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1"/>
  </p:notesMasterIdLst>
  <p:sldIdLst>
    <p:sldId id="268" r:id="rId2"/>
    <p:sldId id="256" r:id="rId3"/>
    <p:sldId id="269" r:id="rId4"/>
    <p:sldId id="271" r:id="rId5"/>
    <p:sldId id="262" r:id="rId6"/>
    <p:sldId id="335" r:id="rId7"/>
    <p:sldId id="321" r:id="rId8"/>
    <p:sldId id="323" r:id="rId9"/>
    <p:sldId id="310" r:id="rId10"/>
    <p:sldId id="313" r:id="rId11"/>
    <p:sldId id="325" r:id="rId12"/>
    <p:sldId id="306" r:id="rId13"/>
    <p:sldId id="307" r:id="rId14"/>
    <p:sldId id="308" r:id="rId15"/>
    <p:sldId id="326" r:id="rId16"/>
    <p:sldId id="314" r:id="rId17"/>
    <p:sldId id="327" r:id="rId18"/>
    <p:sldId id="281" r:id="rId19"/>
    <p:sldId id="276" r:id="rId20"/>
    <p:sldId id="328" r:id="rId21"/>
    <p:sldId id="333" r:id="rId22"/>
    <p:sldId id="329" r:id="rId23"/>
    <p:sldId id="331" r:id="rId24"/>
    <p:sldId id="332" r:id="rId25"/>
    <p:sldId id="279" r:id="rId26"/>
    <p:sldId id="278" r:id="rId27"/>
    <p:sldId id="283" r:id="rId28"/>
    <p:sldId id="282" r:id="rId29"/>
    <p:sldId id="334" r:id="rId30"/>
    <p:sldId id="290" r:id="rId31"/>
    <p:sldId id="289" r:id="rId32"/>
    <p:sldId id="339" r:id="rId33"/>
    <p:sldId id="337" r:id="rId34"/>
    <p:sldId id="338" r:id="rId35"/>
    <p:sldId id="292" r:id="rId36"/>
    <p:sldId id="301" r:id="rId37"/>
    <p:sldId id="302" r:id="rId38"/>
    <p:sldId id="345" r:id="rId39"/>
    <p:sldId id="346" r:id="rId40"/>
    <p:sldId id="347" r:id="rId41"/>
    <p:sldId id="348"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75" r:id="rId68"/>
    <p:sldId id="760" r:id="rId69"/>
    <p:sldId id="376" r:id="rId70"/>
    <p:sldId id="377" r:id="rId71"/>
    <p:sldId id="378" r:id="rId72"/>
    <p:sldId id="379" r:id="rId73"/>
    <p:sldId id="380" r:id="rId74"/>
    <p:sldId id="381" r:id="rId75"/>
    <p:sldId id="382" r:id="rId76"/>
    <p:sldId id="383" r:id="rId77"/>
    <p:sldId id="786" r:id="rId78"/>
    <p:sldId id="384" r:id="rId79"/>
    <p:sldId id="385" r:id="rId80"/>
    <p:sldId id="386" r:id="rId81"/>
    <p:sldId id="779" r:id="rId82"/>
    <p:sldId id="781" r:id="rId83"/>
    <p:sldId id="782" r:id="rId84"/>
    <p:sldId id="784" r:id="rId85"/>
    <p:sldId id="785" r:id="rId86"/>
    <p:sldId id="387" r:id="rId87"/>
    <p:sldId id="783" r:id="rId88"/>
    <p:sldId id="741" r:id="rId89"/>
    <p:sldId id="742" r:id="rId90"/>
    <p:sldId id="743" r:id="rId91"/>
    <p:sldId id="744" r:id="rId92"/>
    <p:sldId id="747" r:id="rId93"/>
    <p:sldId id="749" r:id="rId94"/>
    <p:sldId id="751" r:id="rId95"/>
    <p:sldId id="752" r:id="rId96"/>
    <p:sldId id="792" r:id="rId97"/>
    <p:sldId id="793" r:id="rId98"/>
    <p:sldId id="794" r:id="rId99"/>
    <p:sldId id="795" r:id="rId100"/>
    <p:sldId id="753" r:id="rId101"/>
    <p:sldId id="754" r:id="rId102"/>
    <p:sldId id="791" r:id="rId103"/>
    <p:sldId id="393" r:id="rId104"/>
    <p:sldId id="394" r:id="rId105"/>
    <p:sldId id="731" r:id="rId106"/>
    <p:sldId id="732" r:id="rId107"/>
    <p:sldId id="733" r:id="rId108"/>
    <p:sldId id="734" r:id="rId109"/>
    <p:sldId id="735" r:id="rId110"/>
    <p:sldId id="736" r:id="rId111"/>
    <p:sldId id="737" r:id="rId112"/>
    <p:sldId id="738" r:id="rId113"/>
    <p:sldId id="739" r:id="rId114"/>
    <p:sldId id="740" r:id="rId115"/>
    <p:sldId id="410" r:id="rId116"/>
    <p:sldId id="411" r:id="rId117"/>
    <p:sldId id="412" r:id="rId118"/>
    <p:sldId id="413" r:id="rId119"/>
    <p:sldId id="414" r:id="rId120"/>
    <p:sldId id="415" r:id="rId121"/>
    <p:sldId id="407" r:id="rId122"/>
    <p:sldId id="404" r:id="rId123"/>
    <p:sldId id="403" r:id="rId124"/>
    <p:sldId id="405" r:id="rId125"/>
    <p:sldId id="406" r:id="rId126"/>
    <p:sldId id="757" r:id="rId127"/>
    <p:sldId id="756" r:id="rId128"/>
    <p:sldId id="761" r:id="rId129"/>
    <p:sldId id="425" r:id="rId130"/>
    <p:sldId id="427" r:id="rId131"/>
    <p:sldId id="430" r:id="rId132"/>
    <p:sldId id="431" r:id="rId133"/>
    <p:sldId id="432" r:id="rId134"/>
    <p:sldId id="435" r:id="rId135"/>
    <p:sldId id="770" r:id="rId136"/>
    <p:sldId id="438" r:id="rId137"/>
    <p:sldId id="766" r:id="rId138"/>
    <p:sldId id="763" r:id="rId139"/>
    <p:sldId id="764" r:id="rId140"/>
    <p:sldId id="765" r:id="rId141"/>
    <p:sldId id="762" r:id="rId142"/>
    <p:sldId id="767" r:id="rId143"/>
    <p:sldId id="768" r:id="rId144"/>
    <p:sldId id="769" r:id="rId145"/>
    <p:sldId id="439" r:id="rId146"/>
    <p:sldId id="440" r:id="rId147"/>
    <p:sldId id="442" r:id="rId148"/>
    <p:sldId id="771" r:id="rId149"/>
    <p:sldId id="443" r:id="rId150"/>
    <p:sldId id="444" r:id="rId151"/>
    <p:sldId id="445" r:id="rId152"/>
    <p:sldId id="446" r:id="rId153"/>
    <p:sldId id="772" r:id="rId154"/>
    <p:sldId id="447" r:id="rId155"/>
    <p:sldId id="449" r:id="rId156"/>
    <p:sldId id="450" r:id="rId157"/>
    <p:sldId id="451" r:id="rId158"/>
    <p:sldId id="452" r:id="rId159"/>
    <p:sldId id="453" r:id="rId160"/>
    <p:sldId id="454" r:id="rId161"/>
    <p:sldId id="455" r:id="rId162"/>
    <p:sldId id="456" r:id="rId163"/>
    <p:sldId id="457" r:id="rId164"/>
    <p:sldId id="458" r:id="rId165"/>
    <p:sldId id="459" r:id="rId166"/>
    <p:sldId id="460" r:id="rId167"/>
    <p:sldId id="461" r:id="rId168"/>
    <p:sldId id="773" r:id="rId169"/>
    <p:sldId id="462" r:id="rId170"/>
    <p:sldId id="463" r:id="rId171"/>
    <p:sldId id="464" r:id="rId172"/>
    <p:sldId id="465" r:id="rId173"/>
    <p:sldId id="466" r:id="rId174"/>
    <p:sldId id="467" r:id="rId175"/>
    <p:sldId id="468" r:id="rId176"/>
    <p:sldId id="469" r:id="rId177"/>
    <p:sldId id="470" r:id="rId178"/>
    <p:sldId id="471" r:id="rId179"/>
    <p:sldId id="472" r:id="rId180"/>
    <p:sldId id="473" r:id="rId181"/>
    <p:sldId id="474" r:id="rId182"/>
    <p:sldId id="475" r:id="rId183"/>
    <p:sldId id="476" r:id="rId184"/>
    <p:sldId id="774" r:id="rId185"/>
    <p:sldId id="477" r:id="rId186"/>
    <p:sldId id="478" r:id="rId187"/>
    <p:sldId id="479" r:id="rId188"/>
    <p:sldId id="481" r:id="rId189"/>
    <p:sldId id="483" r:id="rId190"/>
    <p:sldId id="484" r:id="rId191"/>
    <p:sldId id="485" r:id="rId192"/>
    <p:sldId id="486" r:id="rId193"/>
    <p:sldId id="487" r:id="rId194"/>
    <p:sldId id="489" r:id="rId195"/>
    <p:sldId id="492" r:id="rId196"/>
    <p:sldId id="493" r:id="rId197"/>
    <p:sldId id="494" r:id="rId198"/>
    <p:sldId id="495" r:id="rId199"/>
    <p:sldId id="496" r:id="rId200"/>
    <p:sldId id="497" r:id="rId201"/>
    <p:sldId id="498" r:id="rId202"/>
    <p:sldId id="499" r:id="rId203"/>
    <p:sldId id="500" r:id="rId204"/>
    <p:sldId id="501" r:id="rId205"/>
    <p:sldId id="502" r:id="rId206"/>
    <p:sldId id="503" r:id="rId207"/>
    <p:sldId id="505" r:id="rId208"/>
    <p:sldId id="506" r:id="rId209"/>
    <p:sldId id="507" r:id="rId210"/>
    <p:sldId id="508" r:id="rId211"/>
    <p:sldId id="509" r:id="rId212"/>
    <p:sldId id="510" r:id="rId213"/>
    <p:sldId id="511" r:id="rId214"/>
    <p:sldId id="512" r:id="rId215"/>
    <p:sldId id="513" r:id="rId216"/>
    <p:sldId id="514" r:id="rId217"/>
    <p:sldId id="515" r:id="rId218"/>
    <p:sldId id="517" r:id="rId219"/>
    <p:sldId id="518" r:id="rId220"/>
    <p:sldId id="519" r:id="rId221"/>
    <p:sldId id="775" r:id="rId222"/>
    <p:sldId id="520" r:id="rId223"/>
    <p:sldId id="521" r:id="rId224"/>
    <p:sldId id="522" r:id="rId225"/>
    <p:sldId id="523" r:id="rId226"/>
    <p:sldId id="524" r:id="rId227"/>
    <p:sldId id="525" r:id="rId228"/>
    <p:sldId id="526" r:id="rId229"/>
    <p:sldId id="527" r:id="rId230"/>
    <p:sldId id="528" r:id="rId231"/>
    <p:sldId id="529" r:id="rId232"/>
    <p:sldId id="531" r:id="rId233"/>
    <p:sldId id="532" r:id="rId234"/>
    <p:sldId id="534" r:id="rId235"/>
    <p:sldId id="533" r:id="rId236"/>
    <p:sldId id="537" r:id="rId237"/>
    <p:sldId id="539" r:id="rId238"/>
    <p:sldId id="541" r:id="rId239"/>
    <p:sldId id="542" r:id="rId240"/>
    <p:sldId id="543" r:id="rId241"/>
    <p:sldId id="544" r:id="rId242"/>
    <p:sldId id="546" r:id="rId243"/>
    <p:sldId id="547" r:id="rId244"/>
    <p:sldId id="550" r:id="rId245"/>
    <p:sldId id="551" r:id="rId246"/>
    <p:sldId id="553" r:id="rId247"/>
    <p:sldId id="554" r:id="rId248"/>
    <p:sldId id="555" r:id="rId249"/>
    <p:sldId id="556" r:id="rId250"/>
    <p:sldId id="557" r:id="rId251"/>
    <p:sldId id="558" r:id="rId252"/>
    <p:sldId id="559" r:id="rId253"/>
    <p:sldId id="560" r:id="rId254"/>
    <p:sldId id="562" r:id="rId255"/>
    <p:sldId id="564" r:id="rId256"/>
    <p:sldId id="565" r:id="rId257"/>
    <p:sldId id="566" r:id="rId258"/>
    <p:sldId id="567" r:id="rId259"/>
    <p:sldId id="568" r:id="rId260"/>
    <p:sldId id="778" r:id="rId261"/>
    <p:sldId id="569" r:id="rId262"/>
    <p:sldId id="571" r:id="rId263"/>
    <p:sldId id="572" r:id="rId264"/>
    <p:sldId id="573" r:id="rId265"/>
    <p:sldId id="574" r:id="rId266"/>
    <p:sldId id="575" r:id="rId267"/>
    <p:sldId id="576" r:id="rId268"/>
    <p:sldId id="577" r:id="rId269"/>
    <p:sldId id="578" r:id="rId270"/>
    <p:sldId id="580" r:id="rId271"/>
    <p:sldId id="581" r:id="rId272"/>
    <p:sldId id="584" r:id="rId273"/>
    <p:sldId id="585" r:id="rId274"/>
    <p:sldId id="586" r:id="rId275"/>
    <p:sldId id="587" r:id="rId276"/>
    <p:sldId id="588" r:id="rId277"/>
    <p:sldId id="589" r:id="rId278"/>
    <p:sldId id="590" r:id="rId279"/>
    <p:sldId id="591" r:id="rId280"/>
    <p:sldId id="592" r:id="rId281"/>
    <p:sldId id="593" r:id="rId282"/>
    <p:sldId id="594" r:id="rId283"/>
    <p:sldId id="595" r:id="rId284"/>
    <p:sldId id="596" r:id="rId285"/>
    <p:sldId id="597" r:id="rId286"/>
    <p:sldId id="598" r:id="rId287"/>
    <p:sldId id="599" r:id="rId288"/>
    <p:sldId id="600" r:id="rId289"/>
    <p:sldId id="601" r:id="rId290"/>
    <p:sldId id="602" r:id="rId291"/>
    <p:sldId id="603" r:id="rId292"/>
    <p:sldId id="604" r:id="rId293"/>
    <p:sldId id="606" r:id="rId294"/>
    <p:sldId id="607" r:id="rId295"/>
    <p:sldId id="608" r:id="rId296"/>
    <p:sldId id="609" r:id="rId297"/>
    <p:sldId id="610" r:id="rId298"/>
    <p:sldId id="611" r:id="rId299"/>
    <p:sldId id="612" r:id="rId300"/>
    <p:sldId id="613" r:id="rId301"/>
    <p:sldId id="615" r:id="rId302"/>
    <p:sldId id="616" r:id="rId303"/>
    <p:sldId id="618" r:id="rId304"/>
    <p:sldId id="619" r:id="rId305"/>
    <p:sldId id="621" r:id="rId306"/>
    <p:sldId id="638" r:id="rId307"/>
    <p:sldId id="641" r:id="rId308"/>
    <p:sldId id="644" r:id="rId309"/>
    <p:sldId id="648" r:id="rId310"/>
    <p:sldId id="650" r:id="rId311"/>
    <p:sldId id="651" r:id="rId312"/>
    <p:sldId id="652" r:id="rId313"/>
    <p:sldId id="653" r:id="rId314"/>
    <p:sldId id="654" r:id="rId315"/>
    <p:sldId id="655" r:id="rId316"/>
    <p:sldId id="656" r:id="rId317"/>
    <p:sldId id="657" r:id="rId318"/>
    <p:sldId id="658" r:id="rId319"/>
    <p:sldId id="660" r:id="rId320"/>
    <p:sldId id="661" r:id="rId321"/>
    <p:sldId id="662" r:id="rId322"/>
    <p:sldId id="663" r:id="rId323"/>
    <p:sldId id="664" r:id="rId324"/>
    <p:sldId id="665" r:id="rId325"/>
    <p:sldId id="666" r:id="rId326"/>
    <p:sldId id="668" r:id="rId327"/>
    <p:sldId id="669" r:id="rId328"/>
    <p:sldId id="670" r:id="rId329"/>
    <p:sldId id="671" r:id="rId330"/>
    <p:sldId id="617" r:id="rId331"/>
    <p:sldId id="672" r:id="rId332"/>
    <p:sldId id="673" r:id="rId333"/>
    <p:sldId id="675" r:id="rId334"/>
    <p:sldId id="685" r:id="rId335"/>
    <p:sldId id="686" r:id="rId336"/>
    <p:sldId id="687" r:id="rId337"/>
    <p:sldId id="688" r:id="rId338"/>
    <p:sldId id="689" r:id="rId339"/>
    <p:sldId id="690" r:id="rId340"/>
    <p:sldId id="691" r:id="rId341"/>
    <p:sldId id="676" r:id="rId342"/>
    <p:sldId id="677" r:id="rId343"/>
    <p:sldId id="776" r:id="rId344"/>
    <p:sldId id="693" r:id="rId345"/>
    <p:sldId id="697" r:id="rId346"/>
    <p:sldId id="698" r:id="rId347"/>
    <p:sldId id="700" r:id="rId348"/>
    <p:sldId id="701" r:id="rId349"/>
    <p:sldId id="702" r:id="rId350"/>
    <p:sldId id="703" r:id="rId351"/>
    <p:sldId id="704" r:id="rId352"/>
    <p:sldId id="705" r:id="rId353"/>
    <p:sldId id="712" r:id="rId354"/>
    <p:sldId id="713" r:id="rId355"/>
    <p:sldId id="714" r:id="rId356"/>
    <p:sldId id="694" r:id="rId357"/>
    <p:sldId id="695" r:id="rId358"/>
    <p:sldId id="696" r:id="rId359"/>
    <p:sldId id="777" r:id="rId3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7952" autoAdjust="0"/>
  </p:normalViewPr>
  <p:slideViewPr>
    <p:cSldViewPr>
      <p:cViewPr>
        <p:scale>
          <a:sx n="60" d="100"/>
          <a:sy n="60" d="100"/>
        </p:scale>
        <p:origin x="-1290" y="-121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notesMaster" Target="notesMasters/notesMaster1.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viewProps" Target="view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 patients</c:v>
                </c:pt>
              </c:strCache>
            </c:strRef>
          </c:tx>
          <c:spPr>
            <a:solidFill>
              <a:srgbClr val="008000"/>
            </a:solidFill>
            <a:effectLst/>
          </c:spPr>
          <c:invertIfNegative val="0"/>
          <c:cat>
            <c:strRef>
              <c:f>Sheet1!$A$2:$A$5</c:f>
              <c:strCache>
                <c:ptCount val="4"/>
                <c:pt idx="0">
                  <c:v>IFT response</c:v>
                </c:pt>
                <c:pt idx="1">
                  <c:v>pain during surgery</c:v>
                </c:pt>
                <c:pt idx="2">
                  <c:v>spontaneous recall Brice</c:v>
                </c:pt>
                <c:pt idx="3">
                  <c:v>prompted recall</c:v>
                </c:pt>
              </c:strCache>
            </c:strRef>
          </c:cat>
          <c:val>
            <c:numRef>
              <c:f>Sheet1!$B$2:$B$5</c:f>
              <c:numCache>
                <c:formatCode>General</c:formatCode>
                <c:ptCount val="4"/>
                <c:pt idx="0">
                  <c:v>72</c:v>
                </c:pt>
                <c:pt idx="1">
                  <c:v>62.5</c:v>
                </c:pt>
                <c:pt idx="2">
                  <c:v>0</c:v>
                </c:pt>
                <c:pt idx="3">
                  <c:v>9.4</c:v>
                </c:pt>
              </c:numCache>
            </c:numRef>
          </c:val>
        </c:ser>
        <c:dLbls>
          <c:showLegendKey val="0"/>
          <c:showVal val="0"/>
          <c:showCatName val="0"/>
          <c:showSerName val="0"/>
          <c:showPercent val="0"/>
          <c:showBubbleSize val="0"/>
        </c:dLbls>
        <c:gapWidth val="150"/>
        <c:axId val="94619648"/>
        <c:axId val="91592896"/>
      </c:barChart>
      <c:catAx>
        <c:axId val="94619648"/>
        <c:scaling>
          <c:orientation val="minMax"/>
        </c:scaling>
        <c:delete val="0"/>
        <c:axPos val="b"/>
        <c:majorTickMark val="out"/>
        <c:minorTickMark val="none"/>
        <c:tickLblPos val="nextTo"/>
        <c:txPr>
          <a:bodyPr rot="-3000000" vert="horz"/>
          <a:lstStyle/>
          <a:p>
            <a:pPr>
              <a:defRPr sz="1400" baseline="0"/>
            </a:pPr>
            <a:endParaRPr lang="en-US"/>
          </a:p>
        </c:txPr>
        <c:crossAx val="91592896"/>
        <c:crosses val="autoZero"/>
        <c:auto val="1"/>
        <c:lblAlgn val="ctr"/>
        <c:lblOffset val="100"/>
        <c:noMultiLvlLbl val="0"/>
      </c:catAx>
      <c:valAx>
        <c:axId val="91592896"/>
        <c:scaling>
          <c:orientation val="minMax"/>
          <c:max val="100"/>
        </c:scaling>
        <c:delete val="0"/>
        <c:axPos val="l"/>
        <c:majorGridlines>
          <c:spPr>
            <a:ln>
              <a:noFill/>
            </a:ln>
          </c:spPr>
        </c:majorGridlines>
        <c:title>
          <c:tx>
            <c:rich>
              <a:bodyPr rot="-5400000" vert="horz"/>
              <a:lstStyle/>
              <a:p>
                <a:pPr>
                  <a:defRPr/>
                </a:pPr>
                <a:r>
                  <a:rPr lang="en-US" dirty="0" smtClean="0"/>
                  <a:t>% patients</a:t>
                </a:r>
                <a:endParaRPr lang="en-US" dirty="0"/>
              </a:p>
            </c:rich>
          </c:tx>
          <c:overlay val="0"/>
        </c:title>
        <c:numFmt formatCode="General" sourceLinked="1"/>
        <c:majorTickMark val="out"/>
        <c:minorTickMark val="none"/>
        <c:tickLblPos val="nextTo"/>
        <c:txPr>
          <a:bodyPr/>
          <a:lstStyle/>
          <a:p>
            <a:pPr>
              <a:defRPr sz="1400"/>
            </a:pPr>
            <a:endParaRPr lang="en-US"/>
          </a:p>
        </c:txPr>
        <c:crossAx val="94619648"/>
        <c:crosses val="autoZero"/>
        <c:crossBetween val="between"/>
        <c:majorUnit val="20"/>
        <c:minorUnit val="4"/>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815748031496103"/>
          <c:y val="0.17162475393700799"/>
          <c:w val="0.425309219160105"/>
          <c:h val="0.71892741141732297"/>
        </c:manualLayout>
      </c:layout>
      <c:barChart>
        <c:barDir val="bar"/>
        <c:grouping val="clustered"/>
        <c:varyColors val="0"/>
        <c:ser>
          <c:idx val="0"/>
          <c:order val="0"/>
          <c:tx>
            <c:strRef>
              <c:f>Sheet1!$B$1</c:f>
              <c:strCache>
                <c:ptCount val="1"/>
                <c:pt idx="0">
                  <c:v>%</c:v>
                </c:pt>
              </c:strCache>
            </c:strRef>
          </c:tx>
          <c:spPr>
            <a:solidFill>
              <a:srgbClr val="ADF232"/>
            </a:solidFill>
            <a:ln>
              <a:solidFill>
                <a:schemeClr val="tx1"/>
              </a:solidFill>
            </a:ln>
            <a:effectLst/>
          </c:spPr>
          <c:invertIfNegative val="0"/>
          <c:cat>
            <c:strRef>
              <c:f>Sheet1!$A$2:$A$10</c:f>
              <c:strCache>
                <c:ptCount val="9"/>
                <c:pt idx="0">
                  <c:v>dreamlike</c:v>
                </c:pt>
                <c:pt idx="1">
                  <c:v>unable to breathe</c:v>
                </c:pt>
                <c:pt idx="2">
                  <c:v>pain</c:v>
                </c:pt>
                <c:pt idx="3">
                  <c:v>inability to communicate</c:v>
                </c:pt>
                <c:pt idx="4">
                  <c:v>inability to move</c:v>
                </c:pt>
                <c:pt idx="5">
                  <c:v>visual sensations</c:v>
                </c:pt>
                <c:pt idx="6">
                  <c:v>movement or being moved</c:v>
                </c:pt>
                <c:pt idx="7">
                  <c:v>touch without pain</c:v>
                </c:pt>
                <c:pt idx="8">
                  <c:v>heard voices or noises</c:v>
                </c:pt>
              </c:strCache>
            </c:strRef>
          </c:cat>
          <c:val>
            <c:numRef>
              <c:f>Sheet1!$B$2:$B$10</c:f>
              <c:numCache>
                <c:formatCode>General</c:formatCode>
                <c:ptCount val="9"/>
                <c:pt idx="0">
                  <c:v>5</c:v>
                </c:pt>
                <c:pt idx="1">
                  <c:v>11</c:v>
                </c:pt>
                <c:pt idx="2">
                  <c:v>18</c:v>
                </c:pt>
                <c:pt idx="3">
                  <c:v>42</c:v>
                </c:pt>
                <c:pt idx="4">
                  <c:v>41</c:v>
                </c:pt>
                <c:pt idx="5">
                  <c:v>3</c:v>
                </c:pt>
                <c:pt idx="6">
                  <c:v>9</c:v>
                </c:pt>
                <c:pt idx="7">
                  <c:v>21</c:v>
                </c:pt>
                <c:pt idx="8">
                  <c:v>37</c:v>
                </c:pt>
              </c:numCache>
            </c:numRef>
          </c:val>
        </c:ser>
        <c:dLbls>
          <c:showLegendKey val="0"/>
          <c:showVal val="0"/>
          <c:showCatName val="0"/>
          <c:showSerName val="0"/>
          <c:showPercent val="0"/>
          <c:showBubbleSize val="0"/>
        </c:dLbls>
        <c:gapWidth val="100"/>
        <c:overlap val="10"/>
        <c:axId val="126318592"/>
        <c:axId val="106431040"/>
      </c:barChart>
      <c:catAx>
        <c:axId val="126318592"/>
        <c:scaling>
          <c:orientation val="minMax"/>
        </c:scaling>
        <c:delete val="0"/>
        <c:axPos val="l"/>
        <c:majorTickMark val="none"/>
        <c:minorTickMark val="none"/>
        <c:tickLblPos val="nextTo"/>
        <c:crossAx val="106431040"/>
        <c:crosses val="autoZero"/>
        <c:auto val="1"/>
        <c:lblAlgn val="ctr"/>
        <c:lblOffset val="100"/>
        <c:noMultiLvlLbl val="0"/>
      </c:catAx>
      <c:valAx>
        <c:axId val="106431040"/>
        <c:scaling>
          <c:orientation val="minMax"/>
        </c:scaling>
        <c:delete val="0"/>
        <c:axPos val="b"/>
        <c:majorGridlines>
          <c:spPr>
            <a:ln>
              <a:noFill/>
            </a:ln>
          </c:spPr>
        </c:majorGridlines>
        <c:numFmt formatCode="General" sourceLinked="1"/>
        <c:majorTickMark val="out"/>
        <c:minorTickMark val="none"/>
        <c:tickLblPos val="nextTo"/>
        <c:crossAx val="12631859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624044-9383-4073-94C2-C920C6EB5B5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4D089BD3-6D85-431F-B821-EE0948AE564B}">
      <dgm:prSet phldrT="[Text]"/>
      <dgm:spPr/>
      <dgm:t>
        <a:bodyPr/>
        <a:lstStyle/>
        <a:p>
          <a:r>
            <a:rPr lang="en-GB" dirty="0" smtClean="0"/>
            <a:t>Intra-operative consciousness</a:t>
          </a:r>
        </a:p>
        <a:p>
          <a:r>
            <a:rPr lang="en-GB" dirty="0" smtClean="0">
              <a:solidFill>
                <a:srgbClr val="FFFF00"/>
              </a:solidFill>
            </a:rPr>
            <a:t>Subjective interpretation</a:t>
          </a:r>
          <a:endParaRPr lang="en-GB" dirty="0">
            <a:solidFill>
              <a:srgbClr val="FFFF00"/>
            </a:solidFill>
          </a:endParaRPr>
        </a:p>
      </dgm:t>
    </dgm:pt>
    <dgm:pt modelId="{E4DD39B2-B99A-4EF9-B253-36CE5A47E892}" type="parTrans" cxnId="{184461CD-1251-4B63-A76E-580D7F937E8D}">
      <dgm:prSet/>
      <dgm:spPr/>
      <dgm:t>
        <a:bodyPr/>
        <a:lstStyle/>
        <a:p>
          <a:endParaRPr lang="en-GB"/>
        </a:p>
      </dgm:t>
    </dgm:pt>
    <dgm:pt modelId="{5BC24B0A-12D9-4FBB-ADB8-78D790CCBF83}" type="sibTrans" cxnId="{184461CD-1251-4B63-A76E-580D7F937E8D}">
      <dgm:prSet/>
      <dgm:spPr/>
      <dgm:t>
        <a:bodyPr/>
        <a:lstStyle/>
        <a:p>
          <a:endParaRPr lang="en-GB"/>
        </a:p>
      </dgm:t>
    </dgm:pt>
    <dgm:pt modelId="{A589E9E1-60C5-441F-9852-697E0A89892C}">
      <dgm:prSet phldrT="[Text]"/>
      <dgm:spPr/>
      <dgm:t>
        <a:bodyPr/>
        <a:lstStyle/>
        <a:p>
          <a:r>
            <a:rPr lang="en-GB" dirty="0" smtClean="0"/>
            <a:t>amnesia</a:t>
          </a:r>
          <a:endParaRPr lang="en-GB" dirty="0"/>
        </a:p>
      </dgm:t>
    </dgm:pt>
    <dgm:pt modelId="{B743A0C6-4C47-427C-A770-2D5F8A98B176}" type="parTrans" cxnId="{F6CEB77A-31D5-4143-93F7-4C10AA142B0E}">
      <dgm:prSet/>
      <dgm:spPr/>
      <dgm:t>
        <a:bodyPr/>
        <a:lstStyle/>
        <a:p>
          <a:endParaRPr lang="en-GB"/>
        </a:p>
      </dgm:t>
    </dgm:pt>
    <dgm:pt modelId="{4770BBA9-D274-4982-A3B4-F669C80440C1}" type="sibTrans" cxnId="{F6CEB77A-31D5-4143-93F7-4C10AA142B0E}">
      <dgm:prSet/>
      <dgm:spPr/>
      <dgm:t>
        <a:bodyPr/>
        <a:lstStyle/>
        <a:p>
          <a:endParaRPr lang="en-GB"/>
        </a:p>
      </dgm:t>
    </dgm:pt>
    <dgm:pt modelId="{7ABAFA05-239A-4200-B486-D2002088DA64}">
      <dgm:prSet phldrT="[Text]"/>
      <dgm:spPr/>
      <dgm:t>
        <a:bodyPr/>
        <a:lstStyle/>
        <a:p>
          <a:r>
            <a:rPr lang="en-GB" dirty="0" smtClean="0"/>
            <a:t>Intra-operative recall </a:t>
          </a:r>
          <a:r>
            <a:rPr lang="en-GB" dirty="0" smtClean="0">
              <a:solidFill>
                <a:srgbClr val="FFFF00"/>
              </a:solidFill>
            </a:rPr>
            <a:t>Decision to discuss</a:t>
          </a:r>
          <a:endParaRPr lang="en-GB" dirty="0">
            <a:solidFill>
              <a:srgbClr val="FFFF00"/>
            </a:solidFill>
          </a:endParaRPr>
        </a:p>
      </dgm:t>
    </dgm:pt>
    <dgm:pt modelId="{5455825C-87C0-45C6-B86A-A11A7D97AF3E}" type="parTrans" cxnId="{6818BE09-0E6F-4F4E-B0DC-DF4EC82831AE}">
      <dgm:prSet/>
      <dgm:spPr/>
      <dgm:t>
        <a:bodyPr/>
        <a:lstStyle/>
        <a:p>
          <a:endParaRPr lang="en-GB"/>
        </a:p>
      </dgm:t>
    </dgm:pt>
    <dgm:pt modelId="{97DD28EE-ACC5-48A3-9421-9EE10166D32B}" type="sibTrans" cxnId="{6818BE09-0E6F-4F4E-B0DC-DF4EC82831AE}">
      <dgm:prSet/>
      <dgm:spPr/>
      <dgm:t>
        <a:bodyPr/>
        <a:lstStyle/>
        <a:p>
          <a:endParaRPr lang="en-GB"/>
        </a:p>
      </dgm:t>
    </dgm:pt>
    <dgm:pt modelId="{969F55E4-A3DD-4E18-9362-E13481D05E4B}">
      <dgm:prSet phldrT="[Text]" custT="1"/>
      <dgm:spPr/>
      <dgm:t>
        <a:bodyPr/>
        <a:lstStyle/>
        <a:p>
          <a:r>
            <a:rPr lang="en-GB" sz="2400" dirty="0" smtClean="0"/>
            <a:t>trivial</a:t>
          </a:r>
          <a:endParaRPr lang="en-GB" sz="2400" dirty="0"/>
        </a:p>
      </dgm:t>
    </dgm:pt>
    <dgm:pt modelId="{4F3A3D11-9CF0-4154-B26D-8D618087A16C}" type="parTrans" cxnId="{D5C9F01F-A401-4FA7-94E7-C8C2DAAB4FD8}">
      <dgm:prSet/>
      <dgm:spPr/>
      <dgm:t>
        <a:bodyPr/>
        <a:lstStyle/>
        <a:p>
          <a:endParaRPr lang="en-GB"/>
        </a:p>
      </dgm:t>
    </dgm:pt>
    <dgm:pt modelId="{4044142F-5DF8-4965-A478-353EA2DC6E5C}" type="sibTrans" cxnId="{D5C9F01F-A401-4FA7-94E7-C8C2DAAB4FD8}">
      <dgm:prSet/>
      <dgm:spPr/>
      <dgm:t>
        <a:bodyPr/>
        <a:lstStyle/>
        <a:p>
          <a:endParaRPr lang="en-GB"/>
        </a:p>
      </dgm:t>
    </dgm:pt>
    <dgm:pt modelId="{1B12B3B1-2CBC-4455-AEFF-FF5CB235FBFA}">
      <dgm:prSet phldrT="[Text]"/>
      <dgm:spPr/>
      <dgm:t>
        <a:bodyPr/>
        <a:lstStyle/>
        <a:p>
          <a:r>
            <a:rPr lang="en-GB" dirty="0" smtClean="0"/>
            <a:t>Report to medical staff</a:t>
          </a:r>
          <a:endParaRPr lang="en-GB" dirty="0"/>
        </a:p>
      </dgm:t>
    </dgm:pt>
    <dgm:pt modelId="{EBFC78CF-A4EA-4673-B138-E850DFE8459A}" type="parTrans" cxnId="{6BC7DC16-DAA0-462E-89C4-27FAB42766E5}">
      <dgm:prSet/>
      <dgm:spPr/>
      <dgm:t>
        <a:bodyPr/>
        <a:lstStyle/>
        <a:p>
          <a:endParaRPr lang="en-GB"/>
        </a:p>
      </dgm:t>
    </dgm:pt>
    <dgm:pt modelId="{2EE4F640-9485-4274-9167-DF54AF0D1182}" type="sibTrans" cxnId="{6BC7DC16-DAA0-462E-89C4-27FAB42766E5}">
      <dgm:prSet/>
      <dgm:spPr/>
      <dgm:t>
        <a:bodyPr/>
        <a:lstStyle/>
        <a:p>
          <a:endParaRPr lang="en-GB"/>
        </a:p>
      </dgm:t>
    </dgm:pt>
    <dgm:pt modelId="{37C6D570-0BDA-4EEB-8DED-257CD8139DCC}">
      <dgm:prSet phldrT="[Text]"/>
      <dgm:spPr/>
      <dgm:t>
        <a:bodyPr/>
        <a:lstStyle/>
        <a:p>
          <a:r>
            <a:rPr lang="en-GB" dirty="0" smtClean="0"/>
            <a:t>Will I be believed?</a:t>
          </a:r>
          <a:endParaRPr lang="en-GB" dirty="0"/>
        </a:p>
      </dgm:t>
    </dgm:pt>
    <dgm:pt modelId="{2031C9D4-906F-4D03-985D-1046C5B0075D}" type="parTrans" cxnId="{2C468ADC-8868-493B-BECD-6E81DBA84324}">
      <dgm:prSet/>
      <dgm:spPr/>
      <dgm:t>
        <a:bodyPr/>
        <a:lstStyle/>
        <a:p>
          <a:endParaRPr lang="en-GB"/>
        </a:p>
      </dgm:t>
    </dgm:pt>
    <dgm:pt modelId="{123714A7-DA0F-4D57-AAC0-68E08E5ABC5B}" type="sibTrans" cxnId="{2C468ADC-8868-493B-BECD-6E81DBA84324}">
      <dgm:prSet/>
      <dgm:spPr/>
      <dgm:t>
        <a:bodyPr/>
        <a:lstStyle/>
        <a:p>
          <a:endParaRPr lang="en-GB"/>
        </a:p>
      </dgm:t>
    </dgm:pt>
    <dgm:pt modelId="{FDB7832D-7DE9-4ED7-B58C-2117BB006985}">
      <dgm:prSet custT="1"/>
      <dgm:spPr/>
      <dgm:t>
        <a:bodyPr/>
        <a:lstStyle/>
        <a:p>
          <a:r>
            <a:rPr lang="en-GB" sz="2400" dirty="0" smtClean="0"/>
            <a:t>too distressing</a:t>
          </a:r>
          <a:endParaRPr lang="en-GB" sz="2400" dirty="0"/>
        </a:p>
      </dgm:t>
    </dgm:pt>
    <dgm:pt modelId="{0AAAC8C4-261B-405A-B8B7-DDCF4E319EFB}" type="parTrans" cxnId="{CE6BC8F5-83B2-44D5-86A9-7245B695FF96}">
      <dgm:prSet/>
      <dgm:spPr/>
      <dgm:t>
        <a:bodyPr/>
        <a:lstStyle/>
        <a:p>
          <a:endParaRPr lang="en-GB"/>
        </a:p>
      </dgm:t>
    </dgm:pt>
    <dgm:pt modelId="{7D4CA73C-F2C0-4EC5-99EA-704BBFA07D8C}" type="sibTrans" cxnId="{CE6BC8F5-83B2-44D5-86A9-7245B695FF96}">
      <dgm:prSet/>
      <dgm:spPr/>
      <dgm:t>
        <a:bodyPr/>
        <a:lstStyle/>
        <a:p>
          <a:endParaRPr lang="en-GB"/>
        </a:p>
      </dgm:t>
    </dgm:pt>
    <dgm:pt modelId="{66A3F1A2-7EBA-472F-A3FA-38AB0CCF22E3}">
      <dgm:prSet custT="1"/>
      <dgm:spPr/>
      <dgm:t>
        <a:bodyPr/>
        <a:lstStyle/>
        <a:p>
          <a:r>
            <a:rPr lang="en-GB" sz="2400" dirty="0" smtClean="0"/>
            <a:t>don’t want to complain:</a:t>
          </a:r>
          <a:br>
            <a:rPr lang="en-GB" sz="2400" dirty="0" smtClean="0"/>
          </a:br>
          <a:r>
            <a:rPr lang="en-GB" sz="2400" dirty="0" smtClean="0"/>
            <a:t/>
          </a:r>
          <a:br>
            <a:rPr lang="en-GB" sz="2400" dirty="0" smtClean="0"/>
          </a:br>
          <a:r>
            <a:rPr lang="en-GB" sz="2400" dirty="0" smtClean="0"/>
            <a:t>gender, personality,</a:t>
          </a:r>
          <a:br>
            <a:rPr lang="en-GB" sz="2400" dirty="0" smtClean="0"/>
          </a:br>
          <a:r>
            <a:rPr lang="en-GB" sz="2400" dirty="0" smtClean="0"/>
            <a:t>culture, consequences </a:t>
          </a:r>
          <a:br>
            <a:rPr lang="en-GB" sz="2400" dirty="0" smtClean="0"/>
          </a:br>
          <a:r>
            <a:rPr lang="en-GB" sz="2400" dirty="0" smtClean="0"/>
            <a:t>for treatment,</a:t>
          </a:r>
          <a:br>
            <a:rPr lang="en-GB" sz="2400" dirty="0" smtClean="0"/>
          </a:br>
          <a:r>
            <a:rPr lang="en-GB" sz="2400" dirty="0" smtClean="0"/>
            <a:t>consequences for </a:t>
          </a:r>
          <a:br>
            <a:rPr lang="en-GB" sz="2400" dirty="0" smtClean="0"/>
          </a:br>
          <a:r>
            <a:rPr lang="en-GB" sz="2400" dirty="0" smtClean="0"/>
            <a:t>anaesthetist</a:t>
          </a:r>
          <a:endParaRPr lang="en-GB" sz="2400" dirty="0"/>
        </a:p>
      </dgm:t>
    </dgm:pt>
    <dgm:pt modelId="{BCEECCAB-129B-4156-A264-4E07ED188759}" type="parTrans" cxnId="{4F5EC7FB-C5DB-4E2F-B987-295E062ABE61}">
      <dgm:prSet/>
      <dgm:spPr/>
      <dgm:t>
        <a:bodyPr/>
        <a:lstStyle/>
        <a:p>
          <a:endParaRPr lang="en-GB"/>
        </a:p>
      </dgm:t>
    </dgm:pt>
    <dgm:pt modelId="{533C11AB-AE5B-496C-BEB1-564637A33F03}" type="sibTrans" cxnId="{4F5EC7FB-C5DB-4E2F-B987-295E062ABE61}">
      <dgm:prSet/>
      <dgm:spPr/>
      <dgm:t>
        <a:bodyPr/>
        <a:lstStyle/>
        <a:p>
          <a:endParaRPr lang="en-GB"/>
        </a:p>
      </dgm:t>
    </dgm:pt>
    <dgm:pt modelId="{33304DFB-E1DE-47A7-8E3F-9B7CC9413146}">
      <dgm:prSet/>
      <dgm:spPr/>
      <dgm:t>
        <a:bodyPr/>
        <a:lstStyle/>
        <a:p>
          <a:r>
            <a:rPr lang="en-GB" dirty="0" smtClean="0"/>
            <a:t>meaning?</a:t>
          </a:r>
          <a:endParaRPr lang="en-GB" dirty="0"/>
        </a:p>
      </dgm:t>
    </dgm:pt>
    <dgm:pt modelId="{CA647F88-1477-4673-8860-2E7F57A91F34}" type="parTrans" cxnId="{10F77E4E-6CDD-4BA0-B8C2-660BC4125959}">
      <dgm:prSet/>
      <dgm:spPr/>
      <dgm:t>
        <a:bodyPr/>
        <a:lstStyle/>
        <a:p>
          <a:endParaRPr lang="en-GB"/>
        </a:p>
      </dgm:t>
    </dgm:pt>
    <dgm:pt modelId="{2F95E799-A12A-4291-90A1-F01710468F4A}" type="sibTrans" cxnId="{10F77E4E-6CDD-4BA0-B8C2-660BC4125959}">
      <dgm:prSet/>
      <dgm:spPr/>
      <dgm:t>
        <a:bodyPr/>
        <a:lstStyle/>
        <a:p>
          <a:endParaRPr lang="en-GB"/>
        </a:p>
      </dgm:t>
    </dgm:pt>
    <dgm:pt modelId="{27F6541E-0D0F-42E5-A94D-7C8CB35E55B4}">
      <dgm:prSet/>
      <dgm:spPr/>
      <dgm:t>
        <a:bodyPr/>
        <a:lstStyle/>
        <a:p>
          <a:r>
            <a:rPr lang="en-GB" dirty="0" smtClean="0"/>
            <a:t>dream?</a:t>
          </a:r>
          <a:endParaRPr lang="en-GB" dirty="0"/>
        </a:p>
      </dgm:t>
    </dgm:pt>
    <dgm:pt modelId="{8F1F48A8-8651-4FA5-8C58-05EE0DB70782}" type="parTrans" cxnId="{E10BDD04-6526-4012-B534-F7F97614FC13}">
      <dgm:prSet/>
      <dgm:spPr/>
      <dgm:t>
        <a:bodyPr/>
        <a:lstStyle/>
        <a:p>
          <a:endParaRPr lang="en-GB"/>
        </a:p>
      </dgm:t>
    </dgm:pt>
    <dgm:pt modelId="{8AA8BD95-16F3-4219-9E99-18B6A4BE5861}" type="sibTrans" cxnId="{E10BDD04-6526-4012-B534-F7F97614FC13}">
      <dgm:prSet/>
      <dgm:spPr/>
      <dgm:t>
        <a:bodyPr/>
        <a:lstStyle/>
        <a:p>
          <a:endParaRPr lang="en-GB"/>
        </a:p>
      </dgm:t>
    </dgm:pt>
    <dgm:pt modelId="{2D2A8FE0-CA50-46F9-A313-362F6328263B}">
      <dgm:prSet/>
      <dgm:spPr/>
      <dgm:t>
        <a:bodyPr/>
        <a:lstStyle/>
        <a:p>
          <a:r>
            <a:rPr lang="en-GB" dirty="0" smtClean="0"/>
            <a:t>Is it my fault?</a:t>
          </a:r>
          <a:endParaRPr lang="en-GB" dirty="0"/>
        </a:p>
      </dgm:t>
    </dgm:pt>
    <dgm:pt modelId="{3136EBDF-4CBE-4553-A9B4-6CEB7DDF65D2}" type="parTrans" cxnId="{90A8148D-AD59-40FB-A19F-26FF37B0C5DF}">
      <dgm:prSet/>
      <dgm:spPr/>
      <dgm:t>
        <a:bodyPr/>
        <a:lstStyle/>
        <a:p>
          <a:endParaRPr lang="en-GB"/>
        </a:p>
      </dgm:t>
    </dgm:pt>
    <dgm:pt modelId="{0FA13A23-E3EF-495E-926C-25ECA956F972}" type="sibTrans" cxnId="{90A8148D-AD59-40FB-A19F-26FF37B0C5DF}">
      <dgm:prSet/>
      <dgm:spPr/>
      <dgm:t>
        <a:bodyPr/>
        <a:lstStyle/>
        <a:p>
          <a:endParaRPr lang="en-GB"/>
        </a:p>
      </dgm:t>
    </dgm:pt>
    <dgm:pt modelId="{6614A795-D889-4139-9B0F-18A6C2FDD241}">
      <dgm:prSet/>
      <dgm:spPr/>
      <dgm:t>
        <a:bodyPr/>
        <a:lstStyle/>
        <a:p>
          <a:r>
            <a:rPr lang="en-GB" dirty="0" smtClean="0"/>
            <a:t>How will they react?</a:t>
          </a:r>
          <a:endParaRPr lang="en-GB" dirty="0"/>
        </a:p>
      </dgm:t>
    </dgm:pt>
    <dgm:pt modelId="{422B49DA-EE59-4D45-AB98-B6446000594D}" type="parTrans" cxnId="{A3401636-282A-4934-A7A3-28B6E17A8063}">
      <dgm:prSet/>
      <dgm:spPr/>
      <dgm:t>
        <a:bodyPr/>
        <a:lstStyle/>
        <a:p>
          <a:endParaRPr lang="en-GB"/>
        </a:p>
      </dgm:t>
    </dgm:pt>
    <dgm:pt modelId="{22A81600-FC2D-4455-87A3-277FB536A00C}" type="sibTrans" cxnId="{A3401636-282A-4934-A7A3-28B6E17A8063}">
      <dgm:prSet/>
      <dgm:spPr/>
      <dgm:t>
        <a:bodyPr/>
        <a:lstStyle/>
        <a:p>
          <a:endParaRPr lang="en-GB"/>
        </a:p>
      </dgm:t>
    </dgm:pt>
    <dgm:pt modelId="{D23EFADA-2C8D-4E49-B75A-BC45833F1DD3}">
      <dgm:prSet phldrT="[Text]"/>
      <dgm:spPr/>
      <dgm:t>
        <a:bodyPr/>
        <a:lstStyle/>
        <a:p>
          <a:r>
            <a:rPr lang="en-GB" dirty="0" smtClean="0"/>
            <a:t>delayed recall</a:t>
          </a:r>
          <a:endParaRPr lang="en-GB" dirty="0"/>
        </a:p>
      </dgm:t>
    </dgm:pt>
    <dgm:pt modelId="{3FA6F613-58F4-4E00-AD5A-8236D5475554}" type="parTrans" cxnId="{E7762133-C308-4D38-8CAB-184817588A91}">
      <dgm:prSet/>
      <dgm:spPr/>
      <dgm:t>
        <a:bodyPr/>
        <a:lstStyle/>
        <a:p>
          <a:endParaRPr lang="en-GB"/>
        </a:p>
      </dgm:t>
    </dgm:pt>
    <dgm:pt modelId="{CD6D4A89-DDB5-4EC2-9723-B3679102B50E}" type="sibTrans" cxnId="{E7762133-C308-4D38-8CAB-184817588A91}">
      <dgm:prSet/>
      <dgm:spPr/>
      <dgm:t>
        <a:bodyPr/>
        <a:lstStyle/>
        <a:p>
          <a:endParaRPr lang="en-GB"/>
        </a:p>
      </dgm:t>
    </dgm:pt>
    <dgm:pt modelId="{311E2CFB-A427-4FD2-B86F-08A7F51095DE}">
      <dgm:prSet/>
      <dgm:spPr/>
      <dgm:t>
        <a:bodyPr/>
        <a:lstStyle/>
        <a:p>
          <a:r>
            <a:rPr lang="en-GB" dirty="0" smtClean="0"/>
            <a:t>Litigation?</a:t>
          </a:r>
          <a:endParaRPr lang="en-GB" dirty="0"/>
        </a:p>
      </dgm:t>
    </dgm:pt>
    <dgm:pt modelId="{1F21752B-DAA4-43DC-B66C-C2ECF41E1158}" type="parTrans" cxnId="{76757CDC-5773-497F-BE7C-C84A82D5F3B2}">
      <dgm:prSet/>
      <dgm:spPr/>
      <dgm:t>
        <a:bodyPr/>
        <a:lstStyle/>
        <a:p>
          <a:endParaRPr lang="en-GB"/>
        </a:p>
      </dgm:t>
    </dgm:pt>
    <dgm:pt modelId="{694F233F-898E-4F06-B094-F922274C1918}" type="sibTrans" cxnId="{76757CDC-5773-497F-BE7C-C84A82D5F3B2}">
      <dgm:prSet/>
      <dgm:spPr/>
      <dgm:t>
        <a:bodyPr/>
        <a:lstStyle/>
        <a:p>
          <a:endParaRPr lang="en-GB"/>
        </a:p>
      </dgm:t>
    </dgm:pt>
    <dgm:pt modelId="{E845C458-9B90-478F-B3E9-99022C5F3D9E}">
      <dgm:prSet/>
      <dgm:spPr/>
      <dgm:t>
        <a:bodyPr/>
        <a:lstStyle/>
        <a:p>
          <a:r>
            <a:rPr lang="en-GB" dirty="0" smtClean="0"/>
            <a:t>Apology?</a:t>
          </a:r>
          <a:endParaRPr lang="en-GB" dirty="0"/>
        </a:p>
      </dgm:t>
    </dgm:pt>
    <dgm:pt modelId="{5224E152-36E4-42E8-87CE-5FA5AA3BBBAD}" type="parTrans" cxnId="{09C57A90-547C-4253-8B39-6CE2FDF4378E}">
      <dgm:prSet/>
      <dgm:spPr/>
      <dgm:t>
        <a:bodyPr/>
        <a:lstStyle/>
        <a:p>
          <a:endParaRPr lang="en-GB"/>
        </a:p>
      </dgm:t>
    </dgm:pt>
    <dgm:pt modelId="{B12091C1-ADE3-434A-AEAF-41A85A455E27}" type="sibTrans" cxnId="{09C57A90-547C-4253-8B39-6CE2FDF4378E}">
      <dgm:prSet/>
      <dgm:spPr/>
      <dgm:t>
        <a:bodyPr/>
        <a:lstStyle/>
        <a:p>
          <a:endParaRPr lang="en-GB"/>
        </a:p>
      </dgm:t>
    </dgm:pt>
    <dgm:pt modelId="{060E5B27-DDA3-429F-B636-E5C8604C443A}">
      <dgm:prSet/>
      <dgm:spPr/>
      <dgm:t>
        <a:bodyPr/>
        <a:lstStyle/>
        <a:p>
          <a:r>
            <a:rPr lang="en-GB" dirty="0" smtClean="0"/>
            <a:t>Altruism</a:t>
          </a:r>
          <a:endParaRPr lang="en-GB" dirty="0"/>
        </a:p>
      </dgm:t>
    </dgm:pt>
    <dgm:pt modelId="{9C4239E5-5B9E-446F-A6BC-76F3CD0211D3}" type="parTrans" cxnId="{FD3E0131-A12C-43FC-B4C7-BB615B1BB8F3}">
      <dgm:prSet/>
      <dgm:spPr/>
      <dgm:t>
        <a:bodyPr/>
        <a:lstStyle/>
        <a:p>
          <a:endParaRPr lang="en-GB"/>
        </a:p>
      </dgm:t>
    </dgm:pt>
    <dgm:pt modelId="{D793E907-C1B2-44D6-9CE8-8AB5203B59DA}" type="sibTrans" cxnId="{FD3E0131-A12C-43FC-B4C7-BB615B1BB8F3}">
      <dgm:prSet/>
      <dgm:spPr/>
      <dgm:t>
        <a:bodyPr/>
        <a:lstStyle/>
        <a:p>
          <a:endParaRPr lang="en-GB"/>
        </a:p>
      </dgm:t>
    </dgm:pt>
    <dgm:pt modelId="{3F4F6ADE-0756-493A-80F9-94F53D269A19}" type="pres">
      <dgm:prSet presAssocID="{04624044-9383-4073-94C2-C920C6EB5B55}" presName="Name0" presStyleCnt="0">
        <dgm:presLayoutVars>
          <dgm:dir/>
          <dgm:animLvl val="lvl"/>
          <dgm:resizeHandles val="exact"/>
        </dgm:presLayoutVars>
      </dgm:prSet>
      <dgm:spPr/>
      <dgm:t>
        <a:bodyPr/>
        <a:lstStyle/>
        <a:p>
          <a:endParaRPr lang="en-GB"/>
        </a:p>
      </dgm:t>
    </dgm:pt>
    <dgm:pt modelId="{A37A3E1C-EA1B-4A19-B629-5715EF6619A0}" type="pres">
      <dgm:prSet presAssocID="{4D089BD3-6D85-431F-B821-EE0948AE564B}" presName="composite" presStyleCnt="0"/>
      <dgm:spPr/>
    </dgm:pt>
    <dgm:pt modelId="{6A3E5287-8017-4D09-A7A2-50F764EC8389}" type="pres">
      <dgm:prSet presAssocID="{4D089BD3-6D85-431F-B821-EE0948AE564B}" presName="parTx" presStyleLbl="alignNode1" presStyleIdx="0" presStyleCnt="3" custScaleX="86667" custLinFactNeighborX="-691" custLinFactNeighborY="-39222">
        <dgm:presLayoutVars>
          <dgm:chMax val="0"/>
          <dgm:chPref val="0"/>
          <dgm:bulletEnabled val="1"/>
        </dgm:presLayoutVars>
      </dgm:prSet>
      <dgm:spPr/>
      <dgm:t>
        <a:bodyPr/>
        <a:lstStyle/>
        <a:p>
          <a:endParaRPr lang="en-GB"/>
        </a:p>
      </dgm:t>
    </dgm:pt>
    <dgm:pt modelId="{DF9E683D-4A96-49E7-8156-9B2461398F28}" type="pres">
      <dgm:prSet presAssocID="{4D089BD3-6D85-431F-B821-EE0948AE564B}" presName="desTx" presStyleLbl="alignAccFollowNode1" presStyleIdx="0" presStyleCnt="3" custScaleX="87692" custScaleY="38646" custLinFactNeighborX="237" custLinFactNeighborY="-34813">
        <dgm:presLayoutVars>
          <dgm:bulletEnabled val="1"/>
        </dgm:presLayoutVars>
      </dgm:prSet>
      <dgm:spPr/>
      <dgm:t>
        <a:bodyPr/>
        <a:lstStyle/>
        <a:p>
          <a:endParaRPr lang="en-GB"/>
        </a:p>
      </dgm:t>
    </dgm:pt>
    <dgm:pt modelId="{A8C5CF8C-3E9A-4D49-8F3A-A6421081E60C}" type="pres">
      <dgm:prSet presAssocID="{5BC24B0A-12D9-4FBB-ADB8-78D790CCBF83}" presName="space" presStyleCnt="0"/>
      <dgm:spPr/>
    </dgm:pt>
    <dgm:pt modelId="{843F0FB0-3BA6-477E-9C0A-FE4C88631E72}" type="pres">
      <dgm:prSet presAssocID="{7ABAFA05-239A-4200-B486-D2002088DA64}" presName="composite" presStyleCnt="0"/>
      <dgm:spPr/>
    </dgm:pt>
    <dgm:pt modelId="{4D119827-3637-4E98-9E4C-305A589F7311}" type="pres">
      <dgm:prSet presAssocID="{7ABAFA05-239A-4200-B486-D2002088DA64}" presName="parTx" presStyleLbl="alignNode1" presStyleIdx="1" presStyleCnt="3" custScaleX="81662" custLinFactNeighborX="2186" custLinFactNeighborY="20576">
        <dgm:presLayoutVars>
          <dgm:chMax val="0"/>
          <dgm:chPref val="0"/>
          <dgm:bulletEnabled val="1"/>
        </dgm:presLayoutVars>
      </dgm:prSet>
      <dgm:spPr/>
      <dgm:t>
        <a:bodyPr/>
        <a:lstStyle/>
        <a:p>
          <a:endParaRPr lang="en-GB"/>
        </a:p>
      </dgm:t>
    </dgm:pt>
    <dgm:pt modelId="{1727C4D4-1557-4221-8266-B47D439ACAF4}" type="pres">
      <dgm:prSet presAssocID="{7ABAFA05-239A-4200-B486-D2002088DA64}" presName="desTx" presStyleLbl="alignAccFollowNode1" presStyleIdx="1" presStyleCnt="3" custScaleY="100000" custLinFactNeighborX="-872" custLinFactNeighborY="5038">
        <dgm:presLayoutVars>
          <dgm:bulletEnabled val="1"/>
        </dgm:presLayoutVars>
      </dgm:prSet>
      <dgm:spPr/>
      <dgm:t>
        <a:bodyPr/>
        <a:lstStyle/>
        <a:p>
          <a:endParaRPr lang="en-GB"/>
        </a:p>
      </dgm:t>
    </dgm:pt>
    <dgm:pt modelId="{ADBE86B3-7BCD-425C-8DB4-0EC0DC82FD64}" type="pres">
      <dgm:prSet presAssocID="{97DD28EE-ACC5-48A3-9421-9EE10166D32B}" presName="space" presStyleCnt="0"/>
      <dgm:spPr/>
    </dgm:pt>
    <dgm:pt modelId="{BB88D7A7-70C0-40F3-877F-4068A57543AA}" type="pres">
      <dgm:prSet presAssocID="{1B12B3B1-2CBC-4455-AEFF-FF5CB235FBFA}" presName="composite" presStyleCnt="0"/>
      <dgm:spPr/>
    </dgm:pt>
    <dgm:pt modelId="{E3A48E98-4BA9-485C-813B-5FA4A6A43C65}" type="pres">
      <dgm:prSet presAssocID="{1B12B3B1-2CBC-4455-AEFF-FF5CB235FBFA}" presName="parTx" presStyleLbl="alignNode1" presStyleIdx="2" presStyleCnt="3" custScaleX="91078" custLinFactNeighborX="4640" custLinFactNeighborY="-44049">
        <dgm:presLayoutVars>
          <dgm:chMax val="0"/>
          <dgm:chPref val="0"/>
          <dgm:bulletEnabled val="1"/>
        </dgm:presLayoutVars>
      </dgm:prSet>
      <dgm:spPr/>
      <dgm:t>
        <a:bodyPr/>
        <a:lstStyle/>
        <a:p>
          <a:endParaRPr lang="en-GB"/>
        </a:p>
      </dgm:t>
    </dgm:pt>
    <dgm:pt modelId="{2CD2D62B-5F4B-4B56-A4F7-63D6079B54E3}" type="pres">
      <dgm:prSet presAssocID="{1B12B3B1-2CBC-4455-AEFF-FF5CB235FBFA}" presName="desTx" presStyleLbl="alignAccFollowNode1" presStyleIdx="2" presStyleCnt="3" custScaleY="39076" custLinFactNeighborX="179" custLinFactNeighborY="-34491">
        <dgm:presLayoutVars>
          <dgm:bulletEnabled val="1"/>
        </dgm:presLayoutVars>
      </dgm:prSet>
      <dgm:spPr/>
      <dgm:t>
        <a:bodyPr/>
        <a:lstStyle/>
        <a:p>
          <a:endParaRPr lang="en-GB"/>
        </a:p>
      </dgm:t>
    </dgm:pt>
  </dgm:ptLst>
  <dgm:cxnLst>
    <dgm:cxn modelId="{CE6BC8F5-83B2-44D5-86A9-7245B695FF96}" srcId="{7ABAFA05-239A-4200-B486-D2002088DA64}" destId="{FDB7832D-7DE9-4ED7-B58C-2117BB006985}" srcOrd="1" destOrd="0" parTransId="{0AAAC8C4-261B-405A-B8B7-DDCF4E319EFB}" sibTransId="{7D4CA73C-F2C0-4EC5-99EA-704BBFA07D8C}"/>
    <dgm:cxn modelId="{2C468ADC-8868-493B-BECD-6E81DBA84324}" srcId="{1B12B3B1-2CBC-4455-AEFF-FF5CB235FBFA}" destId="{37C6D570-0BDA-4EEB-8DED-257CD8139DCC}" srcOrd="0" destOrd="0" parTransId="{2031C9D4-906F-4D03-985D-1046C5B0075D}" sibTransId="{123714A7-DA0F-4D57-AAC0-68E08E5ABC5B}"/>
    <dgm:cxn modelId="{129762D3-978B-4A4D-9057-B0B7126357DF}" type="presOf" srcId="{37C6D570-0BDA-4EEB-8DED-257CD8139DCC}" destId="{2CD2D62B-5F4B-4B56-A4F7-63D6079B54E3}" srcOrd="0" destOrd="0" presId="urn:microsoft.com/office/officeart/2005/8/layout/hList1"/>
    <dgm:cxn modelId="{184461CD-1251-4B63-A76E-580D7F937E8D}" srcId="{04624044-9383-4073-94C2-C920C6EB5B55}" destId="{4D089BD3-6D85-431F-B821-EE0948AE564B}" srcOrd="0" destOrd="0" parTransId="{E4DD39B2-B99A-4EF9-B253-36CE5A47E892}" sibTransId="{5BC24B0A-12D9-4FBB-ADB8-78D790CCBF83}"/>
    <dgm:cxn modelId="{3B44BC6D-7840-430C-B451-E57B488743E4}" type="presOf" srcId="{FDB7832D-7DE9-4ED7-B58C-2117BB006985}" destId="{1727C4D4-1557-4221-8266-B47D439ACAF4}" srcOrd="0" destOrd="1" presId="urn:microsoft.com/office/officeart/2005/8/layout/hList1"/>
    <dgm:cxn modelId="{67CC767A-32B3-4532-8DED-CF23FF232CFC}" type="presOf" srcId="{66A3F1A2-7EBA-472F-A3FA-38AB0CCF22E3}" destId="{1727C4D4-1557-4221-8266-B47D439ACAF4}" srcOrd="0" destOrd="2" presId="urn:microsoft.com/office/officeart/2005/8/layout/hList1"/>
    <dgm:cxn modelId="{90A8148D-AD59-40FB-A19F-26FF37B0C5DF}" srcId="{1B12B3B1-2CBC-4455-AEFF-FF5CB235FBFA}" destId="{2D2A8FE0-CA50-46F9-A313-362F6328263B}" srcOrd="1" destOrd="0" parTransId="{3136EBDF-4CBE-4553-A9B4-6CEB7DDF65D2}" sibTransId="{0FA13A23-E3EF-495E-926C-25ECA956F972}"/>
    <dgm:cxn modelId="{51705DB5-DF3D-4577-826E-E1865B26088D}" type="presOf" srcId="{2D2A8FE0-CA50-46F9-A313-362F6328263B}" destId="{2CD2D62B-5F4B-4B56-A4F7-63D6079B54E3}" srcOrd="0" destOrd="1" presId="urn:microsoft.com/office/officeart/2005/8/layout/hList1"/>
    <dgm:cxn modelId="{24C322E8-FC66-4F3B-A4E3-742B001269B8}" type="presOf" srcId="{4D089BD3-6D85-431F-B821-EE0948AE564B}" destId="{6A3E5287-8017-4D09-A7A2-50F764EC8389}" srcOrd="0" destOrd="0" presId="urn:microsoft.com/office/officeart/2005/8/layout/hList1"/>
    <dgm:cxn modelId="{6818BE09-0E6F-4F4E-B0DC-DF4EC82831AE}" srcId="{04624044-9383-4073-94C2-C920C6EB5B55}" destId="{7ABAFA05-239A-4200-B486-D2002088DA64}" srcOrd="1" destOrd="0" parTransId="{5455825C-87C0-45C6-B86A-A11A7D97AF3E}" sibTransId="{97DD28EE-ACC5-48A3-9421-9EE10166D32B}"/>
    <dgm:cxn modelId="{63E3625B-A995-4426-A2C4-712F23658715}" type="presOf" srcId="{A589E9E1-60C5-441F-9852-697E0A89892C}" destId="{DF9E683D-4A96-49E7-8156-9B2461398F28}" srcOrd="0" destOrd="0" presId="urn:microsoft.com/office/officeart/2005/8/layout/hList1"/>
    <dgm:cxn modelId="{76757CDC-5773-497F-BE7C-C84A82D5F3B2}" srcId="{1B12B3B1-2CBC-4455-AEFF-FF5CB235FBFA}" destId="{311E2CFB-A427-4FD2-B86F-08A7F51095DE}" srcOrd="3" destOrd="0" parTransId="{1F21752B-DAA4-43DC-B66C-C2ECF41E1158}" sibTransId="{694F233F-898E-4F06-B094-F922274C1918}"/>
    <dgm:cxn modelId="{09C57A90-547C-4253-8B39-6CE2FDF4378E}" srcId="{1B12B3B1-2CBC-4455-AEFF-FF5CB235FBFA}" destId="{E845C458-9B90-478F-B3E9-99022C5F3D9E}" srcOrd="4" destOrd="0" parTransId="{5224E152-36E4-42E8-87CE-5FA5AA3BBBAD}" sibTransId="{B12091C1-ADE3-434A-AEAF-41A85A455E27}"/>
    <dgm:cxn modelId="{7EF96030-A5F8-435C-A3BB-5DB8BF6EB630}" type="presOf" srcId="{D23EFADA-2C8D-4E49-B75A-BC45833F1DD3}" destId="{DF9E683D-4A96-49E7-8156-9B2461398F28}" srcOrd="0" destOrd="1" presId="urn:microsoft.com/office/officeart/2005/8/layout/hList1"/>
    <dgm:cxn modelId="{8A076301-FFD2-47BF-82A8-F7F61E22DD75}" type="presOf" srcId="{311E2CFB-A427-4FD2-B86F-08A7F51095DE}" destId="{2CD2D62B-5F4B-4B56-A4F7-63D6079B54E3}" srcOrd="0" destOrd="3" presId="urn:microsoft.com/office/officeart/2005/8/layout/hList1"/>
    <dgm:cxn modelId="{6867B774-BB06-4F43-BF02-A4921A4A1477}" type="presOf" srcId="{E845C458-9B90-478F-B3E9-99022C5F3D9E}" destId="{2CD2D62B-5F4B-4B56-A4F7-63D6079B54E3}" srcOrd="0" destOrd="4" presId="urn:microsoft.com/office/officeart/2005/8/layout/hList1"/>
    <dgm:cxn modelId="{86D76630-6011-4439-B70B-25109808B6B4}" type="presOf" srcId="{1B12B3B1-2CBC-4455-AEFF-FF5CB235FBFA}" destId="{E3A48E98-4BA9-485C-813B-5FA4A6A43C65}" srcOrd="0" destOrd="0" presId="urn:microsoft.com/office/officeart/2005/8/layout/hList1"/>
    <dgm:cxn modelId="{8E0C8F93-83D9-4F9C-B732-AF65B7BEEE09}" type="presOf" srcId="{969F55E4-A3DD-4E18-9362-E13481D05E4B}" destId="{1727C4D4-1557-4221-8266-B47D439ACAF4}" srcOrd="0" destOrd="0" presId="urn:microsoft.com/office/officeart/2005/8/layout/hList1"/>
    <dgm:cxn modelId="{DD9B0A74-0F1E-447E-8B71-E70E5E39C767}" type="presOf" srcId="{33304DFB-E1DE-47A7-8E3F-9B7CC9413146}" destId="{DF9E683D-4A96-49E7-8156-9B2461398F28}" srcOrd="0" destOrd="2" presId="urn:microsoft.com/office/officeart/2005/8/layout/hList1"/>
    <dgm:cxn modelId="{FD42B1A0-D6F4-44C7-A9F4-E6B5FF3593D3}" type="presOf" srcId="{7ABAFA05-239A-4200-B486-D2002088DA64}" destId="{4D119827-3637-4E98-9E4C-305A589F7311}" srcOrd="0" destOrd="0" presId="urn:microsoft.com/office/officeart/2005/8/layout/hList1"/>
    <dgm:cxn modelId="{958D5530-9F28-4DCC-AEEA-43DBECC09254}" type="presOf" srcId="{04624044-9383-4073-94C2-C920C6EB5B55}" destId="{3F4F6ADE-0756-493A-80F9-94F53D269A19}" srcOrd="0" destOrd="0" presId="urn:microsoft.com/office/officeart/2005/8/layout/hList1"/>
    <dgm:cxn modelId="{D5C9F01F-A401-4FA7-94E7-C8C2DAAB4FD8}" srcId="{7ABAFA05-239A-4200-B486-D2002088DA64}" destId="{969F55E4-A3DD-4E18-9362-E13481D05E4B}" srcOrd="0" destOrd="0" parTransId="{4F3A3D11-9CF0-4154-B26D-8D618087A16C}" sibTransId="{4044142F-5DF8-4965-A478-353EA2DC6E5C}"/>
    <dgm:cxn modelId="{4F5EC7FB-C5DB-4E2F-B987-295E062ABE61}" srcId="{7ABAFA05-239A-4200-B486-D2002088DA64}" destId="{66A3F1A2-7EBA-472F-A3FA-38AB0CCF22E3}" srcOrd="2" destOrd="0" parTransId="{BCEECCAB-129B-4156-A264-4E07ED188759}" sibTransId="{533C11AB-AE5B-496C-BEB1-564637A33F03}"/>
    <dgm:cxn modelId="{E7762133-C308-4D38-8CAB-184817588A91}" srcId="{4D089BD3-6D85-431F-B821-EE0948AE564B}" destId="{D23EFADA-2C8D-4E49-B75A-BC45833F1DD3}" srcOrd="1" destOrd="0" parTransId="{3FA6F613-58F4-4E00-AD5A-8236D5475554}" sibTransId="{CD6D4A89-DDB5-4EC2-9723-B3679102B50E}"/>
    <dgm:cxn modelId="{F6A1B3CD-4AE5-41B2-B8C7-F966F3336A17}" type="presOf" srcId="{060E5B27-DDA3-429F-B636-E5C8604C443A}" destId="{2CD2D62B-5F4B-4B56-A4F7-63D6079B54E3}" srcOrd="0" destOrd="5" presId="urn:microsoft.com/office/officeart/2005/8/layout/hList1"/>
    <dgm:cxn modelId="{7014C92C-4B94-40F8-8696-2B482B4E8897}" type="presOf" srcId="{6614A795-D889-4139-9B0F-18A6C2FDD241}" destId="{2CD2D62B-5F4B-4B56-A4F7-63D6079B54E3}" srcOrd="0" destOrd="2" presId="urn:microsoft.com/office/officeart/2005/8/layout/hList1"/>
    <dgm:cxn modelId="{F6CEB77A-31D5-4143-93F7-4C10AA142B0E}" srcId="{4D089BD3-6D85-431F-B821-EE0948AE564B}" destId="{A589E9E1-60C5-441F-9852-697E0A89892C}" srcOrd="0" destOrd="0" parTransId="{B743A0C6-4C47-427C-A770-2D5F8A98B176}" sibTransId="{4770BBA9-D274-4982-A3B4-F669C80440C1}"/>
    <dgm:cxn modelId="{3832A70B-FC05-49BE-A7FB-DB0373A30778}" type="presOf" srcId="{27F6541E-0D0F-42E5-A94D-7C8CB35E55B4}" destId="{DF9E683D-4A96-49E7-8156-9B2461398F28}" srcOrd="0" destOrd="3" presId="urn:microsoft.com/office/officeart/2005/8/layout/hList1"/>
    <dgm:cxn modelId="{FD3E0131-A12C-43FC-B4C7-BB615B1BB8F3}" srcId="{1B12B3B1-2CBC-4455-AEFF-FF5CB235FBFA}" destId="{060E5B27-DDA3-429F-B636-E5C8604C443A}" srcOrd="5" destOrd="0" parTransId="{9C4239E5-5B9E-446F-A6BC-76F3CD0211D3}" sibTransId="{D793E907-C1B2-44D6-9CE8-8AB5203B59DA}"/>
    <dgm:cxn modelId="{A3401636-282A-4934-A7A3-28B6E17A8063}" srcId="{1B12B3B1-2CBC-4455-AEFF-FF5CB235FBFA}" destId="{6614A795-D889-4139-9B0F-18A6C2FDD241}" srcOrd="2" destOrd="0" parTransId="{422B49DA-EE59-4D45-AB98-B6446000594D}" sibTransId="{22A81600-FC2D-4455-87A3-277FB536A00C}"/>
    <dgm:cxn modelId="{6BC7DC16-DAA0-462E-89C4-27FAB42766E5}" srcId="{04624044-9383-4073-94C2-C920C6EB5B55}" destId="{1B12B3B1-2CBC-4455-AEFF-FF5CB235FBFA}" srcOrd="2" destOrd="0" parTransId="{EBFC78CF-A4EA-4673-B138-E850DFE8459A}" sibTransId="{2EE4F640-9485-4274-9167-DF54AF0D1182}"/>
    <dgm:cxn modelId="{10F77E4E-6CDD-4BA0-B8C2-660BC4125959}" srcId="{4D089BD3-6D85-431F-B821-EE0948AE564B}" destId="{33304DFB-E1DE-47A7-8E3F-9B7CC9413146}" srcOrd="2" destOrd="0" parTransId="{CA647F88-1477-4673-8860-2E7F57A91F34}" sibTransId="{2F95E799-A12A-4291-90A1-F01710468F4A}"/>
    <dgm:cxn modelId="{E10BDD04-6526-4012-B534-F7F97614FC13}" srcId="{4D089BD3-6D85-431F-B821-EE0948AE564B}" destId="{27F6541E-0D0F-42E5-A94D-7C8CB35E55B4}" srcOrd="3" destOrd="0" parTransId="{8F1F48A8-8651-4FA5-8C58-05EE0DB70782}" sibTransId="{8AA8BD95-16F3-4219-9E99-18B6A4BE5861}"/>
    <dgm:cxn modelId="{00CB1550-A557-4635-B2C5-90532AE8AEC0}" type="presParOf" srcId="{3F4F6ADE-0756-493A-80F9-94F53D269A19}" destId="{A37A3E1C-EA1B-4A19-B629-5715EF6619A0}" srcOrd="0" destOrd="0" presId="urn:microsoft.com/office/officeart/2005/8/layout/hList1"/>
    <dgm:cxn modelId="{FC1016D8-47B0-4C5C-9181-A67D097C341F}" type="presParOf" srcId="{A37A3E1C-EA1B-4A19-B629-5715EF6619A0}" destId="{6A3E5287-8017-4D09-A7A2-50F764EC8389}" srcOrd="0" destOrd="0" presId="urn:microsoft.com/office/officeart/2005/8/layout/hList1"/>
    <dgm:cxn modelId="{BBF7F2AE-0B6F-42CB-9165-A9CFCDB1BC1F}" type="presParOf" srcId="{A37A3E1C-EA1B-4A19-B629-5715EF6619A0}" destId="{DF9E683D-4A96-49E7-8156-9B2461398F28}" srcOrd="1" destOrd="0" presId="urn:microsoft.com/office/officeart/2005/8/layout/hList1"/>
    <dgm:cxn modelId="{3F7CAB20-B5CC-4135-8606-57AA46ABACE3}" type="presParOf" srcId="{3F4F6ADE-0756-493A-80F9-94F53D269A19}" destId="{A8C5CF8C-3E9A-4D49-8F3A-A6421081E60C}" srcOrd="1" destOrd="0" presId="urn:microsoft.com/office/officeart/2005/8/layout/hList1"/>
    <dgm:cxn modelId="{2621D3F6-1C45-41AC-860D-BCAAFE86262F}" type="presParOf" srcId="{3F4F6ADE-0756-493A-80F9-94F53D269A19}" destId="{843F0FB0-3BA6-477E-9C0A-FE4C88631E72}" srcOrd="2" destOrd="0" presId="urn:microsoft.com/office/officeart/2005/8/layout/hList1"/>
    <dgm:cxn modelId="{A977FAD9-7A5F-47A7-886F-ADB7771DEF24}" type="presParOf" srcId="{843F0FB0-3BA6-477E-9C0A-FE4C88631E72}" destId="{4D119827-3637-4E98-9E4C-305A589F7311}" srcOrd="0" destOrd="0" presId="urn:microsoft.com/office/officeart/2005/8/layout/hList1"/>
    <dgm:cxn modelId="{681667FC-F10E-426C-BB13-96F8761E35B0}" type="presParOf" srcId="{843F0FB0-3BA6-477E-9C0A-FE4C88631E72}" destId="{1727C4D4-1557-4221-8266-B47D439ACAF4}" srcOrd="1" destOrd="0" presId="urn:microsoft.com/office/officeart/2005/8/layout/hList1"/>
    <dgm:cxn modelId="{393949DC-BB15-4467-B672-49547D2E1784}" type="presParOf" srcId="{3F4F6ADE-0756-493A-80F9-94F53D269A19}" destId="{ADBE86B3-7BCD-425C-8DB4-0EC0DC82FD64}" srcOrd="3" destOrd="0" presId="urn:microsoft.com/office/officeart/2005/8/layout/hList1"/>
    <dgm:cxn modelId="{7F55FE8A-174A-4856-8C75-355235634062}" type="presParOf" srcId="{3F4F6ADE-0756-493A-80F9-94F53D269A19}" destId="{BB88D7A7-70C0-40F3-877F-4068A57543AA}" srcOrd="4" destOrd="0" presId="urn:microsoft.com/office/officeart/2005/8/layout/hList1"/>
    <dgm:cxn modelId="{760D7168-3BA1-4FC4-B0C6-25AD1BA4C5F8}" type="presParOf" srcId="{BB88D7A7-70C0-40F3-877F-4068A57543AA}" destId="{E3A48E98-4BA9-485C-813B-5FA4A6A43C65}" srcOrd="0" destOrd="0" presId="urn:microsoft.com/office/officeart/2005/8/layout/hList1"/>
    <dgm:cxn modelId="{5A312857-6FDF-4BE6-A675-A94B66463FCF}" type="presParOf" srcId="{BB88D7A7-70C0-40F3-877F-4068A57543AA}" destId="{2CD2D62B-5F4B-4B56-A4F7-63D6079B54E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8662A-4A8E-43D2-AAAD-272B0DE71DF4}" type="datetimeFigureOut">
              <a:rPr lang="en-GB" smtClean="0"/>
              <a:t>24/11/2014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D191C4-01E2-4630-8224-42DFF5302108}" type="slidenum">
              <a:rPr lang="en-GB" smtClean="0"/>
              <a:t>‹#›</a:t>
            </a:fld>
            <a:endParaRPr lang="en-GB"/>
          </a:p>
        </p:txBody>
      </p:sp>
    </p:spTree>
    <p:extLst>
      <p:ext uri="{BB962C8B-B14F-4D97-AF65-F5344CB8AC3E}">
        <p14:creationId xmlns:p14="http://schemas.microsoft.com/office/powerpoint/2010/main" val="306192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NAP5 is a poor indicator of incidence</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itchFamily="18" charset="0"/>
              </a:defRPr>
            </a:lvl1pPr>
            <a:lvl2pPr marL="742950" indent="-285750" defTabSz="762000">
              <a:spcBef>
                <a:spcPct val="30000"/>
              </a:spcBef>
              <a:defRPr sz="1200">
                <a:solidFill>
                  <a:schemeClr val="tx1"/>
                </a:solidFill>
                <a:latin typeface="Times New Roman" pitchFamily="18" charset="0"/>
              </a:defRPr>
            </a:lvl2pPr>
            <a:lvl3pPr marL="1143000" indent="-228600" defTabSz="762000">
              <a:spcBef>
                <a:spcPct val="30000"/>
              </a:spcBef>
              <a:defRPr sz="1200">
                <a:solidFill>
                  <a:schemeClr val="tx1"/>
                </a:solidFill>
                <a:latin typeface="Times New Roman" pitchFamily="18" charset="0"/>
              </a:defRPr>
            </a:lvl3pPr>
            <a:lvl4pPr marL="1600200" indent="-228600" defTabSz="762000">
              <a:spcBef>
                <a:spcPct val="30000"/>
              </a:spcBef>
              <a:defRPr sz="1200">
                <a:solidFill>
                  <a:schemeClr val="tx1"/>
                </a:solidFill>
                <a:latin typeface="Times New Roman" pitchFamily="18" charset="0"/>
              </a:defRPr>
            </a:lvl4pPr>
            <a:lvl5pPr marL="2057400" indent="-228600" defTabSz="76200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25E8BCE-047B-4C50-88E6-B64067E7C202}" type="slidenum">
              <a:rPr lang="en-GB" altLang="en-US" sz="1000" smtClean="0"/>
              <a:pPr>
                <a:spcBef>
                  <a:spcPct val="0"/>
                </a:spcBef>
              </a:pPr>
              <a:t>68</a:t>
            </a:fld>
            <a:endParaRPr lang="en-GB" altLang="en-US" sz="10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44946B-30C7-4038-B25A-7F22E516CEF9}" type="slidenum">
              <a:rPr lang="en-GB" smtClean="0"/>
              <a:t>150</a:t>
            </a:fld>
            <a:endParaRPr lang="en-GB"/>
          </a:p>
        </p:txBody>
      </p:sp>
    </p:spTree>
    <p:extLst>
      <p:ext uri="{BB962C8B-B14F-4D97-AF65-F5344CB8AC3E}">
        <p14:creationId xmlns:p14="http://schemas.microsoft.com/office/powerpoint/2010/main" val="230380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44946B-30C7-4038-B25A-7F22E516CEF9}" type="slidenum">
              <a:rPr lang="en-GB" smtClean="0"/>
              <a:t>151</a:t>
            </a:fld>
            <a:endParaRPr lang="en-GB" dirty="0"/>
          </a:p>
        </p:txBody>
      </p:sp>
    </p:spTree>
    <p:extLst>
      <p:ext uri="{BB962C8B-B14F-4D97-AF65-F5344CB8AC3E}">
        <p14:creationId xmlns:p14="http://schemas.microsoft.com/office/powerpoint/2010/main" val="19938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44946B-30C7-4038-B25A-7F22E516CEF9}" type="slidenum">
              <a:rPr lang="en-GB" smtClean="0"/>
              <a:t>152</a:t>
            </a:fld>
            <a:endParaRPr lang="en-GB" dirty="0"/>
          </a:p>
        </p:txBody>
      </p:sp>
    </p:spTree>
    <p:extLst>
      <p:ext uri="{BB962C8B-B14F-4D97-AF65-F5344CB8AC3E}">
        <p14:creationId xmlns:p14="http://schemas.microsoft.com/office/powerpoint/2010/main" val="80990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44946B-30C7-4038-B25A-7F22E516CEF9}" type="slidenum">
              <a:rPr lang="en-GB" smtClean="0"/>
              <a:t>153</a:t>
            </a:fld>
            <a:endParaRPr lang="en-GB" dirty="0"/>
          </a:p>
        </p:txBody>
      </p:sp>
    </p:spTree>
    <p:extLst>
      <p:ext uri="{BB962C8B-B14F-4D97-AF65-F5344CB8AC3E}">
        <p14:creationId xmlns:p14="http://schemas.microsoft.com/office/powerpoint/2010/main" val="809900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154</a:t>
            </a:fld>
            <a:endParaRPr lang="en-GB" dirty="0"/>
          </a:p>
        </p:txBody>
      </p:sp>
    </p:spTree>
    <p:extLst>
      <p:ext uri="{BB962C8B-B14F-4D97-AF65-F5344CB8AC3E}">
        <p14:creationId xmlns:p14="http://schemas.microsoft.com/office/powerpoint/2010/main" val="823082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Almost half of the patients in the B-Aware study underwent high-risk cardiac surgery (Myles et al 2004). </a:t>
            </a:r>
          </a:p>
          <a:p>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155</a:t>
            </a:fld>
            <a:endParaRPr lang="en-GB" dirty="0"/>
          </a:p>
        </p:txBody>
      </p:sp>
    </p:spTree>
    <p:extLst>
      <p:ext uri="{BB962C8B-B14F-4D97-AF65-F5344CB8AC3E}">
        <p14:creationId xmlns:p14="http://schemas.microsoft.com/office/powerpoint/2010/main" val="258668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t>The experience of awakening whilst the lungs are ventilated and with limited ability to move is therefore not entirely unexpected.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166</a:t>
            </a:fld>
            <a:endParaRPr lang="en-GB" dirty="0"/>
          </a:p>
        </p:txBody>
      </p:sp>
    </p:spTree>
    <p:extLst>
      <p:ext uri="{BB962C8B-B14F-4D97-AF65-F5344CB8AC3E}">
        <p14:creationId xmlns:p14="http://schemas.microsoft.com/office/powerpoint/2010/main" val="895848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Recommendation 29</a:t>
            </a:r>
          </a:p>
          <a:p>
            <a:r>
              <a:rPr lang="en-GB" dirty="0" smtClean="0"/>
              <a:t>Intentional underdosing of anaesthetic drugs at induction to avoid cardiovascular instability is appropriate in some circumstances, but the risk of AAGA should be considered and where it is unavoidable:</a:t>
            </a:r>
          </a:p>
          <a:p>
            <a:r>
              <a:rPr lang="en-GB" dirty="0" smtClean="0"/>
              <a:t>(a) The higher risk of AAGA should be communicated to the patient.</a:t>
            </a:r>
          </a:p>
          <a:p>
            <a:r>
              <a:rPr lang="en-GB" dirty="0" smtClean="0"/>
              <a:t>(b) Invasive monitoring should be considered to allow accurate early use of vasopressor drugs to enable adequate doses of anaesthetic agents to be administered safely.</a:t>
            </a:r>
          </a:p>
          <a:p>
            <a:r>
              <a:rPr lang="en-GB" dirty="0" smtClean="0"/>
              <a:t>(c) Specific depth of anaesthesia monitoring should be considered.</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167</a:t>
            </a:fld>
            <a:endParaRPr lang="en-GB" dirty="0"/>
          </a:p>
        </p:txBody>
      </p:sp>
    </p:spTree>
    <p:extLst>
      <p:ext uri="{BB962C8B-B14F-4D97-AF65-F5344CB8AC3E}">
        <p14:creationId xmlns:p14="http://schemas.microsoft.com/office/powerpoint/2010/main" val="1633378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169</a:t>
            </a:fld>
            <a:endParaRPr lang="en-GB" dirty="0"/>
          </a:p>
        </p:txBody>
      </p:sp>
    </p:spTree>
    <p:extLst>
      <p:ext uri="{BB962C8B-B14F-4D97-AF65-F5344CB8AC3E}">
        <p14:creationId xmlns:p14="http://schemas.microsoft.com/office/powerpoint/2010/main" val="1985013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There are multiple factors</a:t>
            </a:r>
            <a:r>
              <a:rPr lang="en-GB" baseline="0" dirty="0" smtClean="0"/>
              <a:t> in critical illness that influence the safe conduct of anaesthesia, the most significant of which is pre-existing cardiovascular instability that could lead to severe hypotension and cardiovascular collapse on administration of a standard dose of induction agent</a:t>
            </a:r>
          </a:p>
          <a:p>
            <a:pPr marL="171450" indent="-171450">
              <a:buFont typeface="Arial"/>
              <a:buChar char="•"/>
            </a:pPr>
            <a:r>
              <a:rPr lang="en-GB" baseline="0" dirty="0" smtClean="0"/>
              <a:t>Furthermore, multiple organ dysfunction will alter the kinetics of most agents used, potentially potentiating and prolonging their effects</a:t>
            </a:r>
          </a:p>
          <a:p>
            <a:pPr marL="171450" indent="-171450">
              <a:buFont typeface="Arial"/>
              <a:buChar char="•"/>
            </a:pPr>
            <a:r>
              <a:rPr lang="en-GB" baseline="0" dirty="0" smtClean="0"/>
              <a:t>Therefore, making judgements post-hoc on the dosages of drugs that should be used in the critically ill is challenging</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GB" baseline="0" dirty="0" smtClean="0"/>
              <a:t>However, the panel felt that severely unwell patients should still receive general anaesthesia for all surgical procedures, airway interventions and transfers where awareness would lead to pain or distress</a:t>
            </a:r>
          </a:p>
          <a:p>
            <a:pPr marL="171450" indent="-171450">
              <a:buFont typeface="Arial"/>
              <a:buChar char="•"/>
            </a:pPr>
            <a:endParaRPr lang="en-GB" dirty="0" smtClean="0"/>
          </a:p>
          <a:p>
            <a:pPr marL="171450" indent="-171450">
              <a:buFont typeface="Arial"/>
              <a:buChar char="•"/>
            </a:pPr>
            <a:r>
              <a:rPr lang="en-GB" baseline="0" dirty="0" smtClean="0"/>
              <a:t>With that in mind, NAP5 examined reports of AAGA arising from critically ill patients during general anaesthesia for procedures either on the ICU, in the ED or during transfer of patients to and from the ICU.</a:t>
            </a:r>
          </a:p>
          <a:p>
            <a:pPr marL="171450" indent="-171450">
              <a:buFont typeface="Arial"/>
              <a:buChar char="•"/>
            </a:pPr>
            <a:r>
              <a:rPr lang="en-GB" baseline="0" dirty="0" smtClean="0"/>
              <a:t>We classed these reports as Class D or ‘ICU reports’</a:t>
            </a:r>
          </a:p>
          <a:p>
            <a:pPr marL="171450" indent="-171450">
              <a:buFont typeface="Arial"/>
              <a:buChar char="•"/>
            </a:pPr>
            <a:endParaRPr lang="en-GB" baseline="0" dirty="0" smtClean="0"/>
          </a:p>
          <a:p>
            <a:pPr marL="171450" indent="-171450">
              <a:buFont typeface="Arial"/>
              <a:buChar char="•"/>
            </a:pPr>
            <a:r>
              <a:rPr lang="en-GB" i="1" baseline="0" dirty="0" smtClean="0">
                <a:solidFill>
                  <a:schemeClr val="bg1">
                    <a:lumMod val="50000"/>
                  </a:schemeClr>
                </a:solidFill>
              </a:rPr>
              <a:t>With rates of delirium as high as 80% in the critically ill population, we were aware of the added challenge of separating factual from distorted memories  </a:t>
            </a:r>
          </a:p>
          <a:p>
            <a:pPr marL="171450" indent="-171450">
              <a:buFont typeface="Arial"/>
              <a:buChar char="•"/>
            </a:pPr>
            <a:r>
              <a:rPr lang="en-GB" i="1" baseline="0" dirty="0" smtClean="0">
                <a:solidFill>
                  <a:schemeClr val="bg1">
                    <a:lumMod val="50000"/>
                  </a:schemeClr>
                </a:solidFill>
              </a:rPr>
              <a:t>However, after scrutiny, no reports of AAGA from the ICU were judged to be the result of either delirium, delusion or false memory</a:t>
            </a:r>
          </a:p>
          <a:p>
            <a:pPr marL="0" indent="0">
              <a:buFont typeface="Arial"/>
              <a:buNone/>
            </a:pPr>
            <a:endParaRPr lang="en-GB" baseline="0" dirty="0" smtClean="0"/>
          </a:p>
        </p:txBody>
      </p:sp>
      <p:sp>
        <p:nvSpPr>
          <p:cNvPr id="4" name="Slide Number Placeholder 3"/>
          <p:cNvSpPr>
            <a:spLocks noGrp="1"/>
          </p:cNvSpPr>
          <p:nvPr>
            <p:ph type="sldNum" sz="quarter" idx="10"/>
          </p:nvPr>
        </p:nvSpPr>
        <p:spPr/>
        <p:txBody>
          <a:bodyPr/>
          <a:lstStyle/>
          <a:p>
            <a:fld id="{B55F8956-AED5-364B-B9D4-EF7C735D21C4}" type="slidenum">
              <a:rPr lang="en-GB" smtClean="0"/>
              <a:t>170</a:t>
            </a:fld>
            <a:endParaRPr lang="en-GB" dirty="0"/>
          </a:p>
        </p:txBody>
      </p:sp>
    </p:spTree>
    <p:extLst>
      <p:ext uri="{BB962C8B-B14F-4D97-AF65-F5344CB8AC3E}">
        <p14:creationId xmlns:p14="http://schemas.microsoft.com/office/powerpoint/2010/main" val="227726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Times New Roman" pitchFamily="18" charset="0"/>
              </a:defRPr>
            </a:lvl1pPr>
            <a:lvl2pPr marL="742950" indent="-285750" defTabSz="762000">
              <a:defRPr sz="2400">
                <a:solidFill>
                  <a:schemeClr val="tx1"/>
                </a:solidFill>
                <a:latin typeface="Times New Roman" pitchFamily="18" charset="0"/>
              </a:defRPr>
            </a:lvl2pPr>
            <a:lvl3pPr marL="1143000" indent="-228600" defTabSz="762000">
              <a:defRPr sz="2400">
                <a:solidFill>
                  <a:schemeClr val="tx1"/>
                </a:solidFill>
                <a:latin typeface="Times New Roman" pitchFamily="18" charset="0"/>
              </a:defRPr>
            </a:lvl3pPr>
            <a:lvl4pPr marL="1600200" indent="-228600" defTabSz="762000">
              <a:defRPr sz="2400">
                <a:solidFill>
                  <a:schemeClr val="tx1"/>
                </a:solidFill>
                <a:latin typeface="Times New Roman" pitchFamily="18" charset="0"/>
              </a:defRPr>
            </a:lvl4pPr>
            <a:lvl5pPr marL="2057400" indent="-228600" defTabSz="76200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fld id="{7A050E17-58CC-4999-B0D3-3F6979260863}" type="slidenum">
              <a:rPr lang="en-GB" altLang="en-US" sz="1000" smtClean="0"/>
              <a:pPr/>
              <a:t>104</a:t>
            </a:fld>
            <a:endParaRPr lang="en-GB" altLang="en-US" sz="1000" dirty="0"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NAP</a:t>
            </a:r>
            <a:r>
              <a:rPr lang="en-GB" baseline="0" dirty="0" smtClean="0"/>
              <a:t>5 reviewed a small number of reports involving intensive care patients</a:t>
            </a:r>
          </a:p>
          <a:p>
            <a:pPr marL="171450" indent="-171450">
              <a:buFont typeface="Arial"/>
              <a:buChar char="•"/>
            </a:pPr>
            <a:r>
              <a:rPr lang="en-GB" baseline="0" dirty="0" smtClean="0"/>
              <a:t>In the Activity Survey, general anaesthesia was conducted (by </a:t>
            </a:r>
            <a:r>
              <a:rPr lang="en-GB" baseline="0" noProof="0" dirty="0" smtClean="0"/>
              <a:t>anaesthetists</a:t>
            </a:r>
            <a:r>
              <a:rPr lang="en-GB" baseline="0" dirty="0" smtClean="0"/>
              <a:t>) either in the ICU or ED in 29,000 cases out of a yearly total of nearly 2.77 million general anaesthetics, or about 1% of total general anaesthetic activity</a:t>
            </a:r>
          </a:p>
          <a:p>
            <a:pPr marL="171450" indent="-171450">
              <a:buFont typeface="Arial"/>
              <a:buChar char="•"/>
            </a:pPr>
            <a:r>
              <a:rPr lang="en-GB" baseline="0" dirty="0" smtClean="0"/>
              <a:t>Seven ICU cases were reviewed by the NAP5 committee, approximating to 2.3% of the total number of cases reviewed</a:t>
            </a:r>
          </a:p>
          <a:p>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171</a:t>
            </a:fld>
            <a:endParaRPr lang="en-GB" dirty="0"/>
          </a:p>
        </p:txBody>
      </p:sp>
    </p:spTree>
    <p:extLst>
      <p:ext uri="{BB962C8B-B14F-4D97-AF65-F5344CB8AC3E}">
        <p14:creationId xmlns:p14="http://schemas.microsoft.com/office/powerpoint/2010/main" val="1896206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Of the 7 reviewed</a:t>
            </a:r>
            <a:r>
              <a:rPr lang="en-US" baseline="0" dirty="0" smtClean="0"/>
              <a:t> reports, all were considered to be Grade A evidence</a:t>
            </a:r>
          </a:p>
          <a:p>
            <a:pPr marL="171450" indent="-171450">
              <a:buFont typeface="Arial"/>
              <a:buChar char="•"/>
            </a:pPr>
            <a:r>
              <a:rPr lang="en-US" baseline="0" dirty="0" smtClean="0"/>
              <a:t>3 were from the direct ICU environment, 2 from the ED and 2 involved patient transfer</a:t>
            </a:r>
          </a:p>
          <a:p>
            <a:pPr marL="171450" indent="-171450">
              <a:buFont typeface="Arial"/>
              <a:buChar char="•"/>
            </a:pPr>
            <a:r>
              <a:rPr lang="en-US" baseline="0" dirty="0" smtClean="0"/>
              <a:t>5 reports involved female patients and 5 morbidly obese</a:t>
            </a:r>
          </a:p>
          <a:p>
            <a:pPr marL="171450" indent="-171450">
              <a:buFont typeface="Arial"/>
              <a:buChar char="•"/>
            </a:pPr>
            <a:r>
              <a:rPr lang="en-US" baseline="0" dirty="0" smtClean="0"/>
              <a:t>The most senior operator involved in 4 of the reports was either a consultant anaesthetist or intensivist, with the remainder involving a range of anaesthetic grades</a:t>
            </a:r>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172</a:t>
            </a:fld>
            <a:endParaRPr lang="en-GB" dirty="0"/>
          </a:p>
        </p:txBody>
      </p:sp>
    </p:spTree>
    <p:extLst>
      <p:ext uri="{BB962C8B-B14F-4D97-AF65-F5344CB8AC3E}">
        <p14:creationId xmlns:p14="http://schemas.microsoft.com/office/powerpoint/2010/main" val="247585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3 cases involved intubation</a:t>
            </a:r>
            <a:r>
              <a:rPr lang="en-US" baseline="0" dirty="0" smtClean="0"/>
              <a:t> with an RSI</a:t>
            </a:r>
          </a:p>
          <a:p>
            <a:pPr marL="171450" indent="-171450">
              <a:buFont typeface="Arial"/>
              <a:buChar char="•"/>
            </a:pPr>
            <a:r>
              <a:rPr lang="en-US" baseline="0" dirty="0" smtClean="0"/>
              <a:t>2 were during peri-arrest scenarios and one case involved difficult intubation with multiple changes in operator</a:t>
            </a:r>
          </a:p>
          <a:p>
            <a:pPr marL="171450" indent="-171450">
              <a:buFont typeface="Arial"/>
              <a:buChar char="•"/>
            </a:pPr>
            <a:r>
              <a:rPr lang="en-US" baseline="0" dirty="0" smtClean="0"/>
              <a:t>In two of the reports, the dose of propofol used for induction was 0.4 and 1.2mg/kg respectively, deemed too low for adequate anaesthesia</a:t>
            </a:r>
          </a:p>
          <a:p>
            <a:pPr marL="171450" indent="-171450">
              <a:buFont typeface="Arial"/>
              <a:buChar char="•"/>
            </a:pPr>
            <a:r>
              <a:rPr lang="en-US" baseline="0" dirty="0" smtClean="0"/>
              <a:t>In the 3</a:t>
            </a:r>
            <a:r>
              <a:rPr lang="en-US" baseline="30000" dirty="0" smtClean="0"/>
              <a:t>rd</a:t>
            </a:r>
            <a:r>
              <a:rPr lang="en-US" baseline="0" dirty="0" smtClean="0"/>
              <a:t> report, a peri-arrest case, no induction agent was given, however a neuromuscular blocking agent was administered as intubation was difficult due to the presence of airway reflexes.  This patient appeared moribund to the clinical team but subsequently reported awareness of intubation and transfer</a:t>
            </a:r>
          </a:p>
          <a:p>
            <a:pPr marL="171450" indent="-171450">
              <a:buFont typeface="Arial"/>
              <a:buChar char="•"/>
            </a:pPr>
            <a:endParaRPr lang="en-US" baseline="0" dirty="0" smtClean="0"/>
          </a:p>
          <a:p>
            <a:pPr marL="171450" indent="-171450">
              <a:buFont typeface="Arial"/>
              <a:buChar char="•"/>
            </a:pPr>
            <a:r>
              <a:rPr lang="en-US" baseline="0" dirty="0" smtClean="0"/>
              <a:t>An example of one of these cases follows on the next slide</a:t>
            </a:r>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173</a:t>
            </a:fld>
            <a:endParaRPr lang="en-GB" dirty="0"/>
          </a:p>
        </p:txBody>
      </p:sp>
    </p:spTree>
    <p:extLst>
      <p:ext uri="{BB962C8B-B14F-4D97-AF65-F5344CB8AC3E}">
        <p14:creationId xmlns:p14="http://schemas.microsoft.com/office/powerpoint/2010/main" val="199730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174</a:t>
            </a:fld>
            <a:endParaRPr lang="en-GB" dirty="0"/>
          </a:p>
        </p:txBody>
      </p:sp>
    </p:spTree>
    <p:extLst>
      <p:ext uri="{BB962C8B-B14F-4D97-AF65-F5344CB8AC3E}">
        <p14:creationId xmlns:p14="http://schemas.microsoft.com/office/powerpoint/2010/main" val="1997300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2 cases were reported concerning the period immediately after intubation,</a:t>
            </a:r>
            <a:r>
              <a:rPr lang="en-US" baseline="0" dirty="0" smtClean="0"/>
              <a:t> including painful insertion of invasive monitoring lines and a patient transfer </a:t>
            </a:r>
            <a:r>
              <a:rPr lang="en-US" b="1" baseline="0" dirty="0" smtClean="0"/>
              <a:t>both</a:t>
            </a:r>
            <a:r>
              <a:rPr lang="en-US" baseline="0" dirty="0" smtClean="0"/>
              <a:t> </a:t>
            </a:r>
            <a:r>
              <a:rPr lang="en-US" b="1" baseline="0" dirty="0" smtClean="0"/>
              <a:t>whilst paralysis persisted</a:t>
            </a:r>
          </a:p>
          <a:p>
            <a:pPr marL="171450" indent="-171450">
              <a:buFont typeface="Arial"/>
              <a:buChar char="•"/>
            </a:pPr>
            <a:r>
              <a:rPr lang="en-US" baseline="0" dirty="0" smtClean="0"/>
              <a:t>2 cases were reported during surgical interventions performed later on during patients’ ICU stays</a:t>
            </a:r>
          </a:p>
          <a:p>
            <a:pPr marL="171450" indent="-171450">
              <a:buFont typeface="Arial"/>
              <a:buChar char="•"/>
            </a:pPr>
            <a:r>
              <a:rPr lang="en-US" baseline="0" dirty="0" smtClean="0"/>
              <a:t>In several of the </a:t>
            </a:r>
            <a:r>
              <a:rPr lang="en-US" b="1" baseline="0" dirty="0" smtClean="0"/>
              <a:t>seven</a:t>
            </a:r>
            <a:r>
              <a:rPr lang="en-US" baseline="0" dirty="0" smtClean="0"/>
              <a:t> cases, the time between induction agent administration and initiation of maintenance anaesthesia or sedative infusions was deemed to have been a contributing factor in the episode of AAGA</a:t>
            </a:r>
          </a:p>
          <a:p>
            <a:pPr marL="0" indent="0">
              <a:buFont typeface="Arial"/>
              <a:buNone/>
            </a:pPr>
            <a:endParaRPr lang="en-US" baseline="0" dirty="0" smtClean="0"/>
          </a:p>
          <a:p>
            <a:pPr marL="171450" indent="-171450">
              <a:buFont typeface="Arial"/>
              <a:buChar char="•"/>
            </a:pPr>
            <a:r>
              <a:rPr lang="en-US" baseline="0" dirty="0" smtClean="0"/>
              <a:t>In addition to these 4 reports, a further 3 cases involved transfer of a post-operative patient to ICU</a:t>
            </a:r>
          </a:p>
          <a:p>
            <a:pPr marL="171450" indent="-171450">
              <a:buFont typeface="Arial"/>
              <a:buChar char="•"/>
            </a:pPr>
            <a:r>
              <a:rPr lang="en-US" baseline="0" dirty="0" smtClean="0"/>
              <a:t>Themes amongst these 7 reports were similar:</a:t>
            </a:r>
          </a:p>
          <a:p>
            <a:pPr marL="0" indent="0">
              <a:buFont typeface="Arial"/>
              <a:buNone/>
            </a:pPr>
            <a:r>
              <a:rPr lang="en-US" baseline="0" dirty="0" smtClean="0"/>
              <a:t>		- the use of non-TCI propofol infusions (with only one record of a propofol bolus given pre-infusion)</a:t>
            </a:r>
          </a:p>
          <a:p>
            <a:pPr marL="0" indent="0">
              <a:buFont typeface="Arial"/>
              <a:buNone/>
            </a:pPr>
            <a:r>
              <a:rPr lang="en-US" baseline="0" dirty="0" smtClean="0"/>
              <a:t>		- the use of low infusion rates (100mg/</a:t>
            </a:r>
            <a:r>
              <a:rPr lang="en-US" baseline="0" dirty="0" err="1" smtClean="0"/>
              <a:t>hr</a:t>
            </a:r>
            <a:r>
              <a:rPr lang="en-US" baseline="0" dirty="0" smtClean="0"/>
              <a:t>)</a:t>
            </a:r>
          </a:p>
          <a:p>
            <a:pPr marL="0" indent="0">
              <a:buFont typeface="Arial"/>
              <a:buNone/>
            </a:pPr>
            <a:r>
              <a:rPr lang="en-US" baseline="0" dirty="0" smtClean="0"/>
              <a:t>		- the use of neuromuscular blockade</a:t>
            </a:r>
          </a:p>
          <a:p>
            <a:pPr marL="0" indent="0">
              <a:buFont typeface="Arial"/>
              <a:buNone/>
            </a:pPr>
            <a:endParaRPr lang="en-US" baseline="0" dirty="0" smtClean="0"/>
          </a:p>
          <a:p>
            <a:pPr marL="171450" indent="-171450">
              <a:buFont typeface="Arial"/>
              <a:buChar char="•"/>
            </a:pPr>
            <a:r>
              <a:rPr lang="en-US" baseline="0" dirty="0" smtClean="0"/>
              <a:t>An example of one of these cases is in the subsequent vignette</a:t>
            </a:r>
          </a:p>
        </p:txBody>
      </p:sp>
      <p:sp>
        <p:nvSpPr>
          <p:cNvPr id="4" name="Slide Number Placeholder 3"/>
          <p:cNvSpPr>
            <a:spLocks noGrp="1"/>
          </p:cNvSpPr>
          <p:nvPr>
            <p:ph type="sldNum" sz="quarter" idx="10"/>
          </p:nvPr>
        </p:nvSpPr>
        <p:spPr/>
        <p:txBody>
          <a:bodyPr/>
          <a:lstStyle/>
          <a:p>
            <a:fld id="{B55F8956-AED5-364B-B9D4-EF7C735D21C4}" type="slidenum">
              <a:rPr lang="en-GB" smtClean="0"/>
              <a:t>175</a:t>
            </a:fld>
            <a:endParaRPr lang="en-GB"/>
          </a:p>
        </p:txBody>
      </p:sp>
    </p:spTree>
    <p:extLst>
      <p:ext uri="{BB962C8B-B14F-4D97-AF65-F5344CB8AC3E}">
        <p14:creationId xmlns:p14="http://schemas.microsoft.com/office/powerpoint/2010/main" val="1997300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176</a:t>
            </a:fld>
            <a:endParaRPr lang="en-GB"/>
          </a:p>
        </p:txBody>
      </p:sp>
    </p:spTree>
    <p:extLst>
      <p:ext uri="{BB962C8B-B14F-4D97-AF65-F5344CB8AC3E}">
        <p14:creationId xmlns:p14="http://schemas.microsoft.com/office/powerpoint/2010/main" val="1997300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In</a:t>
            </a:r>
            <a:r>
              <a:rPr lang="en-US" baseline="0" dirty="0" smtClean="0"/>
              <a:t> all cases, neuromuscular blockade was used</a:t>
            </a:r>
          </a:p>
          <a:p>
            <a:pPr marL="171450" indent="-171450">
              <a:buFont typeface="Arial"/>
              <a:buChar char="•"/>
            </a:pPr>
            <a:r>
              <a:rPr lang="en-US" baseline="0" dirty="0" smtClean="0"/>
              <a:t>In only one case was a vasopressor used to support cardiovascular stability during the episode of general anaesthesia (an intubation)</a:t>
            </a:r>
          </a:p>
          <a:p>
            <a:pPr marL="171450" indent="-171450">
              <a:buFont typeface="Arial"/>
              <a:buChar char="•"/>
            </a:pPr>
            <a:r>
              <a:rPr lang="en-US" baseline="0" dirty="0" smtClean="0"/>
              <a:t>In none of the cases was a DOA monitor or nerve stimulator used</a:t>
            </a:r>
          </a:p>
          <a:p>
            <a:pPr marL="0" indent="0">
              <a:buFont typeface="Arial"/>
              <a:buNone/>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However, given the inherent difficulties in managing anaesthesia in the critically ill, the NAP5 panel judged that only 4 of the 7 cases were preventable</a:t>
            </a:r>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177</a:t>
            </a:fld>
            <a:endParaRPr lang="en-GB"/>
          </a:p>
        </p:txBody>
      </p:sp>
    </p:spTree>
    <p:extLst>
      <p:ext uri="{BB962C8B-B14F-4D97-AF65-F5344CB8AC3E}">
        <p14:creationId xmlns:p14="http://schemas.microsoft.com/office/powerpoint/2010/main" val="1997300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In terms</a:t>
            </a:r>
            <a:r>
              <a:rPr lang="en-US" baseline="0" dirty="0" smtClean="0"/>
              <a:t> of the effect of the episodes of AAGA on these patients:</a:t>
            </a:r>
          </a:p>
          <a:p>
            <a:pPr marL="0" indent="0">
              <a:buFont typeface="Arial"/>
              <a:buNone/>
            </a:pPr>
            <a:endParaRPr lang="en-US" dirty="0" smtClean="0"/>
          </a:p>
          <a:p>
            <a:pPr marL="171450" indent="-171450">
              <a:buFont typeface="Arial"/>
              <a:buChar char="•"/>
            </a:pPr>
            <a:r>
              <a:rPr lang="en-US" dirty="0" smtClean="0"/>
              <a:t>All patients</a:t>
            </a:r>
            <a:r>
              <a:rPr lang="en-US" baseline="0" dirty="0" smtClean="0"/>
              <a:t> experienced paralysis and distress </a:t>
            </a:r>
            <a:endParaRPr lang="en-US" dirty="0" smtClean="0"/>
          </a:p>
          <a:p>
            <a:pPr marL="171450" indent="-171450">
              <a:buFont typeface="Arial"/>
              <a:buChar char="•"/>
            </a:pPr>
            <a:r>
              <a:rPr lang="en-US" dirty="0" smtClean="0"/>
              <a:t>With five patients</a:t>
            </a:r>
            <a:r>
              <a:rPr lang="en-US" baseline="0" dirty="0" smtClean="0"/>
              <a:t> reporting pain</a:t>
            </a:r>
          </a:p>
          <a:p>
            <a:pPr marL="171450" indent="-171450">
              <a:buFont typeface="Arial"/>
              <a:buChar char="•"/>
            </a:pPr>
            <a:r>
              <a:rPr lang="en-US" baseline="0" dirty="0" smtClean="0"/>
              <a:t>And 5 patients reporting longer-term psychological sequelae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effectLst/>
                <a:latin typeface="+mn-lt"/>
                <a:ea typeface="+mn-ea"/>
                <a:cs typeface="+mn-cs"/>
              </a:rPr>
              <a:t>Interestingly, all reports came from patients receiving</a:t>
            </a:r>
            <a:r>
              <a:rPr lang="en-US" sz="1200" b="0" kern="1200" baseline="0" dirty="0" smtClean="0">
                <a:solidFill>
                  <a:schemeClr val="tx1"/>
                </a:solidFill>
                <a:effectLst/>
                <a:latin typeface="+mn-lt"/>
                <a:ea typeface="+mn-ea"/>
                <a:cs typeface="+mn-cs"/>
              </a:rPr>
              <a:t> less than 24hrs of mechanical ventilation and all made reports very soon after extubation (the latest at 4 days)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smtClean="0">
                <a:solidFill>
                  <a:schemeClr val="tx1"/>
                </a:solidFill>
                <a:effectLst/>
                <a:latin typeface="+mn-lt"/>
                <a:ea typeface="+mn-ea"/>
                <a:cs typeface="+mn-cs"/>
              </a:rPr>
              <a:t>This makes delirium and false memories (</a:t>
            </a:r>
            <a:r>
              <a:rPr lang="en-US" sz="1200" b="0" kern="1200" dirty="0" smtClean="0">
                <a:solidFill>
                  <a:schemeClr val="tx1"/>
                </a:solidFill>
                <a:effectLst/>
                <a:latin typeface="+mn-lt"/>
                <a:ea typeface="+mn-ea"/>
                <a:cs typeface="+mn-cs"/>
              </a:rPr>
              <a:t>caused by prolonged illness,</a:t>
            </a:r>
            <a:r>
              <a:rPr lang="en-US" sz="1200" b="0" kern="1200" baseline="0" dirty="0" smtClean="0">
                <a:solidFill>
                  <a:schemeClr val="tx1"/>
                </a:solidFill>
                <a:effectLst/>
                <a:latin typeface="+mn-lt"/>
                <a:ea typeface="+mn-ea"/>
                <a:cs typeface="+mn-cs"/>
              </a:rPr>
              <a:t> sedation and polypharmacy) less likely as a cause of the reports</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5F8956-AED5-364B-B9D4-EF7C735D21C4}" type="slidenum">
              <a:rPr lang="en-GB" smtClean="0"/>
              <a:t>178</a:t>
            </a:fld>
            <a:endParaRPr lang="en-GB"/>
          </a:p>
        </p:txBody>
      </p:sp>
    </p:spTree>
    <p:extLst>
      <p:ext uri="{BB962C8B-B14F-4D97-AF65-F5344CB8AC3E}">
        <p14:creationId xmlns:p14="http://schemas.microsoft.com/office/powerpoint/2010/main" val="1250601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An</a:t>
            </a:r>
            <a:r>
              <a:rPr lang="en-US" baseline="0" dirty="0" smtClean="0"/>
              <a:t> example of the distress experienced is as follows:</a:t>
            </a:r>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179</a:t>
            </a:fld>
            <a:endParaRPr lang="en-GB"/>
          </a:p>
        </p:txBody>
      </p:sp>
    </p:spTree>
    <p:extLst>
      <p:ext uri="{BB962C8B-B14F-4D97-AF65-F5344CB8AC3E}">
        <p14:creationId xmlns:p14="http://schemas.microsoft.com/office/powerpoint/2010/main" val="1997300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effectLst/>
                <a:latin typeface="+mn-lt"/>
                <a:ea typeface="+mn-ea"/>
                <a:cs typeface="+mn-cs"/>
              </a:rPr>
              <a:t>Our data (7/308)</a:t>
            </a:r>
            <a:r>
              <a:rPr lang="en-US" sz="1200" b="0" kern="1200" baseline="0" dirty="0" smtClean="0">
                <a:solidFill>
                  <a:schemeClr val="tx1"/>
                </a:solidFill>
                <a:effectLst/>
                <a:latin typeface="+mn-lt"/>
                <a:ea typeface="+mn-ea"/>
                <a:cs typeface="+mn-cs"/>
              </a:rPr>
              <a:t> (albeit a lower number of reports) raises the potential for a higher incidence of AAGA in the ICU compared to other healthcare settings </a:t>
            </a:r>
            <a:r>
              <a:rPr lang="en-US" sz="1200" b="0" kern="1200" baseline="0" dirty="0" smtClean="0">
                <a:solidFill>
                  <a:schemeClr val="tx1"/>
                </a:solidFill>
                <a:effectLst/>
                <a:latin typeface="+mn-lt"/>
                <a:ea typeface="+mn-ea"/>
                <a:cs typeface="+mn-cs"/>
                <a:sym typeface="Wingdings"/>
              </a:rPr>
              <a:t> 1:4,100</a:t>
            </a:r>
            <a:endParaRPr lang="en-US" sz="1200" b="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smtClean="0">
                <a:solidFill>
                  <a:schemeClr val="tx1"/>
                </a:solidFill>
                <a:effectLst/>
                <a:latin typeface="+mn-lt"/>
                <a:ea typeface="+mn-ea"/>
                <a:cs typeface="+mn-cs"/>
              </a:rPr>
              <a:t>However there are some caveats to this including:</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0" kern="1200" baseline="0" dirty="0" smtClean="0">
                <a:solidFill>
                  <a:schemeClr val="tx1"/>
                </a:solidFill>
                <a:effectLst/>
                <a:latin typeface="+mn-lt"/>
                <a:ea typeface="+mn-ea"/>
                <a:cs typeface="+mn-cs"/>
              </a:rPr>
              <a:t>	1.  The activity survey not including tracheal intubation for initiation of critical care management as an anaesthetic procedure</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0" kern="1200" baseline="0" dirty="0" smtClean="0">
                <a:solidFill>
                  <a:schemeClr val="tx1"/>
                </a:solidFill>
                <a:effectLst/>
                <a:latin typeface="+mn-lt"/>
                <a:ea typeface="+mn-ea"/>
                <a:cs typeface="+mn-cs"/>
              </a:rPr>
              <a:t>	2.  And the survey may not have captured all general anaesthesia used for patient transfers</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0" kern="1200" baseline="0" dirty="0" smtClean="0">
                <a:solidFill>
                  <a:schemeClr val="tx1"/>
                </a:solidFill>
                <a:effectLst/>
                <a:latin typeface="+mn-lt"/>
                <a:ea typeface="+mn-ea"/>
                <a:cs typeface="+mn-cs"/>
              </a:rPr>
              <a:t>	3.  And It may have been difficult to judge if a report of AAGA on the ICU related to an intervention or a period of maintenance, and so may have gone unreported</a:t>
            </a:r>
          </a:p>
        </p:txBody>
      </p:sp>
      <p:sp>
        <p:nvSpPr>
          <p:cNvPr id="4" name="Slide Number Placeholder 3"/>
          <p:cNvSpPr>
            <a:spLocks noGrp="1"/>
          </p:cNvSpPr>
          <p:nvPr>
            <p:ph type="sldNum" sz="quarter" idx="10"/>
          </p:nvPr>
        </p:nvSpPr>
        <p:spPr/>
        <p:txBody>
          <a:bodyPr/>
          <a:lstStyle/>
          <a:p>
            <a:fld id="{B55F8956-AED5-364B-B9D4-EF7C735D21C4}" type="slidenum">
              <a:rPr lang="en-GB" smtClean="0"/>
              <a:t>180</a:t>
            </a:fld>
            <a:endParaRPr lang="en-GB"/>
          </a:p>
        </p:txBody>
      </p:sp>
    </p:spTree>
    <p:extLst>
      <p:ext uri="{BB962C8B-B14F-4D97-AF65-F5344CB8AC3E}">
        <p14:creationId xmlns:p14="http://schemas.microsoft.com/office/powerpoint/2010/main" val="3834375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itchFamily="18" charset="0"/>
              </a:defRPr>
            </a:lvl1pPr>
            <a:lvl2pPr marL="742950" indent="-285750" defTabSz="762000">
              <a:spcBef>
                <a:spcPct val="30000"/>
              </a:spcBef>
              <a:defRPr sz="1200">
                <a:solidFill>
                  <a:schemeClr val="tx1"/>
                </a:solidFill>
                <a:latin typeface="Times New Roman" pitchFamily="18" charset="0"/>
              </a:defRPr>
            </a:lvl2pPr>
            <a:lvl3pPr marL="1143000" indent="-228600" defTabSz="762000">
              <a:spcBef>
                <a:spcPct val="30000"/>
              </a:spcBef>
              <a:defRPr sz="1200">
                <a:solidFill>
                  <a:schemeClr val="tx1"/>
                </a:solidFill>
                <a:latin typeface="Times New Roman" pitchFamily="18" charset="0"/>
              </a:defRPr>
            </a:lvl3pPr>
            <a:lvl4pPr marL="1600200" indent="-228600" defTabSz="762000">
              <a:spcBef>
                <a:spcPct val="30000"/>
              </a:spcBef>
              <a:defRPr sz="1200">
                <a:solidFill>
                  <a:schemeClr val="tx1"/>
                </a:solidFill>
                <a:latin typeface="Times New Roman" pitchFamily="18" charset="0"/>
              </a:defRPr>
            </a:lvl4pPr>
            <a:lvl5pPr marL="2057400" indent="-228600" defTabSz="76200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544EE7A-24AB-4AD4-95C8-38A70BC139B4}" type="slidenum">
              <a:rPr lang="en-GB" altLang="en-US" sz="1000" smtClean="0"/>
              <a:pPr>
                <a:spcBef>
                  <a:spcPct val="0"/>
                </a:spcBef>
              </a:pPr>
              <a:t>116</a:t>
            </a:fld>
            <a:endParaRPr lang="en-GB" altLang="en-US" sz="1000" smtClean="0"/>
          </a:p>
        </p:txBody>
      </p:sp>
      <p:sp>
        <p:nvSpPr>
          <p:cNvPr id="54275" name="Rectangle 2"/>
          <p:cNvSpPr>
            <a:spLocks noGrp="1" noRot="1" noChangeAspect="1" noChangeArrowheads="1" noTextEdit="1"/>
          </p:cNvSpPr>
          <p:nvPr>
            <p:ph type="sldImg"/>
          </p:nvPr>
        </p:nvSpPr>
        <p:spPr>
          <a:xfrm>
            <a:off x="1144588" y="657225"/>
            <a:ext cx="4568825" cy="3425825"/>
          </a:xfrm>
          <a:ln/>
        </p:spPr>
      </p:sp>
      <p:sp>
        <p:nvSpPr>
          <p:cNvPr id="54276" name="Rectangle 3"/>
          <p:cNvSpPr>
            <a:spLocks noGrp="1" noChangeArrowheads="1"/>
          </p:cNvSpPr>
          <p:nvPr>
            <p:ph type="body" idx="1"/>
          </p:nvPr>
        </p:nvSpPr>
        <p:spPr>
          <a:xfrm>
            <a:off x="914612" y="4375484"/>
            <a:ext cx="5028777" cy="40836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This model which owes much to Beck’s general cognitive approach to psychopathology centres on the importance of appraisal – suggests that it is the patient’s appraisals of the traumatic experience during and after its occurrence which determines the type and nature of the PTSD. </a:t>
            </a:r>
          </a:p>
          <a:p>
            <a:r>
              <a:rPr lang="en-GB" altLang="en-US" smtClean="0"/>
              <a:t>Data from rape and assault victims were influential in the development of this model and Ehlers &amp; Clark focus on a particular mental state during the traumatic event – that of mental defeat. This may be relevant to AA patients in that the realisation of complete and unmitigated paralysis may induce a sense of extreme helplessness not unlike the mental defeat described by Ehlers &amp; Clark.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Moving on to learning</a:t>
            </a:r>
            <a:r>
              <a:rPr lang="en-US" baseline="0" dirty="0" smtClean="0"/>
              <a:t> points: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171450" indent="-171450">
              <a:lnSpc>
                <a:spcPct val="110000"/>
              </a:lnSpc>
              <a:buFont typeface="Arial"/>
              <a:buChar char="•"/>
            </a:pPr>
            <a:r>
              <a:rPr lang="en-GB" dirty="0" smtClean="0"/>
              <a:t>Low dose of</a:t>
            </a:r>
            <a:r>
              <a:rPr lang="en-GB" baseline="0" dirty="0" smtClean="0"/>
              <a:t> </a:t>
            </a:r>
            <a:r>
              <a:rPr lang="en-GB" dirty="0" smtClean="0"/>
              <a:t>induction agent,</a:t>
            </a:r>
            <a:r>
              <a:rPr lang="en-GB" baseline="0" dirty="0" smtClean="0"/>
              <a:t> delays in starting maintenance infusions and their lose doses all appear to have contributed to cases of AAGA, particularly where NMB agents were used.</a:t>
            </a:r>
          </a:p>
          <a:p>
            <a:pPr marL="171450" indent="-171450">
              <a:lnSpc>
                <a:spcPct val="110000"/>
              </a:lnSpc>
              <a:buFont typeface="Arial"/>
              <a:buChar char="•"/>
            </a:pPr>
            <a:r>
              <a:rPr lang="en-GB" baseline="0" dirty="0" smtClean="0"/>
              <a:t>It was felt that the use of TCI infusions (TIVA lecture) on ICU could lead to more appropriate doses of anaesthetic agent being administered, albeit with an undetermined haemodynamic effect in the critically ill</a:t>
            </a:r>
          </a:p>
          <a:p>
            <a:pPr marL="171450" indent="-171450">
              <a:lnSpc>
                <a:spcPct val="110000"/>
              </a:lnSpc>
              <a:buFont typeface="Arial"/>
              <a:buChar char="•"/>
            </a:pPr>
            <a:r>
              <a:rPr lang="en-GB" baseline="0" dirty="0" smtClean="0"/>
              <a:t>It was considered that using a checklist (as described in NAP4) could reduce the risk of delays in initiating appropriate anaesthetic/sedative infusions and medication adjuncts during general anaesthesia on the ICU</a:t>
            </a:r>
          </a:p>
          <a:p>
            <a:pPr marL="171450" indent="-171450">
              <a:lnSpc>
                <a:spcPct val="110000"/>
              </a:lnSpc>
              <a:buFont typeface="Arial"/>
              <a:buChar char="•"/>
            </a:pPr>
            <a:endParaRPr lang="en-GB"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GB" sz="1200" b="0" kern="1200" dirty="0" smtClean="0">
                <a:solidFill>
                  <a:schemeClr val="tx1"/>
                </a:solidFill>
                <a:effectLst/>
                <a:latin typeface="+mn-lt"/>
                <a:ea typeface="+mn-ea"/>
                <a:cs typeface="+mn-cs"/>
              </a:rPr>
              <a:t>I</a:t>
            </a:r>
            <a:r>
              <a:rPr lang="en-US" sz="1200" b="0" kern="1200" dirty="0" smtClean="0">
                <a:solidFill>
                  <a:schemeClr val="tx1"/>
                </a:solidFill>
                <a:effectLst/>
                <a:latin typeface="+mn-lt"/>
                <a:ea typeface="+mn-ea"/>
                <a:cs typeface="+mn-cs"/>
              </a:rPr>
              <a:t>t was also noted</a:t>
            </a:r>
            <a:r>
              <a:rPr lang="en-US" sz="1200" b="0" kern="1200" baseline="0" dirty="0" smtClean="0">
                <a:solidFill>
                  <a:schemeClr val="tx1"/>
                </a:solidFill>
                <a:effectLst/>
                <a:latin typeface="+mn-lt"/>
                <a:ea typeface="+mn-ea"/>
                <a:cs typeface="+mn-cs"/>
              </a:rPr>
              <a:t> that o</a:t>
            </a:r>
            <a:r>
              <a:rPr lang="en-US" sz="1200" b="0" kern="1200" dirty="0" smtClean="0">
                <a:solidFill>
                  <a:schemeClr val="tx1"/>
                </a:solidFill>
                <a:effectLst/>
                <a:latin typeface="+mn-lt"/>
                <a:ea typeface="+mn-ea"/>
                <a:cs typeface="+mn-cs"/>
              </a:rPr>
              <a:t>btundation of mental state does not guarantee absence of consciousness or </a:t>
            </a:r>
            <a:r>
              <a:rPr lang="en-US" sz="1200" b="0" kern="1200" baseline="0" dirty="0" smtClean="0">
                <a:solidFill>
                  <a:schemeClr val="tx1"/>
                </a:solidFill>
                <a:effectLst/>
                <a:latin typeface="+mn-lt"/>
                <a:ea typeface="+mn-ea"/>
                <a:cs typeface="+mn-cs"/>
              </a:rPr>
              <a:t>retention and recall </a:t>
            </a:r>
            <a:r>
              <a:rPr lang="en-US" sz="1200" b="0" kern="1200" dirty="0" smtClean="0">
                <a:solidFill>
                  <a:schemeClr val="tx1"/>
                </a:solidFill>
                <a:effectLst/>
                <a:latin typeface="+mn-lt"/>
                <a:ea typeface="+mn-ea"/>
                <a:cs typeface="+mn-cs"/>
              </a:rPr>
              <a:t>for events.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effectLst/>
                <a:latin typeface="+mn-lt"/>
                <a:ea typeface="+mn-ea"/>
                <a:cs typeface="+mn-cs"/>
              </a:rPr>
              <a:t>Therefore, even</a:t>
            </a:r>
            <a:r>
              <a:rPr lang="en-US" sz="1200" b="0" kern="1200" baseline="0" dirty="0" smtClean="0">
                <a:solidFill>
                  <a:schemeClr val="tx1"/>
                </a:solidFill>
                <a:effectLst/>
                <a:latin typeface="+mn-lt"/>
                <a:ea typeface="+mn-ea"/>
                <a:cs typeface="+mn-cs"/>
              </a:rPr>
              <a:t> in </a:t>
            </a:r>
            <a:r>
              <a:rPr lang="en-US" sz="1200" b="0" kern="1200" dirty="0" smtClean="0">
                <a:solidFill>
                  <a:schemeClr val="tx1"/>
                </a:solidFill>
                <a:effectLst/>
                <a:latin typeface="+mn-lt"/>
                <a:ea typeface="+mn-ea"/>
                <a:cs typeface="+mn-cs"/>
              </a:rPr>
              <a:t>patients with lowered conscious levels, care should be given to provide</a:t>
            </a:r>
            <a:r>
              <a:rPr lang="en-US" sz="1200" b="0" kern="1200" baseline="0" dirty="0" smtClean="0">
                <a:solidFill>
                  <a:schemeClr val="tx1"/>
                </a:solidFill>
                <a:effectLst/>
                <a:latin typeface="+mn-lt"/>
                <a:ea typeface="+mn-ea"/>
                <a:cs typeface="+mn-cs"/>
              </a:rPr>
              <a:t> adequate anaesthesia for airway and surgical interventions</a:t>
            </a:r>
            <a:endParaRPr lang="en-GB" dirty="0" smtClean="0"/>
          </a:p>
        </p:txBody>
      </p:sp>
      <p:sp>
        <p:nvSpPr>
          <p:cNvPr id="4" name="Slide Number Placeholder 3"/>
          <p:cNvSpPr>
            <a:spLocks noGrp="1"/>
          </p:cNvSpPr>
          <p:nvPr>
            <p:ph type="sldNum" sz="quarter" idx="10"/>
          </p:nvPr>
        </p:nvSpPr>
        <p:spPr/>
        <p:txBody>
          <a:bodyPr/>
          <a:lstStyle/>
          <a:p>
            <a:fld id="{B55F8956-AED5-364B-B9D4-EF7C735D21C4}" type="slidenum">
              <a:rPr lang="en-GB" smtClean="0"/>
              <a:t>181</a:t>
            </a:fld>
            <a:endParaRPr lang="en-GB"/>
          </a:p>
        </p:txBody>
      </p:sp>
    </p:spTree>
    <p:extLst>
      <p:ext uri="{BB962C8B-B14F-4D97-AF65-F5344CB8AC3E}">
        <p14:creationId xmlns:p14="http://schemas.microsoft.com/office/powerpoint/2010/main" val="3834375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effectLst/>
                <a:latin typeface="+mn-lt"/>
                <a:ea typeface="+mn-ea"/>
                <a:cs typeface="+mn-cs"/>
              </a:rPr>
              <a:t>However, there remain valid concerns</a:t>
            </a:r>
            <a:r>
              <a:rPr lang="en-US" sz="1200" b="0" kern="1200" baseline="0" dirty="0" smtClean="0">
                <a:solidFill>
                  <a:schemeClr val="tx1"/>
                </a:solidFill>
                <a:effectLst/>
                <a:latin typeface="+mn-lt"/>
                <a:ea typeface="+mn-ea"/>
                <a:cs typeface="+mn-cs"/>
              </a:rPr>
              <a:t> about the adverse effects of standard doses of anaesthetic agents in the critically ill</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smtClean="0">
                <a:solidFill>
                  <a:schemeClr val="tx1"/>
                </a:solidFill>
                <a:effectLst/>
                <a:latin typeface="+mn-lt"/>
                <a:ea typeface="+mn-ea"/>
                <a:cs typeface="+mn-cs"/>
              </a:rPr>
              <a:t>In some cases, which could only be decided locally, patients may be so unwell that any alteration in haemodynamics may have a catastrophic effect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smtClean="0">
                <a:solidFill>
                  <a:schemeClr val="tx1"/>
                </a:solidFill>
                <a:effectLst/>
                <a:latin typeface="+mn-lt"/>
                <a:ea typeface="+mn-ea"/>
                <a:cs typeface="+mn-cs"/>
              </a:rPr>
              <a:t>In these patients, there may be a need for a reduction in drug dosing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smtClean="0">
                <a:solidFill>
                  <a:schemeClr val="tx1"/>
                </a:solidFill>
                <a:effectLst/>
                <a:latin typeface="+mn-lt"/>
                <a:ea typeface="+mn-ea"/>
                <a:cs typeface="+mn-cs"/>
              </a:rPr>
              <a:t>In these situations, we believe patients would benefit from either pre- or post- intervention explanation of the situation and risk of AAGA with reassurance and assistance as necessary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smtClean="0">
                <a:solidFill>
                  <a:schemeClr val="tx1"/>
                </a:solidFill>
                <a:effectLst/>
                <a:latin typeface="+mn-lt"/>
                <a:ea typeface="+mn-ea"/>
                <a:cs typeface="+mn-cs"/>
              </a:rPr>
              <a:t>In summary, there are some potential areas, </a:t>
            </a:r>
            <a:r>
              <a:rPr lang="en-US" sz="1200" b="1" kern="1200" baseline="0" dirty="0" smtClean="0">
                <a:solidFill>
                  <a:schemeClr val="tx1"/>
                </a:solidFill>
                <a:effectLst/>
                <a:latin typeface="+mn-lt"/>
                <a:ea typeface="+mn-ea"/>
                <a:cs typeface="+mn-cs"/>
              </a:rPr>
              <a:t>from an AAGA perspective</a:t>
            </a:r>
            <a:r>
              <a:rPr lang="en-US" sz="1200" b="0" kern="1200" baseline="0" dirty="0" smtClean="0">
                <a:solidFill>
                  <a:schemeClr val="tx1"/>
                </a:solidFill>
                <a:effectLst/>
                <a:latin typeface="+mn-lt"/>
                <a:ea typeface="+mn-ea"/>
                <a:cs typeface="+mn-cs"/>
              </a:rPr>
              <a:t>, in which management of anaesthesia in the ICU may be improved.  However, we accept that AAGA may not be completely avoidable in certain ICU circumstances </a:t>
            </a:r>
            <a:r>
              <a:rPr lang="en-US" baseline="0" dirty="0" smtClean="0">
                <a:effectLst/>
              </a:rPr>
              <a:t>without putting patients at risk of harm</a:t>
            </a:r>
            <a:endParaRPr lang="en-US" dirty="0" smtClean="0"/>
          </a:p>
          <a:p>
            <a:endParaRPr lang="en-US" dirty="0"/>
          </a:p>
        </p:txBody>
      </p:sp>
      <p:sp>
        <p:nvSpPr>
          <p:cNvPr id="4" name="Slide Number Placeholder 3"/>
          <p:cNvSpPr>
            <a:spLocks noGrp="1"/>
          </p:cNvSpPr>
          <p:nvPr>
            <p:ph type="sldNum" sz="quarter" idx="10"/>
          </p:nvPr>
        </p:nvSpPr>
        <p:spPr/>
        <p:txBody>
          <a:bodyPr/>
          <a:lstStyle/>
          <a:p>
            <a:fld id="{B55F8956-AED5-364B-B9D4-EF7C735D21C4}" type="slidenum">
              <a:rPr lang="en-GB" smtClean="0"/>
              <a:t>182</a:t>
            </a:fld>
            <a:endParaRPr lang="en-GB"/>
          </a:p>
        </p:txBody>
      </p:sp>
    </p:spTree>
    <p:extLst>
      <p:ext uri="{BB962C8B-B14F-4D97-AF65-F5344CB8AC3E}">
        <p14:creationId xmlns:p14="http://schemas.microsoft.com/office/powerpoint/2010/main" val="3834375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Due</a:t>
            </a:r>
            <a:r>
              <a:rPr lang="en-GB" baseline="0" dirty="0" smtClean="0"/>
              <a:t> to the small number of cases, we stop short of making recommendations for practice in the intensive care setting.</a:t>
            </a:r>
          </a:p>
          <a:p>
            <a:pPr marL="171450" indent="-171450">
              <a:buFont typeface="Arial"/>
              <a:buChar char="•"/>
            </a:pPr>
            <a:r>
              <a:rPr lang="en-GB" baseline="0" dirty="0" smtClean="0"/>
              <a:t>Instead, we suggest that there may be scope for further research on</a:t>
            </a:r>
          </a:p>
          <a:p>
            <a:pPr marL="0" indent="0">
              <a:buFont typeface="Arial"/>
              <a:buNone/>
            </a:pPr>
            <a:endParaRPr lang="en-GB" baseline="0" dirty="0" smtClean="0"/>
          </a:p>
          <a:p>
            <a:pPr marL="228600" indent="-228600">
              <a:buFont typeface="Arial"/>
              <a:buAutoNum type="arabicPeriod"/>
            </a:pPr>
            <a:r>
              <a:rPr lang="en-GB" baseline="0" dirty="0" smtClean="0"/>
              <a:t>The utility of DOA monitors in ICUs</a:t>
            </a:r>
          </a:p>
          <a:p>
            <a:pPr marL="228600" indent="-228600">
              <a:buFont typeface="Arial"/>
              <a:buAutoNum type="arabicPeriod"/>
            </a:pPr>
            <a:r>
              <a:rPr lang="en-GB" baseline="0" dirty="0" smtClean="0"/>
              <a:t>The use, </a:t>
            </a:r>
            <a:r>
              <a:rPr lang="en-GB" b="1" baseline="0" dirty="0" smtClean="0"/>
              <a:t>on ICU, </a:t>
            </a:r>
            <a:r>
              <a:rPr lang="en-GB" baseline="0" dirty="0" smtClean="0"/>
              <a:t>of induction agents with intrinsic sympathomimetic activity (e.g. ketamine) that better maintain CV stability </a:t>
            </a:r>
          </a:p>
          <a:p>
            <a:pPr marL="228600" indent="-228600">
              <a:buFont typeface="Arial"/>
              <a:buAutoNum type="arabicPeriod"/>
            </a:pPr>
            <a:r>
              <a:rPr lang="en-GB" baseline="0" dirty="0" smtClean="0"/>
              <a:t>The role of propofol TCI in both induction and maintenance of anaesthesia on the ICU for both procedures and transfers</a:t>
            </a:r>
          </a:p>
          <a:p>
            <a:endParaRPr lang="en-GB" dirty="0"/>
          </a:p>
        </p:txBody>
      </p:sp>
      <p:sp>
        <p:nvSpPr>
          <p:cNvPr id="4" name="Slide Number Placeholder 3"/>
          <p:cNvSpPr>
            <a:spLocks noGrp="1"/>
          </p:cNvSpPr>
          <p:nvPr>
            <p:ph type="sldNum" sz="quarter" idx="10"/>
          </p:nvPr>
        </p:nvSpPr>
        <p:spPr/>
        <p:txBody>
          <a:bodyPr/>
          <a:lstStyle/>
          <a:p>
            <a:fld id="{B55F8956-AED5-364B-B9D4-EF7C735D21C4}" type="slidenum">
              <a:rPr lang="en-GB" smtClean="0"/>
              <a:t>183</a:t>
            </a:fld>
            <a:endParaRPr lang="en-GB"/>
          </a:p>
        </p:txBody>
      </p:sp>
    </p:spTree>
    <p:extLst>
      <p:ext uri="{BB962C8B-B14F-4D97-AF65-F5344CB8AC3E}">
        <p14:creationId xmlns:p14="http://schemas.microsoft.com/office/powerpoint/2010/main" val="3851382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majority of the</a:t>
            </a:r>
            <a:r>
              <a:rPr lang="en-GB" baseline="0" dirty="0" smtClean="0"/>
              <a:t> </a:t>
            </a:r>
            <a:r>
              <a:rPr lang="en-GB" dirty="0" smtClean="0"/>
              <a:t>NAP5 Report focuses on failure of general anaesthesia – that is when general anaesthesia </a:t>
            </a:r>
            <a:r>
              <a:rPr lang="en-GB" b="1" dirty="0" smtClean="0"/>
              <a:t>was intended </a:t>
            </a:r>
            <a:r>
              <a:rPr lang="en-GB" dirty="0" smtClean="0"/>
              <a:t>yet the patient remained conscious.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Cases </a:t>
            </a:r>
            <a:r>
              <a:rPr lang="en-GB" dirty="0" smtClean="0"/>
              <a:t>of brief awake paralysis as a result of drug errors </a:t>
            </a:r>
            <a:r>
              <a:rPr lang="en-GB" baseline="0" dirty="0" smtClean="0"/>
              <a:t>which </a:t>
            </a:r>
            <a:r>
              <a:rPr lang="en-GB" dirty="0" smtClean="0"/>
              <a:t>led to a neuromuscular blocking drug being administered without prior anaesthesia</a:t>
            </a:r>
            <a:r>
              <a:rPr lang="en-GB" baseline="0" dirty="0" smtClean="0"/>
              <a:t> </a:t>
            </a:r>
            <a:r>
              <a:rPr lang="en-GB" dirty="0" smtClean="0"/>
              <a:t>accounted for approximately 10% of reports to NAP5</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202</a:t>
            </a:fld>
            <a:endParaRPr lang="en-GB" dirty="0"/>
          </a:p>
        </p:txBody>
      </p:sp>
    </p:spTree>
    <p:extLst>
      <p:ext uri="{BB962C8B-B14F-4D97-AF65-F5344CB8AC3E}">
        <p14:creationId xmlns:p14="http://schemas.microsoft.com/office/powerpoint/2010/main" val="823082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An early landmark study of human error as a cause of untoward anaesthetic outcomes was published by Cooper et al. (1978). At that time, a syringe swap or the unintended administration of an incorrect drug was the third most common cause of anaesthetic critical incident (human error involving disconnection of circuit or inadvertent changes in gas flow being the two commonest). Syringe swaps now account for an even higher proportion of critical incidents in anaesthetic practice because, over time, the latter two have been virtually eliminated. </a:t>
            </a:r>
          </a:p>
          <a:p>
            <a:r>
              <a:rPr lang="en-GB" sz="1200" b="0" i="0" u="none" strike="noStrike" kern="1200" baseline="0" dirty="0" smtClean="0">
                <a:solidFill>
                  <a:schemeClr val="tx1"/>
                </a:solidFill>
                <a:latin typeface="+mn-lt"/>
                <a:ea typeface="+mn-ea"/>
                <a:cs typeface="+mn-cs"/>
              </a:rPr>
              <a:t>This is almost certainly an underestimate as many unrecognized errors are not reported. Given these</a:t>
            </a:r>
          </a:p>
          <a:p>
            <a:r>
              <a:rPr lang="en-GB" sz="1200" b="0" i="0" u="none" strike="noStrike" kern="1200" baseline="0" dirty="0" smtClean="0">
                <a:solidFill>
                  <a:schemeClr val="tx1"/>
                </a:solidFill>
                <a:latin typeface="+mn-lt"/>
                <a:ea typeface="+mn-ea"/>
                <a:cs typeface="+mn-cs"/>
              </a:rPr>
              <a:t>odds, it is almost inevitable that an anaesthetist will make drug errors during their career; yet many</a:t>
            </a:r>
          </a:p>
          <a:p>
            <a:r>
              <a:rPr lang="en-GB" sz="1200" b="0" i="0" u="none" strike="noStrike" kern="1200" baseline="0" dirty="0" smtClean="0">
                <a:solidFill>
                  <a:schemeClr val="tx1"/>
                </a:solidFill>
                <a:latin typeface="+mn-lt"/>
                <a:ea typeface="+mn-ea"/>
                <a:cs typeface="+mn-cs"/>
              </a:rPr>
              <a:t>practitioners remain in a state of denial that they could make such an error, preferring to believe that</a:t>
            </a:r>
          </a:p>
          <a:p>
            <a:r>
              <a:rPr lang="en-GB" sz="1200" b="0" i="0" u="none" strike="noStrike" kern="1200" baseline="0" dirty="0" smtClean="0">
                <a:solidFill>
                  <a:schemeClr val="tx1"/>
                </a:solidFill>
                <a:latin typeface="+mn-lt"/>
                <a:ea typeface="+mn-ea"/>
                <a:cs typeface="+mn-cs"/>
              </a:rPr>
              <a:t>they are less fallible than their colleagues (Evley et</a:t>
            </a:r>
          </a:p>
          <a:p>
            <a:r>
              <a:rPr lang="en-GB" sz="1200" b="0" i="0" u="none" strike="noStrike" kern="1200" baseline="0" dirty="0" smtClean="0">
                <a:solidFill>
                  <a:schemeClr val="tx1"/>
                </a:solidFill>
                <a:latin typeface="+mn-lt"/>
                <a:ea typeface="+mn-ea"/>
                <a:cs typeface="+mn-cs"/>
              </a:rPr>
              <a:t>al., 2010).</a:t>
            </a:r>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A458B53-FE29-47E3-9B97-23795ECB8DBF}" type="slidenum">
              <a:rPr lang="en-GB" smtClean="0"/>
              <a:t>204</a:t>
            </a:fld>
            <a:endParaRPr lang="en-GB" dirty="0"/>
          </a:p>
        </p:txBody>
      </p:sp>
    </p:spTree>
    <p:extLst>
      <p:ext uri="{BB962C8B-B14F-4D97-AF65-F5344CB8AC3E}">
        <p14:creationId xmlns:p14="http://schemas.microsoft.com/office/powerpoint/2010/main" val="1756022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4</a:t>
            </a:r>
            <a:r>
              <a:rPr lang="en-GB" baseline="30000" dirty="0" smtClean="0"/>
              <a:t>th</a:t>
            </a:r>
            <a:r>
              <a:rPr lang="en-GB" dirty="0" smtClean="0"/>
              <a:t> type of drug error – flushing</a:t>
            </a:r>
            <a:r>
              <a:rPr lang="en-GB" baseline="0" dirty="0" smtClean="0"/>
              <a:t> r</a:t>
            </a:r>
            <a:r>
              <a:rPr lang="en-GB" dirty="0" smtClean="0"/>
              <a:t>etained muscle relaxant in the dead space of venous cannula or extension</a:t>
            </a:r>
            <a:r>
              <a:rPr lang="en-GB" baseline="0" dirty="0" smtClean="0"/>
              <a:t> </a:t>
            </a:r>
            <a:r>
              <a:rPr lang="en-GB" dirty="0" smtClean="0"/>
              <a:t>can</a:t>
            </a:r>
            <a:r>
              <a:rPr lang="en-GB" baseline="0" dirty="0" smtClean="0"/>
              <a:t> also lead to awake paralysis typically in Recovery</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205</a:t>
            </a:fld>
            <a:endParaRPr lang="en-GB" dirty="0"/>
          </a:p>
        </p:txBody>
      </p:sp>
    </p:spTree>
    <p:extLst>
      <p:ext uri="{BB962C8B-B14F-4D97-AF65-F5344CB8AC3E}">
        <p14:creationId xmlns:p14="http://schemas.microsoft.com/office/powerpoint/2010/main" val="694646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smtClean="0">
                <a:solidFill>
                  <a:schemeClr val="tx1"/>
                </a:solidFill>
                <a:latin typeface="+mn-lt"/>
                <a:ea typeface="+mn-ea"/>
                <a:cs typeface="+mn-cs"/>
              </a:rPr>
              <a:t>Glass G: Drug error and miscellaneous</a:t>
            </a:r>
            <a:r>
              <a:rPr lang="en-GB" sz="1200" b="0" i="0" u="none" strike="noStrike" kern="1200" baseline="0" dirty="0" smtClean="0">
                <a:solidFill>
                  <a:schemeClr val="tx1"/>
                </a:solidFill>
                <a:latin typeface="+mn-lt"/>
                <a:ea typeface="+mn-ea"/>
                <a:cs typeface="+mn-cs"/>
              </a:rPr>
              <a:t>. This was originally used as a miscellaneous category to be reviewed at the end of the data collection period.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In fact, this class rapidly filled with syringe swaps and drug errors, with only three remaining other cases. </a:t>
            </a:r>
            <a:endParaRPr lang="en-GB" dirty="0" smtClean="0"/>
          </a:p>
          <a:p>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206</a:t>
            </a:fld>
            <a:endParaRPr lang="en-GB" dirty="0"/>
          </a:p>
        </p:txBody>
      </p:sp>
    </p:spTree>
    <p:extLst>
      <p:ext uri="{BB962C8B-B14F-4D97-AF65-F5344CB8AC3E}">
        <p14:creationId xmlns:p14="http://schemas.microsoft.com/office/powerpoint/2010/main" val="2931507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psychological sequelae of AAGA for the patient (measured by the Michigan and NPSA scores) in this setting can be particularly severe (Mashour et al., 2010; www.npsa.nhs.uk).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majority of syringe swaps that led to AAGA in NAP5 were due to events that lead to administration of a neuromuscular blockade without being preceded by a hypnotic agent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207</a:t>
            </a:fld>
            <a:endParaRPr lang="en-GB" dirty="0"/>
          </a:p>
        </p:txBody>
      </p:sp>
    </p:spTree>
    <p:extLst>
      <p:ext uri="{BB962C8B-B14F-4D97-AF65-F5344CB8AC3E}">
        <p14:creationId xmlns:p14="http://schemas.microsoft.com/office/powerpoint/2010/main" val="395324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Recommendation 50</a:t>
            </a:r>
          </a:p>
          <a:p>
            <a:r>
              <a:rPr lang="en-GB" dirty="0" smtClean="0"/>
              <a:t>Anaesthetists should regard the presence of antibiotic syringes during obstetric induction as a latent risk for</a:t>
            </a:r>
          </a:p>
          <a:p>
            <a:r>
              <a:rPr lang="en-GB" dirty="0" smtClean="0"/>
              <a:t>drug error leading to AAGA. The risk can be mitigated by physical separation, labelling or administration of</a:t>
            </a:r>
          </a:p>
          <a:p>
            <a:r>
              <a:rPr lang="en-GB" dirty="0" smtClean="0"/>
              <a:t>antibiotics by non-anaesthetists. Using propofol for induction mitigates the risk of this drug error</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209</a:t>
            </a:fld>
            <a:endParaRPr lang="en-GB" dirty="0"/>
          </a:p>
        </p:txBody>
      </p:sp>
    </p:spTree>
    <p:extLst>
      <p:ext uri="{BB962C8B-B14F-4D97-AF65-F5344CB8AC3E}">
        <p14:creationId xmlns:p14="http://schemas.microsoft.com/office/powerpoint/2010/main" val="1398530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Drug omission was failure to draw up thiopental</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210</a:t>
            </a:fld>
            <a:endParaRPr lang="en-GB" dirty="0"/>
          </a:p>
        </p:txBody>
      </p:sp>
    </p:spTree>
    <p:extLst>
      <p:ext uri="{BB962C8B-B14F-4D97-AF65-F5344CB8AC3E}">
        <p14:creationId xmlns:p14="http://schemas.microsoft.com/office/powerpoint/2010/main" val="33953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About 70% of those with IO distress went to have serious psychological sequelae</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itchFamily="18" charset="0"/>
              </a:defRPr>
            </a:lvl1pPr>
            <a:lvl2pPr marL="742950" indent="-285750" defTabSz="762000">
              <a:spcBef>
                <a:spcPct val="30000"/>
              </a:spcBef>
              <a:defRPr sz="1200">
                <a:solidFill>
                  <a:schemeClr val="tx1"/>
                </a:solidFill>
                <a:latin typeface="Times New Roman" pitchFamily="18" charset="0"/>
              </a:defRPr>
            </a:lvl2pPr>
            <a:lvl3pPr marL="1143000" indent="-228600" defTabSz="762000">
              <a:spcBef>
                <a:spcPct val="30000"/>
              </a:spcBef>
              <a:defRPr sz="1200">
                <a:solidFill>
                  <a:schemeClr val="tx1"/>
                </a:solidFill>
                <a:latin typeface="Times New Roman" pitchFamily="18" charset="0"/>
              </a:defRPr>
            </a:lvl3pPr>
            <a:lvl4pPr marL="1600200" indent="-228600" defTabSz="762000">
              <a:spcBef>
                <a:spcPct val="30000"/>
              </a:spcBef>
              <a:defRPr sz="1200">
                <a:solidFill>
                  <a:schemeClr val="tx1"/>
                </a:solidFill>
                <a:latin typeface="Times New Roman" pitchFamily="18" charset="0"/>
              </a:defRPr>
            </a:lvl4pPr>
            <a:lvl5pPr marL="2057400" indent="-228600" defTabSz="76200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0B10B4E-F02C-44D7-A271-66D1BC1548D0}" type="slidenum">
              <a:rPr lang="en-GB" altLang="en-US" sz="1000" smtClean="0"/>
              <a:pPr>
                <a:spcBef>
                  <a:spcPct val="0"/>
                </a:spcBef>
              </a:pPr>
              <a:t>121</a:t>
            </a:fld>
            <a:endParaRPr lang="en-GB" altLang="en-US" sz="10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Although pain was rare, distress was more common during brief awake paralysis than in definite and probable cases of AAGA</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213</a:t>
            </a:fld>
            <a:endParaRPr lang="en-GB" dirty="0"/>
          </a:p>
        </p:txBody>
      </p:sp>
    </p:spTree>
    <p:extLst>
      <p:ext uri="{BB962C8B-B14F-4D97-AF65-F5344CB8AC3E}">
        <p14:creationId xmlns:p14="http://schemas.microsoft.com/office/powerpoint/2010/main" val="4223683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All cases of awake paralysis were preventable </a:t>
            </a:r>
          </a:p>
          <a:p>
            <a:r>
              <a:rPr lang="en-GB" dirty="0" smtClean="0"/>
              <a:t>2. Quality of clinical care was generally deemed to be poor or suboptimal in the period leading up to the event.  </a:t>
            </a:r>
          </a:p>
          <a:p>
            <a:r>
              <a:rPr lang="en-GB" dirty="0" smtClean="0"/>
              <a:t>3. In contrast, quality of care after the event was frequently good, largely because the event was promptly recognised and well managed</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214</a:t>
            </a:fld>
            <a:endParaRPr lang="en-GB" dirty="0"/>
          </a:p>
        </p:txBody>
      </p:sp>
    </p:spTree>
    <p:extLst>
      <p:ext uri="{BB962C8B-B14F-4D97-AF65-F5344CB8AC3E}">
        <p14:creationId xmlns:p14="http://schemas.microsoft.com/office/powerpoint/2010/main" val="3469337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cases were rich in organisational and individual latent factors that made such events</a:t>
            </a:r>
          </a:p>
          <a:p>
            <a:r>
              <a:rPr lang="en-GB" dirty="0" smtClean="0"/>
              <a:t>more likely. These included ill considered policies for drug management, similar looking ampoules,</a:t>
            </a:r>
          </a:p>
          <a:p>
            <a:r>
              <a:rPr lang="en-GB" dirty="0" smtClean="0"/>
              <a:t>poorly organised operating lists, high workload, distraction and hurriedness. Prevention of such</a:t>
            </a:r>
          </a:p>
          <a:p>
            <a:r>
              <a:rPr lang="en-GB" dirty="0" smtClean="0"/>
              <a:t>events requires action from national organisations (e.g. to improve drug labelling and packaging),</a:t>
            </a:r>
          </a:p>
          <a:p>
            <a:r>
              <a:rPr lang="en-GB" dirty="0" smtClean="0"/>
              <a:t>organisations (e.g. to ensure safe management of operating lists) and individuals (e.g. to develop clear personal strategies for drug preparation – particularly neuromuscular blockers).</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215</a:t>
            </a:fld>
            <a:endParaRPr lang="en-GB" dirty="0"/>
          </a:p>
        </p:txBody>
      </p:sp>
    </p:spTree>
    <p:extLst>
      <p:ext uri="{BB962C8B-B14F-4D97-AF65-F5344CB8AC3E}">
        <p14:creationId xmlns:p14="http://schemas.microsoft.com/office/powerpoint/2010/main" val="3811496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 sized syringes, or similar coloured fluids, such as suxamethonium vs. fentanyl or ondansetron (all</a:t>
            </a:r>
          </a:p>
          <a:p>
            <a:r>
              <a:rPr lang="en-GB" dirty="0" smtClean="0"/>
              <a:t>normally drawn in 2ml syringes); non-depolarising drugs vs midazolam (both normally in 5 ml syringes);</a:t>
            </a:r>
          </a:p>
          <a:p>
            <a:r>
              <a:rPr lang="en-GB" dirty="0" smtClean="0"/>
              <a:t>or antibiotics vs thiopental (both usually in 20 ml</a:t>
            </a:r>
          </a:p>
          <a:p>
            <a:r>
              <a:rPr lang="en-GB" dirty="0" smtClean="0"/>
              <a:t>syringes). Indeed, not a single error was reportedIndeed, not a single error was reported for</a:t>
            </a:r>
          </a:p>
          <a:p>
            <a:r>
              <a:rPr lang="en-GB" dirty="0" smtClean="0"/>
              <a:t>dissimilar sized syringes (Tables 13.3 and 13.4).</a:t>
            </a:r>
          </a:p>
          <a:p>
            <a:r>
              <a:rPr lang="en-GB" dirty="0" smtClean="0"/>
              <a:t>Distractions during critical moments can have very serious consequences. Jothiraj el al. (2013) reported</a:t>
            </a:r>
          </a:p>
          <a:p>
            <a:r>
              <a:rPr lang="en-GB" dirty="0" smtClean="0"/>
              <a:t>that other anaesthetists and circulating nurses are the most common causes of distractions.</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216</a:t>
            </a:fld>
            <a:endParaRPr lang="en-GB" dirty="0"/>
          </a:p>
        </p:txBody>
      </p:sp>
    </p:spTree>
    <p:extLst>
      <p:ext uri="{BB962C8B-B14F-4D97-AF65-F5344CB8AC3E}">
        <p14:creationId xmlns:p14="http://schemas.microsoft.com/office/powerpoint/2010/main" val="2232510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have been several solutions suggested to reduce the incidence of drug errors in anaesthesia</a:t>
            </a:r>
          </a:p>
          <a:p>
            <a:r>
              <a:rPr lang="en-GB" dirty="0" smtClean="0"/>
              <a:t>and other branches of medicine. These include checking drugs with another person before</a:t>
            </a:r>
          </a:p>
          <a:p>
            <a:r>
              <a:rPr lang="en-GB" dirty="0" smtClean="0"/>
              <a:t>administration (‘two person checking’ or ‘double checking’) and also the use of technology (bar</a:t>
            </a:r>
          </a:p>
          <a:p>
            <a:r>
              <a:rPr lang="en-GB" dirty="0" smtClean="0"/>
              <a:t>code scanning). Both systems have been trialled in anaesthesia (Evley et al., 2010).</a:t>
            </a:r>
          </a:p>
          <a:p>
            <a:endParaRPr lang="en-GB" dirty="0" smtClean="0"/>
          </a:p>
          <a:p>
            <a:r>
              <a:rPr lang="en-GB" dirty="0" smtClean="0"/>
              <a:t>Although checking ampoules and labels with a second person is theoretically attractive, the evidence base for checking with a second person before drawing up or giving a drug is weak. Although double-checking is accepted as necessary in other familiar settings (e.g. the administration of blood products), the value of checking routinely</a:t>
            </a:r>
          </a:p>
          <a:p>
            <a:r>
              <a:rPr lang="en-GB" dirty="0" smtClean="0"/>
              <a:t>administered drugs in the anaesthetic context is more controversial.</a:t>
            </a:r>
          </a:p>
          <a:p>
            <a:endParaRPr lang="en-GB" dirty="0" smtClean="0"/>
          </a:p>
          <a:p>
            <a:r>
              <a:rPr lang="en-GB" dirty="0" smtClean="0"/>
              <a:t>When two people are responsible for the same task, neither person is truly responsible. There are several examples of this phenomenon in this report,where two anaesthetists have been present duringa case, yet perhaps nobody was truly leading the team. Paradoxically, the introduction of doublechecking for routine drug administration could</a:t>
            </a:r>
          </a:p>
          <a:p>
            <a:r>
              <a:rPr lang="en-GB" dirty="0" smtClean="0"/>
              <a:t>worsen ‘involuntary automaticity’ and reduce, rather than increase, patient safety.</a:t>
            </a:r>
            <a:endParaRPr lang="en-GB" dirty="0"/>
          </a:p>
        </p:txBody>
      </p:sp>
      <p:sp>
        <p:nvSpPr>
          <p:cNvPr id="4" name="Slide Number Placeholder 3"/>
          <p:cNvSpPr>
            <a:spLocks noGrp="1"/>
          </p:cNvSpPr>
          <p:nvPr>
            <p:ph type="sldNum" sz="quarter" idx="10"/>
          </p:nvPr>
        </p:nvSpPr>
        <p:spPr/>
        <p:txBody>
          <a:bodyPr/>
          <a:lstStyle/>
          <a:p>
            <a:fld id="{6A458B53-FE29-47E3-9B97-23795ECB8DBF}" type="slidenum">
              <a:rPr lang="en-GB" smtClean="0"/>
              <a:t>217</a:t>
            </a:fld>
            <a:endParaRPr lang="en-GB" dirty="0"/>
          </a:p>
        </p:txBody>
      </p:sp>
    </p:spTree>
    <p:extLst>
      <p:ext uri="{BB962C8B-B14F-4D97-AF65-F5344CB8AC3E}">
        <p14:creationId xmlns:p14="http://schemas.microsoft.com/office/powerpoint/2010/main" val="3641645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afternoon. I’d like to thank</a:t>
            </a:r>
            <a:r>
              <a:rPr lang="en-GB" baseline="0" dirty="0" smtClean="0"/>
              <a:t> the RSM for hosting this meeting and Jaideep for inviting me to speak on results of NAP5 relating to sedation. This</a:t>
            </a:r>
            <a:r>
              <a:rPr lang="en-GB" dirty="0" smtClean="0"/>
              <a:t> will be a pretty rapid run through the main aspects of the sedation chapter of NAP5.</a:t>
            </a:r>
            <a:r>
              <a:rPr lang="en-US" dirty="0" smtClean="0"/>
              <a:t> </a:t>
            </a:r>
          </a:p>
          <a:p>
            <a:r>
              <a:rPr lang="en-US" dirty="0" smtClean="0"/>
              <a:t>The next slide is the only one which is not related to our findings…</a:t>
            </a:r>
          </a:p>
          <a:p>
            <a:r>
              <a:rPr lang="en-US" dirty="0" smtClean="0"/>
              <a:t>Here is what the comedian David Sedaris experienced during colonoscopy…:</a:t>
            </a:r>
            <a:endParaRPr lang="en-GB" dirty="0" smtClean="0"/>
          </a:p>
          <a:p>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222</a:t>
            </a:fld>
            <a:endParaRPr lang="en-GB"/>
          </a:p>
        </p:txBody>
      </p:sp>
    </p:spTree>
    <p:extLst>
      <p:ext uri="{BB962C8B-B14F-4D97-AF65-F5344CB8AC3E}">
        <p14:creationId xmlns:p14="http://schemas.microsoft.com/office/powerpoint/2010/main" val="2417974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Oblivion?:</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223</a:t>
            </a:fld>
            <a:endParaRPr lang="en-GB"/>
          </a:p>
        </p:txBody>
      </p:sp>
    </p:spTree>
    <p:extLst>
      <p:ext uri="{BB962C8B-B14F-4D97-AF65-F5344CB8AC3E}">
        <p14:creationId xmlns:p14="http://schemas.microsoft.com/office/powerpoint/2010/main" val="3640207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is a vignette from NAP5.</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224</a:t>
            </a:fld>
            <a:endParaRPr lang="en-GB"/>
          </a:p>
        </p:txBody>
      </p:sp>
    </p:spTree>
    <p:extLst>
      <p:ext uri="{BB962C8B-B14F-4D97-AF65-F5344CB8AC3E}">
        <p14:creationId xmlns:p14="http://schemas.microsoft.com/office/powerpoint/2010/main" val="1898438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distillation of the findings; so if we’ve no time Mr Chairman I could stop here!</a:t>
            </a:r>
          </a:p>
          <a:p>
            <a:r>
              <a:rPr lang="en-GB" dirty="0" smtClean="0"/>
              <a:t>If you want some numbers, here they are.</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225</a:t>
            </a:fld>
            <a:endParaRPr lang="en-GB"/>
          </a:p>
        </p:txBody>
      </p:sp>
    </p:spTree>
    <p:extLst>
      <p:ext uri="{BB962C8B-B14F-4D97-AF65-F5344CB8AC3E}">
        <p14:creationId xmlns:p14="http://schemas.microsoft.com/office/powerpoint/2010/main" val="3574257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32/141 class A&amp;B reports related to sedation and from the</a:t>
            </a:r>
            <a:r>
              <a:rPr lang="en-GB" baseline="0" dirty="0" smtClean="0"/>
              <a:t> AAS data this suggests a f</a:t>
            </a:r>
            <a:r>
              <a:rPr lang="en-GB" dirty="0" smtClean="0"/>
              <a:t>requency 1:~15,500 (about 310,000 cases of anaesthetist</a:t>
            </a:r>
            <a:r>
              <a:rPr lang="en-GB" baseline="0" dirty="0" smtClean="0"/>
              <a:t> administered sedation annually) which is comparable to about 1:20,000 for cases of AAGA after GA (main results).</a:t>
            </a:r>
          </a:p>
          <a:p>
            <a:endParaRPr lang="en-GB" baseline="0" dirty="0" smtClean="0"/>
          </a:p>
          <a:p>
            <a:r>
              <a:rPr lang="en-GB" dirty="0"/>
              <a:t>Obviously majority of cases were during surgery, not at ‘induction’ or ‘recovery</a:t>
            </a:r>
            <a:r>
              <a:rPr lang="en-GB" dirty="0" smtClean="0"/>
              <a:t>’  and half of reports were received within a day of surgery but the rest was delayed by weeks, months or years.</a:t>
            </a:r>
            <a:endParaRPr lang="en-GB" dirty="0"/>
          </a:p>
          <a:p>
            <a:endParaRPr lang="en-GB" baseline="0" dirty="0" smtClean="0"/>
          </a:p>
          <a:p>
            <a:r>
              <a:rPr lang="en-GB" baseline="0" dirty="0" smtClean="0"/>
              <a:t>10 reports were by men, 22 by women (one woman reported the same experience after successive surgery of the same type)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12 reports (38%) non-anaesthetic care</a:t>
            </a:r>
          </a:p>
          <a:p>
            <a:endParaRPr lang="en-GB" baseline="0" dirty="0" smtClean="0"/>
          </a:p>
          <a:p>
            <a:r>
              <a:rPr lang="en-GB" dirty="0" smtClean="0"/>
              <a:t>All but 6 reports (i.e.81%) involved failure of communication</a:t>
            </a:r>
            <a:r>
              <a:rPr lang="en-GB" baseline="0" dirty="0" smtClean="0"/>
              <a:t> </a:t>
            </a:r>
          </a:p>
          <a:p>
            <a:r>
              <a:rPr lang="en-GB" baseline="0" dirty="0" smtClean="0"/>
              <a:t>-------------------------------------------------------------------------</a:t>
            </a:r>
          </a:p>
          <a:p>
            <a:r>
              <a:rPr lang="en-GB" baseline="0" dirty="0" smtClean="0"/>
              <a:t>Sole sedative agent midazolam 53%, propofol 25%, propofol plus </a:t>
            </a:r>
            <a:r>
              <a:rPr lang="en-GB" baseline="0" dirty="0" err="1" smtClean="0"/>
              <a:t>bzp</a:t>
            </a:r>
            <a:r>
              <a:rPr lang="en-GB" baseline="0" dirty="0" smtClean="0"/>
              <a:t> 12%. Opioids in 44% cases as adjunct.</a:t>
            </a:r>
          </a:p>
          <a:p>
            <a:r>
              <a:rPr lang="en-GB" dirty="0" smtClean="0"/>
              <a:t>AAS</a:t>
            </a:r>
            <a:r>
              <a:rPr lang="en-GB" dirty="0"/>
              <a:t> </a:t>
            </a:r>
            <a:r>
              <a:rPr lang="en-GB" dirty="0" err="1" smtClean="0"/>
              <a:t>propofol:midazolam</a:t>
            </a:r>
            <a:r>
              <a:rPr lang="en-GB" dirty="0" smtClean="0"/>
              <a:t> 2:1 difference probably accounted for by non-anaesthetic care in NAP5 cases</a:t>
            </a:r>
            <a:endParaRPr lang="en-GB" baseline="0" dirty="0" smtClean="0"/>
          </a:p>
          <a:p>
            <a:r>
              <a:rPr lang="en-GB" baseline="0" dirty="0" smtClean="0"/>
              <a:t>4 patients had signed explicit consent for sedation NOT GA yet still complained.</a:t>
            </a:r>
          </a:p>
          <a:p>
            <a:endParaRPr lang="en-GB" baseline="0" dirty="0" smtClean="0"/>
          </a:p>
        </p:txBody>
      </p:sp>
      <p:sp>
        <p:nvSpPr>
          <p:cNvPr id="4" name="Slide Number Placeholder 3"/>
          <p:cNvSpPr>
            <a:spLocks noGrp="1"/>
          </p:cNvSpPr>
          <p:nvPr>
            <p:ph type="sldNum" sz="quarter" idx="10"/>
          </p:nvPr>
        </p:nvSpPr>
        <p:spPr/>
        <p:txBody>
          <a:bodyPr/>
          <a:lstStyle/>
          <a:p>
            <a:fld id="{108590F0-8316-4A1A-9C95-1994DB869900}" type="slidenum">
              <a:rPr lang="en-GB" smtClean="0"/>
              <a:t>226</a:t>
            </a:fld>
            <a:endParaRPr lang="en-GB"/>
          </a:p>
        </p:txBody>
      </p:sp>
    </p:spTree>
    <p:extLst>
      <p:ext uri="{BB962C8B-B14F-4D97-AF65-F5344CB8AC3E}">
        <p14:creationId xmlns:p14="http://schemas.microsoft.com/office/powerpoint/2010/main" val="405214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Times New Roman" pitchFamily="18" charset="0"/>
              </a:defRPr>
            </a:lvl1pPr>
            <a:lvl2pPr marL="742950" indent="-285750" defTabSz="762000">
              <a:defRPr sz="2400">
                <a:solidFill>
                  <a:schemeClr val="tx1"/>
                </a:solidFill>
                <a:latin typeface="Times New Roman" pitchFamily="18" charset="0"/>
              </a:defRPr>
            </a:lvl2pPr>
            <a:lvl3pPr marL="1143000" indent="-228600" defTabSz="762000">
              <a:defRPr sz="2400">
                <a:solidFill>
                  <a:schemeClr val="tx1"/>
                </a:solidFill>
                <a:latin typeface="Times New Roman" pitchFamily="18" charset="0"/>
              </a:defRPr>
            </a:lvl3pPr>
            <a:lvl4pPr marL="1600200" indent="-228600" defTabSz="762000">
              <a:defRPr sz="2400">
                <a:solidFill>
                  <a:schemeClr val="tx1"/>
                </a:solidFill>
                <a:latin typeface="Times New Roman" pitchFamily="18" charset="0"/>
              </a:defRPr>
            </a:lvl4pPr>
            <a:lvl5pPr marL="2057400" indent="-228600" defTabSz="76200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fld id="{DCCE71E8-EFD7-4BF9-9A59-71FEBE4D831A}" type="slidenum">
              <a:rPr lang="en-GB" altLang="en-US" sz="1000" smtClean="0"/>
              <a:pPr/>
              <a:t>122</a:t>
            </a:fld>
            <a:endParaRPr lang="en-GB" altLang="en-US" sz="100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shows the Michigan scores from the reports.</a:t>
            </a:r>
          </a:p>
          <a:p>
            <a:r>
              <a:rPr lang="en-GB" dirty="0" smtClean="0"/>
              <a:t>Of note, the majority (2/3) of experiences involved only auditory or tactile sensation but this did not prevent the experience being traumatic.  About half the patients reported distress, more so if pain was experienced. Only one patient reported paralysis which contrasts with the findings of Kent et al (2013) who found it in about 25%.</a:t>
            </a:r>
          </a:p>
          <a:p>
            <a:endParaRPr lang="en-GB" dirty="0"/>
          </a:p>
          <a:p>
            <a:r>
              <a:rPr lang="nl-NL" dirty="0"/>
              <a:t>Kent CD, Mashour GA, Metzger NA, Posner KL, Domino KB.</a:t>
            </a:r>
          </a:p>
          <a:p>
            <a:r>
              <a:rPr lang="en-US" dirty="0"/>
              <a:t>Psychological impact of unexpected explicit recall of events occurring</a:t>
            </a:r>
          </a:p>
          <a:p>
            <a:r>
              <a:rPr lang="en-US" dirty="0"/>
              <a:t>during surgery performed under sedation, regional anaesthesia, and</a:t>
            </a:r>
          </a:p>
          <a:p>
            <a:r>
              <a:rPr lang="en-US" dirty="0"/>
              <a:t>general anaesthesia: data from the Anesthesia Awareness Registry.</a:t>
            </a:r>
          </a:p>
          <a:p>
            <a:r>
              <a:rPr lang="en-US" dirty="0"/>
              <a:t>British Journal of Anaesthesia 2013;3:381-7.</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227</a:t>
            </a:fld>
            <a:endParaRPr lang="en-GB"/>
          </a:p>
        </p:txBody>
      </p:sp>
    </p:spTree>
    <p:extLst>
      <p:ext uri="{BB962C8B-B14F-4D97-AF65-F5344CB8AC3E}">
        <p14:creationId xmlns:p14="http://schemas.microsoft.com/office/powerpoint/2010/main" val="3440953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0688" y="4355976"/>
            <a:ext cx="5486400" cy="4114800"/>
          </a:xfrm>
        </p:spPr>
        <p:txBody>
          <a:bodyPr/>
          <a:lstStyle/>
          <a:p>
            <a:r>
              <a:rPr lang="en-GB" dirty="0" smtClean="0"/>
              <a:t>Experiences under sedation produced long lasting moderate or and severe effects in a smaller proportion (13/32 30%) of patients reporting awareness after sedation compared with 41% in those patients reporting AAGA after GA.</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228</a:t>
            </a:fld>
            <a:endParaRPr lang="en-GB"/>
          </a:p>
        </p:txBody>
      </p:sp>
    </p:spTree>
    <p:extLst>
      <p:ext uri="{BB962C8B-B14F-4D97-AF65-F5344CB8AC3E}">
        <p14:creationId xmlns:p14="http://schemas.microsoft.com/office/powerpoint/2010/main" val="3145410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Causes identified by the panel revolved around a failure to communicate what level of consciousness was intended, or a dissatisfaction on the patient’s behalf with the level attained.</a:t>
            </a:r>
          </a:p>
          <a:p>
            <a:r>
              <a:rPr lang="en-GB" dirty="0" smtClean="0"/>
              <a:t>Whether the communication errors lay with transmission or reception was not established, but several patients specifically reported that they had been told that they ‘would be asleep’ or receive ‘light anaesthesia’ and others had signed consents which were explicit about the planned or intended LOC. </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229</a:t>
            </a:fld>
            <a:endParaRPr lang="en-GB"/>
          </a:p>
        </p:txBody>
      </p:sp>
    </p:spTree>
    <p:extLst>
      <p:ext uri="{BB962C8B-B14F-4D97-AF65-F5344CB8AC3E}">
        <p14:creationId xmlns:p14="http://schemas.microsoft.com/office/powerpoint/2010/main" val="1480531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‘awareness’ after sedation is not new, but the incidence varies and ours is close to the higher end. These references are in the </a:t>
            </a:r>
            <a:r>
              <a:rPr lang="en-GB" dirty="0" err="1" smtClean="0"/>
              <a:t>handouts</a:t>
            </a:r>
            <a:r>
              <a:rPr lang="en-GB" dirty="0" smtClean="0"/>
              <a:t>.</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230</a:t>
            </a:fld>
            <a:endParaRPr lang="en-GB"/>
          </a:p>
        </p:txBody>
      </p:sp>
    </p:spTree>
    <p:extLst>
      <p:ext uri="{BB962C8B-B14F-4D97-AF65-F5344CB8AC3E}">
        <p14:creationId xmlns:p14="http://schemas.microsoft.com/office/powerpoint/2010/main" val="4242203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Understandably, a proportion will have expectations that may not be guaranteed by sedation, no matter how skilfully delivered. What can be addressed is the way in which this expectation is arrived at:</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231</a:t>
            </a:fld>
            <a:endParaRPr lang="en-GB"/>
          </a:p>
        </p:txBody>
      </p:sp>
    </p:spTree>
    <p:extLst>
      <p:ext uri="{BB962C8B-B14F-4D97-AF65-F5344CB8AC3E}">
        <p14:creationId xmlns:p14="http://schemas.microsoft.com/office/powerpoint/2010/main" val="333537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all have an idea what is meant by the term, and definitions not only vary with the context but have also changed over time:</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232</a:t>
            </a:fld>
            <a:endParaRPr lang="en-GB"/>
          </a:p>
        </p:txBody>
      </p:sp>
    </p:spTree>
    <p:extLst>
      <p:ext uri="{BB962C8B-B14F-4D97-AF65-F5344CB8AC3E}">
        <p14:creationId xmlns:p14="http://schemas.microsoft.com/office/powerpoint/2010/main" val="116110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colloquial or agreed definition </a:t>
            </a:r>
            <a:r>
              <a:rPr lang="en-US" dirty="0" smtClean="0"/>
              <a:t>of ‘</a:t>
            </a:r>
            <a:r>
              <a:rPr lang="en-US" dirty="0"/>
              <a:t>sedation’ accessible to patients. The </a:t>
            </a:r>
            <a:r>
              <a:rPr lang="en-US" dirty="0" smtClean="0"/>
              <a:t>online Oxford </a:t>
            </a:r>
            <a:r>
              <a:rPr lang="en-US" dirty="0"/>
              <a:t>English Dictionary (2014) defines </a:t>
            </a:r>
            <a:r>
              <a:rPr lang="en-US" dirty="0" smtClean="0"/>
              <a:t>sedation as </a:t>
            </a:r>
            <a:r>
              <a:rPr lang="en-US" dirty="0"/>
              <a:t>a verb of action; ‘The </a:t>
            </a:r>
            <a:r>
              <a:rPr lang="en-US" dirty="0" smtClean="0"/>
              <a:t>action of </a:t>
            </a:r>
            <a:r>
              <a:rPr lang="en-US" dirty="0"/>
              <a:t>allaying, assuaging, making calm or quiet</a:t>
            </a:r>
            <a:r>
              <a:rPr lang="en-US" dirty="0" smtClean="0"/>
              <a:t>.’, Wikipedia defines </a:t>
            </a:r>
            <a:r>
              <a:rPr lang="en-US" dirty="0"/>
              <a:t>sedation as ‘…reduction of irritability </a:t>
            </a:r>
            <a:r>
              <a:rPr lang="en-US" dirty="0" smtClean="0"/>
              <a:t>or agitation…to </a:t>
            </a:r>
            <a:r>
              <a:rPr lang="en-US" dirty="0"/>
              <a:t>facilitate a medical procedure…’</a:t>
            </a:r>
          </a:p>
          <a:p>
            <a:r>
              <a:rPr lang="en-US" dirty="0"/>
              <a:t>whereas older dictionaries refer to alleviation </a:t>
            </a:r>
            <a:r>
              <a:rPr lang="en-US" dirty="0" smtClean="0"/>
              <a:t>of pain </a:t>
            </a:r>
            <a:r>
              <a:rPr lang="en-US" dirty="0"/>
              <a:t>(Baker, 1956; Onions, 1991).</a:t>
            </a:r>
          </a:p>
          <a:p>
            <a:r>
              <a:rPr lang="en-US" dirty="0"/>
              <a:t>12.8 The report of the Academy of Medical </a:t>
            </a:r>
            <a:r>
              <a:rPr lang="en-US" dirty="0" smtClean="0"/>
              <a:t>Royal Colleges </a:t>
            </a:r>
            <a:r>
              <a:rPr lang="en-US" dirty="0"/>
              <a:t>defines levels of sedation (consistent </a:t>
            </a:r>
            <a:r>
              <a:rPr lang="en-US" dirty="0" smtClean="0"/>
              <a:t>with the </a:t>
            </a:r>
            <a:r>
              <a:rPr lang="en-US" dirty="0"/>
              <a:t>terms used by the ASA; Table 12.1) as ‘…</a:t>
            </a:r>
            <a:r>
              <a:rPr lang="en-US" dirty="0" smtClean="0"/>
              <a:t>drug induced</a:t>
            </a:r>
            <a:endParaRPr lang="en-US" dirty="0"/>
          </a:p>
          <a:p>
            <a:r>
              <a:rPr lang="en-US" dirty="0"/>
              <a:t>depression of consciousness, a </a:t>
            </a:r>
            <a:r>
              <a:rPr lang="en-US" dirty="0" smtClean="0"/>
              <a:t>continuum culminating in GA…’</a:t>
            </a:r>
          </a:p>
          <a:p>
            <a:endParaRPr lang="en-US" dirty="0"/>
          </a:p>
          <a:p>
            <a:r>
              <a:rPr lang="en-US" dirty="0" smtClean="0"/>
              <a:t>Some individuals may struggle to understand what this implies and the variability of drug effect both between and within individuals as well as the variability of stimulus lead to variation in level of sedation over time; hence variable experiences.</a:t>
            </a:r>
          </a:p>
          <a:p>
            <a:r>
              <a:rPr lang="en-US" dirty="0" smtClean="0"/>
              <a:t>What is almost certain is that information presented verbally only a short time before surgery is unlikely to be assimilated, processed, or retained. For this reason we make the following recommendations:</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233</a:t>
            </a:fld>
            <a:endParaRPr lang="en-GB"/>
          </a:p>
        </p:txBody>
      </p:sp>
    </p:spTree>
    <p:extLst>
      <p:ext uri="{BB962C8B-B14F-4D97-AF65-F5344CB8AC3E}">
        <p14:creationId xmlns:p14="http://schemas.microsoft.com/office/powerpoint/2010/main" val="4009822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a:t>
            </a:r>
            <a:r>
              <a:rPr lang="en-GB" dirty="0" err="1" smtClean="0"/>
              <a:t>precis</a:t>
            </a:r>
            <a:r>
              <a:rPr lang="en-GB" dirty="0" smtClean="0"/>
              <a:t> of a patient centred explanation. We have suggested a slightly more detailed version of this explanatory table for incorporation into patient literature. A copy is in NAP5 and in your </a:t>
            </a:r>
            <a:r>
              <a:rPr lang="en-GB" dirty="0" err="1" smtClean="0"/>
              <a:t>handout</a:t>
            </a:r>
            <a:r>
              <a:rPr lang="en-GB" dirty="0" smtClean="0"/>
              <a:t>.</a:t>
            </a:r>
          </a:p>
          <a:p>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234</a:t>
            </a:fld>
            <a:endParaRPr lang="en-GB"/>
          </a:p>
        </p:txBody>
      </p:sp>
    </p:spTree>
    <p:extLst>
      <p:ext uri="{BB962C8B-B14F-4D97-AF65-F5344CB8AC3E}">
        <p14:creationId xmlns:p14="http://schemas.microsoft.com/office/powerpoint/2010/main" val="10941390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should we do about our findings?  Recommendations</a:t>
            </a:r>
            <a:r>
              <a:rPr lang="en-GB" baseline="0" dirty="0" smtClean="0"/>
              <a:t> are based on the premise that we all need time to process information and to come to terms with what is an unfamiliar experience. This requires written information reinforced by verbal explanation separated by a period of time for reflection. The explanation should be realistic and not raise expectations that cannot be fulfilled.</a:t>
            </a:r>
            <a:endParaRPr lang="en-GB" dirty="0"/>
          </a:p>
        </p:txBody>
      </p:sp>
      <p:sp>
        <p:nvSpPr>
          <p:cNvPr id="4" name="Slide Number Placeholder 3"/>
          <p:cNvSpPr>
            <a:spLocks noGrp="1"/>
          </p:cNvSpPr>
          <p:nvPr>
            <p:ph type="sldNum" sz="quarter" idx="10"/>
          </p:nvPr>
        </p:nvSpPr>
        <p:spPr/>
        <p:txBody>
          <a:bodyPr/>
          <a:lstStyle/>
          <a:p>
            <a:fld id="{108590F0-8316-4A1A-9C95-1994DB869900}" type="slidenum">
              <a:rPr lang="en-GB" smtClean="0"/>
              <a:t>235</a:t>
            </a:fld>
            <a:endParaRPr lang="en-GB"/>
          </a:p>
        </p:txBody>
      </p:sp>
    </p:spTree>
    <p:extLst>
      <p:ext uri="{BB962C8B-B14F-4D97-AF65-F5344CB8AC3E}">
        <p14:creationId xmlns:p14="http://schemas.microsoft.com/office/powerpoint/2010/main" val="2756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p:spPr>
        <p:txBody>
          <a:bodyPr/>
          <a:lstStyle/>
          <a:p>
            <a:endParaRPr lang="en-GB" smtClean="0">
              <a:latin typeface="Calibri" pitchFamily="34" charset="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Times New Roman" pitchFamily="18" charset="0"/>
              </a:defRPr>
            </a:lvl1pPr>
            <a:lvl2pPr marL="742950" indent="-285750" defTabSz="762000">
              <a:defRPr sz="2400">
                <a:solidFill>
                  <a:schemeClr val="tx1"/>
                </a:solidFill>
                <a:latin typeface="Times New Roman" pitchFamily="18" charset="0"/>
              </a:defRPr>
            </a:lvl2pPr>
            <a:lvl3pPr marL="1143000" indent="-228600" defTabSz="762000">
              <a:defRPr sz="2400">
                <a:solidFill>
                  <a:schemeClr val="tx1"/>
                </a:solidFill>
                <a:latin typeface="Times New Roman" pitchFamily="18" charset="0"/>
              </a:defRPr>
            </a:lvl3pPr>
            <a:lvl4pPr marL="1600200" indent="-228600" defTabSz="762000">
              <a:defRPr sz="2400">
                <a:solidFill>
                  <a:schemeClr val="tx1"/>
                </a:solidFill>
                <a:latin typeface="Times New Roman" pitchFamily="18" charset="0"/>
              </a:defRPr>
            </a:lvl4pPr>
            <a:lvl5pPr marL="2057400" indent="-228600" defTabSz="76200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fld id="{A9E98AAB-9C4F-41B8-9DB2-191B6CBDE1EB}" type="slidenum">
              <a:rPr lang="en-GB" altLang="en-US" sz="1000" smtClean="0"/>
              <a:pPr/>
              <a:t>123</a:t>
            </a:fld>
            <a:endParaRPr lang="en-GB" altLang="en-US" sz="100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p:spPr>
        <p:txBody>
          <a:bodyPr/>
          <a:lstStyle/>
          <a:p>
            <a:pPr eaLnBrk="1" hangingPunct="1"/>
            <a:r>
              <a:rPr lang="en-GB" smtClean="0">
                <a:latin typeface="Calibri" pitchFamily="34" charset="0"/>
                <a:ea typeface="MS PGothic" pitchFamily="34" charset="-128"/>
              </a:rPr>
              <a:t>This movement could be used as one of the indicators of depth of anaesthesia, which our next speaker will discuss.</a:t>
            </a:r>
          </a:p>
          <a:p>
            <a:pPr eaLnBrk="1" hangingPunct="1"/>
            <a:endParaRPr lang="en-IE" smtClean="0">
              <a:latin typeface="Calibri" pitchFamily="34" charset="0"/>
              <a:ea typeface="MS PGothic" pitchFamily="34" charset="-128"/>
            </a:endParaRPr>
          </a:p>
          <a:p>
            <a:pPr eaLnBrk="1" hangingPunct="1"/>
            <a:r>
              <a:rPr lang="en-IE" smtClean="0">
                <a:latin typeface="Calibri" pitchFamily="34" charset="0"/>
                <a:ea typeface="MS PGothic" pitchFamily="34" charset="-128"/>
              </a:rPr>
              <a:t>The association between NMB and AAGA isn’t new</a:t>
            </a:r>
            <a:endParaRPr lang="en-GB" smtClean="0">
              <a:latin typeface="Calibri" pitchFamily="34" charset="0"/>
              <a:ea typeface="MS PGothic" pitchFamily="34" charset="-128"/>
            </a:endParaRPr>
          </a:p>
        </p:txBody>
      </p:sp>
      <p:sp>
        <p:nvSpPr>
          <p:cNvPr id="19459" name="Slide Number Placeholder 3"/>
          <p:cNvSpPr>
            <a:spLocks noGrp="1"/>
          </p:cNvSpPr>
          <p:nvPr>
            <p:ph type="sldNum" sz="quarter" idx="5"/>
          </p:nvPr>
        </p:nvSpPr>
        <p:spPr>
          <a:noFill/>
          <a:ln>
            <a:miter lim="800000"/>
            <a:headEnd/>
            <a:tailEnd/>
          </a:ln>
        </p:spPr>
        <p:txBody>
          <a:bodyPr/>
          <a:lstStyle/>
          <a:p>
            <a:fld id="{29AA62C6-8ED8-4129-B18A-495A11E00768}" type="slidenum">
              <a:rPr lang="en-GB" smtClean="0">
                <a:latin typeface="Calibri" pitchFamily="34" charset="0"/>
                <a:ea typeface="MS PGothic" pitchFamily="34" charset="-128"/>
              </a:rPr>
              <a:pPr/>
              <a:t>255</a:t>
            </a:fld>
            <a:endParaRPr lang="en-GB" smtClean="0">
              <a:latin typeface="Calibri" pitchFamily="34" charset="0"/>
              <a:ea typeface="MS PGothic"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r>
              <a:rPr lang="en-IE" smtClean="0">
                <a:latin typeface="Calibri" pitchFamily="34" charset="0"/>
                <a:ea typeface="MS PGothic" pitchFamily="34" charset="-128"/>
              </a:rPr>
              <a:t>Methods for avoiding AAGA in induction phase of anaesthesia</a:t>
            </a:r>
            <a:endParaRPr lang="en-GB" smtClean="0">
              <a:latin typeface="Calibri" pitchFamily="34" charset="0"/>
              <a:ea typeface="MS PGothic"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p:spPr>
        <p:txBody>
          <a:bodyPr/>
          <a:lstStyle/>
          <a:p>
            <a:pPr eaLnBrk="1" hangingPunct="1"/>
            <a:endParaRPr lang="en-GB" smtClean="0">
              <a:latin typeface="Calibri" pitchFamily="34" charset="0"/>
              <a:ea typeface="MS Mincho" pitchFamily="49" charset="-128"/>
              <a:cs typeface="Times New Roman" pitchFamily="18" charset="0"/>
            </a:endParaRPr>
          </a:p>
        </p:txBody>
      </p:sp>
      <p:sp>
        <p:nvSpPr>
          <p:cNvPr id="23555" name="Slide Number Placeholder 3"/>
          <p:cNvSpPr>
            <a:spLocks noGrp="1"/>
          </p:cNvSpPr>
          <p:nvPr>
            <p:ph type="sldNum" sz="quarter" idx="5"/>
          </p:nvPr>
        </p:nvSpPr>
        <p:spPr>
          <a:noFill/>
          <a:ln>
            <a:miter lim="800000"/>
            <a:headEnd/>
            <a:tailEnd/>
          </a:ln>
        </p:spPr>
        <p:txBody>
          <a:bodyPr/>
          <a:lstStyle/>
          <a:p>
            <a:fld id="{EE5D9964-BF27-4BF1-9131-58C7DA036C10}" type="slidenum">
              <a:rPr lang="en-GB" smtClean="0">
                <a:latin typeface="Calibri" pitchFamily="34" charset="0"/>
                <a:ea typeface="MS PGothic" pitchFamily="34" charset="-128"/>
              </a:rPr>
              <a:pPr/>
              <a:t>258</a:t>
            </a:fld>
            <a:endParaRPr lang="en-GB" smtClean="0">
              <a:latin typeface="Calibri" pitchFamily="34" charset="0"/>
              <a:ea typeface="MS PGothic"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p:spPr>
        <p:txBody>
          <a:bodyPr/>
          <a:lstStyle/>
          <a:p>
            <a:pPr eaLnBrk="1" hangingPunct="1"/>
            <a:r>
              <a:rPr lang="en-US" smtClean="0">
                <a:latin typeface="Calibri" pitchFamily="34" charset="0"/>
                <a:ea typeface="MS PGothic" pitchFamily="34" charset="-128"/>
              </a:rPr>
              <a:t>All of the ICU and all but one of the Class G cases</a:t>
            </a:r>
          </a:p>
          <a:p>
            <a:pPr eaLnBrk="1" hangingPunct="1"/>
            <a:endParaRPr lang="en-US" smtClean="0">
              <a:latin typeface="Avenir LT 35 Light" charset="0"/>
              <a:ea typeface="MS PGothic" pitchFamily="34" charset="-128"/>
            </a:endParaRPr>
          </a:p>
          <a:p>
            <a:pPr eaLnBrk="1" hangingPunct="1"/>
            <a:r>
              <a:rPr lang="en-US" smtClean="0">
                <a:latin typeface="Avenir LT 35 Light" charset="0"/>
                <a:ea typeface="MS PGothic" pitchFamily="34" charset="-128"/>
              </a:rPr>
              <a:t>The sparseness of results makes formal statistical comparison impossible between the cohort that received no NMB vs those that did </a:t>
            </a:r>
          </a:p>
          <a:p>
            <a:pPr eaLnBrk="1" hangingPunct="1"/>
            <a:endParaRPr lang="en-US" smtClean="0">
              <a:latin typeface="Calibri" pitchFamily="34" charset="0"/>
              <a:ea typeface="MS PGothic" pitchFamily="34" charset="-128"/>
            </a:endParaRPr>
          </a:p>
          <a:p>
            <a:pPr eaLnBrk="1" hangingPunct="1"/>
            <a:r>
              <a:rPr lang="en-US" smtClean="0">
                <a:latin typeface="Calibri" pitchFamily="34" charset="0"/>
                <a:ea typeface="MS PGothic" pitchFamily="34" charset="-128"/>
              </a:rPr>
              <a:t>In 3 Class A and 1 Class G resulted in rather vague symptomatology and none of the patients reported pain or paralysis and modified NPSA scores varied widely</a:t>
            </a:r>
          </a:p>
          <a:p>
            <a:pPr eaLnBrk="1" hangingPunct="1"/>
            <a:endParaRPr lang="en-US" smtClean="0">
              <a:latin typeface="Calibri" pitchFamily="34" charset="0"/>
              <a:ea typeface="MS PGothic" pitchFamily="34" charset="-128"/>
            </a:endParaRPr>
          </a:p>
          <a:p>
            <a:pPr eaLnBrk="1" hangingPunct="1"/>
            <a:r>
              <a:rPr lang="en-US" smtClean="0">
                <a:latin typeface="Avenir LT 35 Light" charset="0"/>
                <a:ea typeface="MS PGothic" pitchFamily="34" charset="-128"/>
              </a:rPr>
              <a:t>7 possible cases without NMB even vaguer (Probable vs Possible classification)</a:t>
            </a:r>
            <a:endParaRPr lang="en-US" smtClean="0">
              <a:solidFill>
                <a:srgbClr val="000000"/>
              </a:solidFill>
              <a:latin typeface="Avenir LT 35 Light" charset="0"/>
              <a:ea typeface="MS PGothic" pitchFamily="34" charset="-128"/>
            </a:endParaRPr>
          </a:p>
          <a:p>
            <a:pPr eaLnBrk="1" hangingPunct="1"/>
            <a:endParaRPr lang="en-US" smtClean="0">
              <a:latin typeface="Avenir LT 35 Light" charset="0"/>
              <a:ea typeface="MS PGothic" pitchFamily="34" charset="-128"/>
            </a:endParaRPr>
          </a:p>
          <a:p>
            <a:pPr eaLnBrk="1" hangingPunct="1"/>
            <a:r>
              <a:rPr lang="en-US" smtClean="0">
                <a:latin typeface="Avenir LT 35 Light" charset="0"/>
                <a:ea typeface="MS PGothic" pitchFamily="34" charset="-128"/>
              </a:rPr>
              <a:t>A comparison is possible of longer term psychological outcomes between those patients in the Certain/ probable category who received NMBs (Table 19.1) and those patients in whom there were syringe swaps or drug errors. </a:t>
            </a:r>
          </a:p>
          <a:p>
            <a:pPr eaLnBrk="1" hangingPunct="1"/>
            <a:endParaRPr lang="en-US" smtClean="0">
              <a:latin typeface="Avenir LT 35 Light" charset="0"/>
              <a:ea typeface="MS PGothic" pitchFamily="34" charset="-128"/>
            </a:endParaRPr>
          </a:p>
        </p:txBody>
      </p:sp>
      <p:sp>
        <p:nvSpPr>
          <p:cNvPr id="25603" name="Slide Number Placeholder 3"/>
          <p:cNvSpPr>
            <a:spLocks noGrp="1"/>
          </p:cNvSpPr>
          <p:nvPr>
            <p:ph type="sldNum" sz="quarter" idx="5"/>
          </p:nvPr>
        </p:nvSpPr>
        <p:spPr>
          <a:noFill/>
          <a:ln>
            <a:miter lim="800000"/>
            <a:headEnd/>
            <a:tailEnd/>
          </a:ln>
        </p:spPr>
        <p:txBody>
          <a:bodyPr/>
          <a:lstStyle/>
          <a:p>
            <a:fld id="{E42510DA-6860-4905-96A2-E0FF8F2483FC}" type="slidenum">
              <a:rPr lang="en-GB" smtClean="0">
                <a:latin typeface="Calibri" pitchFamily="34" charset="0"/>
                <a:ea typeface="MS PGothic" pitchFamily="34" charset="-128"/>
              </a:rPr>
              <a:pPr/>
              <a:t>259</a:t>
            </a:fld>
            <a:endParaRPr lang="en-GB" smtClean="0">
              <a:latin typeface="Calibri" pitchFamily="34" charset="0"/>
              <a:ea typeface="MS PGothic"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p:spPr>
        <p:txBody>
          <a:bodyPr/>
          <a:lstStyle/>
          <a:p>
            <a:pPr eaLnBrk="1" hangingPunct="1"/>
            <a:r>
              <a:rPr lang="en-US" smtClean="0">
                <a:latin typeface="Calibri" pitchFamily="34" charset="0"/>
                <a:ea typeface="MS PGothic" pitchFamily="34" charset="-128"/>
              </a:rPr>
              <a:t>Distress as pointed out earlier today appears to be an important factor in</a:t>
            </a:r>
            <a:r>
              <a:rPr lang="en-US" smtClean="0">
                <a:solidFill>
                  <a:srgbClr val="000000"/>
                </a:solidFill>
                <a:latin typeface="Avenir LT 35 Light" charset="0"/>
                <a:ea typeface="MS PGothic" pitchFamily="34" charset="-128"/>
              </a:rPr>
              <a:t> </a:t>
            </a:r>
            <a:r>
              <a:rPr lang="en-US" smtClean="0">
                <a:latin typeface="Avenir LT 35 Light" charset="0"/>
                <a:ea typeface="MS PGothic" pitchFamily="34" charset="-128"/>
              </a:rPr>
              <a:t>determining longer term adverse effects. </a:t>
            </a:r>
          </a:p>
          <a:p>
            <a:pPr eaLnBrk="1" hangingPunct="1"/>
            <a:r>
              <a:rPr lang="en-US" smtClean="0">
                <a:latin typeface="Avenir LT 35 Light" charset="0"/>
                <a:ea typeface="MS PGothic" pitchFamily="34" charset="-128"/>
              </a:rPr>
              <a:t>More patient felt distress when the experience  of AAGA was associated with feeling paralysis.</a:t>
            </a:r>
          </a:p>
          <a:p>
            <a:pPr eaLnBrk="1" hangingPunct="1"/>
            <a:endParaRPr lang="en-US" smtClean="0">
              <a:latin typeface="Avenir LT 35 Light" charset="0"/>
              <a:ea typeface="MS PGothic" pitchFamily="34" charset="-128"/>
            </a:endParaRPr>
          </a:p>
          <a:p>
            <a:pPr eaLnBrk="1" hangingPunct="1"/>
            <a:r>
              <a:rPr lang="en-US" smtClean="0">
                <a:latin typeface="Calibri" pitchFamily="34" charset="0"/>
                <a:ea typeface="MS PGothic" pitchFamily="34" charset="-128"/>
              </a:rPr>
              <a:t>The relationship between the degree of reversal of NMB and the likely degree of distress can be illustrated in Fig 10.2</a:t>
            </a:r>
          </a:p>
        </p:txBody>
      </p:sp>
      <p:sp>
        <p:nvSpPr>
          <p:cNvPr id="29699" name="Slide Number Placeholder 3"/>
          <p:cNvSpPr>
            <a:spLocks noGrp="1"/>
          </p:cNvSpPr>
          <p:nvPr>
            <p:ph type="sldNum" sz="quarter" idx="5"/>
          </p:nvPr>
        </p:nvSpPr>
        <p:spPr>
          <a:noFill/>
          <a:ln>
            <a:miter lim="800000"/>
            <a:headEnd/>
            <a:tailEnd/>
          </a:ln>
        </p:spPr>
        <p:txBody>
          <a:bodyPr/>
          <a:lstStyle/>
          <a:p>
            <a:fld id="{74887A1F-79B8-4006-B83D-EA9FCB50DAEA}" type="slidenum">
              <a:rPr lang="en-GB" smtClean="0">
                <a:latin typeface="Calibri" pitchFamily="34" charset="0"/>
                <a:ea typeface="MS PGothic" pitchFamily="34" charset="-128"/>
              </a:rPr>
              <a:pPr/>
              <a:t>260</a:t>
            </a:fld>
            <a:endParaRPr lang="en-GB" smtClean="0">
              <a:latin typeface="Calibri" pitchFamily="34" charset="0"/>
              <a:ea typeface="MS PGothic"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p:spPr>
        <p:txBody>
          <a:bodyPr/>
          <a:lstStyle/>
          <a:p>
            <a:pPr eaLnBrk="1" hangingPunct="1"/>
            <a:r>
              <a:rPr lang="en-US" smtClean="0">
                <a:latin typeface="Avenir LT 35 Light" charset="0"/>
                <a:ea typeface="MS PGothic" pitchFamily="34" charset="-128"/>
              </a:rPr>
              <a:t>median score for the NMB class A was ‘low’ with ‘severe’ being a relatively infrequent consequence, but for the Syringe swap/drug error class, the median score was ‘moderate’, with ‘no impact’ being less common. </a:t>
            </a:r>
          </a:p>
          <a:p>
            <a:pPr eaLnBrk="1" hangingPunct="1"/>
            <a:r>
              <a:rPr lang="en-US" smtClean="0">
                <a:latin typeface="Avenir LT 35 Light" charset="0"/>
                <a:ea typeface="MS PGothic" pitchFamily="34" charset="-128"/>
              </a:rPr>
              <a:t>Highlight greater psychological morbidity in unmodified ‘awake paralysis’</a:t>
            </a:r>
          </a:p>
        </p:txBody>
      </p:sp>
      <p:sp>
        <p:nvSpPr>
          <p:cNvPr id="27651" name="Slide Number Placeholder 3"/>
          <p:cNvSpPr>
            <a:spLocks noGrp="1"/>
          </p:cNvSpPr>
          <p:nvPr>
            <p:ph type="sldNum" sz="quarter" idx="5"/>
          </p:nvPr>
        </p:nvSpPr>
        <p:spPr>
          <a:noFill/>
          <a:ln>
            <a:miter lim="800000"/>
            <a:headEnd/>
            <a:tailEnd/>
          </a:ln>
        </p:spPr>
        <p:txBody>
          <a:bodyPr/>
          <a:lstStyle/>
          <a:p>
            <a:fld id="{2E371114-8DC2-49F1-BF21-E6BE4BB5E3B9}" type="slidenum">
              <a:rPr lang="en-GB" smtClean="0">
                <a:latin typeface="Calibri" pitchFamily="34" charset="0"/>
                <a:ea typeface="MS PGothic" pitchFamily="34" charset="-128"/>
              </a:rPr>
              <a:pPr/>
              <a:t>261</a:t>
            </a:fld>
            <a:endParaRPr lang="en-GB" smtClean="0">
              <a:latin typeface="Calibri" pitchFamily="34" charset="0"/>
              <a:ea typeface="MS PGothic"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p:spPr>
        <p:txBody>
          <a:bodyPr/>
          <a:lstStyle/>
          <a:p>
            <a:r>
              <a:rPr lang="en-IE" smtClean="0">
                <a:latin typeface="Calibri" pitchFamily="34" charset="0"/>
                <a:ea typeface="MS PGothic" pitchFamily="34" charset="-128"/>
              </a:rPr>
              <a:t>Fig 10.2</a:t>
            </a:r>
          </a:p>
          <a:p>
            <a:endParaRPr lang="en-IE" smtClean="0">
              <a:latin typeface="Calibri" pitchFamily="34" charset="0"/>
              <a:ea typeface="MS PGothic" pitchFamily="34" charset="-128"/>
            </a:endParaRPr>
          </a:p>
          <a:p>
            <a:r>
              <a:rPr lang="en-IE" smtClean="0">
                <a:latin typeface="Calibri" pitchFamily="34" charset="0"/>
                <a:ea typeface="MS PGothic" pitchFamily="34" charset="-128"/>
              </a:rPr>
              <a:t>A report of incomplete reversal at emergence illustrates this</a:t>
            </a:r>
            <a:endParaRPr lang="en-GB" smtClean="0">
              <a:latin typeface="Calibri" pitchFamily="34" charset="0"/>
              <a:ea typeface="MS PGothic"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p:spPr>
        <p:txBody>
          <a:bodyPr/>
          <a:lstStyle/>
          <a:p>
            <a:pPr eaLnBrk="1" hangingPunct="1"/>
            <a:r>
              <a:rPr lang="en-US" smtClean="0">
                <a:latin typeface="Calibri" pitchFamily="34" charset="0"/>
                <a:ea typeface="MS PGothic" pitchFamily="34" charset="-128"/>
              </a:rPr>
              <a:t>Incomplete reversal of emergence.</a:t>
            </a:r>
          </a:p>
          <a:p>
            <a:pPr eaLnBrk="1" hangingPunct="1"/>
            <a:endParaRPr lang="en-US" smtClean="0">
              <a:latin typeface="Calibri" pitchFamily="34" charset="0"/>
              <a:ea typeface="MS PGothic" pitchFamily="34" charset="-128"/>
            </a:endParaRPr>
          </a:p>
          <a:p>
            <a:pPr eaLnBrk="1" hangingPunct="1"/>
            <a:r>
              <a:rPr lang="en-US" smtClean="0">
                <a:latin typeface="Calibri" pitchFamily="34" charset="0"/>
                <a:ea typeface="MS PGothic" pitchFamily="34" charset="-128"/>
              </a:rPr>
              <a:t>AAGA, at emergence, was generally caused by mistimed or mismanaged NMB, failure to monitor the effects of NMB and failure to consider idiosyncratic responses to single doses of NMBs. These were discussed earlier today.</a:t>
            </a:r>
          </a:p>
          <a:p>
            <a:pPr eaLnBrk="1" hangingPunct="1"/>
            <a:endParaRPr lang="en-US" smtClean="0">
              <a:latin typeface="Calibri" pitchFamily="34" charset="0"/>
              <a:ea typeface="MS PGothic" pitchFamily="34" charset="-128"/>
            </a:endParaRPr>
          </a:p>
        </p:txBody>
      </p:sp>
      <p:sp>
        <p:nvSpPr>
          <p:cNvPr id="33795" name="Slide Number Placeholder 3"/>
          <p:cNvSpPr>
            <a:spLocks noGrp="1"/>
          </p:cNvSpPr>
          <p:nvPr>
            <p:ph type="sldNum" sz="quarter" idx="5"/>
          </p:nvPr>
        </p:nvSpPr>
        <p:spPr>
          <a:noFill/>
          <a:ln>
            <a:miter lim="800000"/>
            <a:headEnd/>
            <a:tailEnd/>
          </a:ln>
        </p:spPr>
        <p:txBody>
          <a:bodyPr/>
          <a:lstStyle/>
          <a:p>
            <a:fld id="{CD287087-36E3-46E0-BBA3-52F4B3D18567}" type="slidenum">
              <a:rPr lang="en-GB" smtClean="0">
                <a:latin typeface="Calibri" pitchFamily="34" charset="0"/>
                <a:ea typeface="MS PGothic" pitchFamily="34" charset="-128"/>
              </a:rPr>
              <a:pPr/>
              <a:t>263</a:t>
            </a:fld>
            <a:endParaRPr lang="en-GB" smtClean="0">
              <a:latin typeface="Calibri" pitchFamily="34" charset="0"/>
              <a:ea typeface="MS PGothic"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p:spPr>
        <p:txBody>
          <a:bodyPr/>
          <a:lstStyle/>
          <a:p>
            <a:pPr eaLnBrk="1" hangingPunct="1"/>
            <a:endParaRPr lang="en-US" smtClean="0">
              <a:latin typeface="Avenir LT 35 Light" charset="0"/>
              <a:ea typeface="MS PGothic" pitchFamily="34" charset="-128"/>
            </a:endParaRPr>
          </a:p>
          <a:p>
            <a:endParaRPr lang="en-GB" smtClean="0">
              <a:latin typeface="Calibri" pitchFamily="34" charset="0"/>
              <a:ea typeface="MS PGothic"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p:spPr>
        <p:txBody>
          <a:bodyPr/>
          <a:lstStyle/>
          <a:p>
            <a:pPr eaLnBrk="1" hangingPunct="1"/>
            <a:r>
              <a:rPr lang="en-US" smtClean="0">
                <a:latin typeface="Avenir LT 35 Light" charset="0"/>
                <a:ea typeface="MS PGothic" pitchFamily="34" charset="-128"/>
              </a:rPr>
              <a:t>Because the vast majority of NAP5 reports were of unintended awareness during neuromuscular blockade it begs the question:</a:t>
            </a:r>
            <a:endParaRPr lang="en-US" smtClean="0">
              <a:solidFill>
                <a:srgbClr val="000000"/>
              </a:solidFill>
              <a:latin typeface="Avenir LT 35 Light" charset="0"/>
              <a:ea typeface="MS PGothic" pitchFamily="34" charset="-128"/>
            </a:endParaRPr>
          </a:p>
          <a:p>
            <a:endParaRPr lang="en-GB" smtClean="0">
              <a:latin typeface="Calibri" pitchFamily="34"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E44946B-30C7-4038-B25A-7F22E516CEF9}" type="slidenum">
              <a:rPr lang="en-GB" smtClean="0"/>
              <a:t>146</a:t>
            </a:fld>
            <a:endParaRPr lang="en-GB"/>
          </a:p>
        </p:txBody>
      </p:sp>
    </p:spTree>
    <p:extLst>
      <p:ext uri="{BB962C8B-B14F-4D97-AF65-F5344CB8AC3E}">
        <p14:creationId xmlns:p14="http://schemas.microsoft.com/office/powerpoint/2010/main" val="21088467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p:spPr>
        <p:txBody>
          <a:bodyPr/>
          <a:lstStyle/>
          <a:p>
            <a:pPr eaLnBrk="1" hangingPunct="1"/>
            <a:r>
              <a:rPr lang="en-US" smtClean="0">
                <a:latin typeface="Avenir LT 35 Light" charset="0"/>
                <a:ea typeface="MS PGothic" pitchFamily="34" charset="-128"/>
              </a:rPr>
              <a:t>Any case in which neuromuscular blockade is used must be regarded as carrying increased risk of AAGA. </a:t>
            </a:r>
          </a:p>
          <a:p>
            <a:pPr eaLnBrk="1" hangingPunct="1"/>
            <a:endParaRPr lang="en-US" smtClean="0">
              <a:latin typeface="Calibri" pitchFamily="34" charset="0"/>
              <a:ea typeface="MS PGothic" pitchFamily="34" charset="-128"/>
            </a:endParaRPr>
          </a:p>
        </p:txBody>
      </p:sp>
      <p:sp>
        <p:nvSpPr>
          <p:cNvPr id="39939" name="Slide Number Placeholder 3"/>
          <p:cNvSpPr>
            <a:spLocks noGrp="1"/>
          </p:cNvSpPr>
          <p:nvPr>
            <p:ph type="sldNum" sz="quarter" idx="5"/>
          </p:nvPr>
        </p:nvSpPr>
        <p:spPr>
          <a:noFill/>
          <a:ln>
            <a:miter lim="800000"/>
            <a:headEnd/>
            <a:tailEnd/>
          </a:ln>
        </p:spPr>
        <p:txBody>
          <a:bodyPr/>
          <a:lstStyle/>
          <a:p>
            <a:fld id="{B881EB5A-CD4D-430B-BC6B-5C4120B52E15}" type="slidenum">
              <a:rPr lang="en-GB" smtClean="0">
                <a:latin typeface="Calibri" pitchFamily="34" charset="0"/>
                <a:ea typeface="MS PGothic" pitchFamily="34" charset="-128"/>
              </a:rPr>
              <a:pPr/>
              <a:t>266</a:t>
            </a:fld>
            <a:endParaRPr lang="en-GB" smtClean="0">
              <a:latin typeface="Calibri" pitchFamily="34" charset="0"/>
              <a:ea typeface="MS PGothic"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p:spPr>
        <p:txBody>
          <a:bodyPr/>
          <a:lstStyle/>
          <a:p>
            <a:pPr eaLnBrk="1" hangingPunct="1"/>
            <a:r>
              <a:rPr lang="en-US" smtClean="0">
                <a:latin typeface="Avenir LT 35 Light" charset="0"/>
                <a:ea typeface="MS PGothic" pitchFamily="34" charset="-128"/>
              </a:rPr>
              <a:t>Conceptually, unopposed global neuromuscular blockade is an intervention with capacity to cause great psychological harm, unless it is counteracted by general anaesthesia (as evident in syringe swap reports)</a:t>
            </a:r>
          </a:p>
          <a:p>
            <a:pPr eaLnBrk="1" hangingPunct="1"/>
            <a:endParaRPr lang="en-US" smtClean="0">
              <a:solidFill>
                <a:srgbClr val="000000"/>
              </a:solidFill>
              <a:latin typeface="Avenir LT 35 Light" charset="0"/>
              <a:ea typeface="MS PGothic" pitchFamily="34" charset="-128"/>
            </a:endParaRPr>
          </a:p>
          <a:p>
            <a:pPr eaLnBrk="1" hangingPunct="1"/>
            <a:r>
              <a:rPr lang="en-US" smtClean="0">
                <a:latin typeface="Avenir LT 35 Light" charset="0"/>
                <a:ea typeface="MS PGothic" pitchFamily="34" charset="-128"/>
              </a:rPr>
              <a:t>NAP5 contains reports of paralysis at induction, on transfer into theatre, during surgery, during transfer from theatre, and during recovery. </a:t>
            </a:r>
          </a:p>
          <a:p>
            <a:pPr eaLnBrk="1" hangingPunct="1"/>
            <a:endParaRPr lang="en-US" smtClean="0">
              <a:latin typeface="Avenir LT 35 Light" charset="0"/>
              <a:ea typeface="MS PGothic" pitchFamily="34" charset="-128"/>
            </a:endParaRPr>
          </a:p>
          <a:p>
            <a:pPr eaLnBrk="1" hangingPunct="1"/>
            <a:r>
              <a:rPr lang="en-US" smtClean="0">
                <a:latin typeface="Avenir LT 35 Light" charset="0"/>
                <a:ea typeface="MS PGothic" pitchFamily="34" charset="-128"/>
              </a:rPr>
              <a:t>A disruption of the balance can occur at any time during anaesthesia. </a:t>
            </a:r>
          </a:p>
        </p:txBody>
      </p:sp>
      <p:sp>
        <p:nvSpPr>
          <p:cNvPr id="41987" name="Slide Number Placeholder 3"/>
          <p:cNvSpPr>
            <a:spLocks noGrp="1"/>
          </p:cNvSpPr>
          <p:nvPr>
            <p:ph type="sldNum" sz="quarter" idx="5"/>
          </p:nvPr>
        </p:nvSpPr>
        <p:spPr>
          <a:noFill/>
          <a:ln>
            <a:miter lim="800000"/>
            <a:headEnd/>
            <a:tailEnd/>
          </a:ln>
        </p:spPr>
        <p:txBody>
          <a:bodyPr/>
          <a:lstStyle/>
          <a:p>
            <a:fld id="{A7A552F0-BCC5-484F-AB08-04072B83E9DC}" type="slidenum">
              <a:rPr lang="en-GB" smtClean="0">
                <a:latin typeface="Calibri" pitchFamily="34" charset="0"/>
                <a:ea typeface="MS PGothic" pitchFamily="34" charset="-128"/>
              </a:rPr>
              <a:pPr/>
              <a:t>267</a:t>
            </a:fld>
            <a:endParaRPr lang="en-GB" smtClean="0">
              <a:latin typeface="Calibri" pitchFamily="34" charset="0"/>
              <a:ea typeface="MS PGothic"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r>
              <a:rPr lang="en-IE" smtClean="0">
                <a:latin typeface="Calibri" pitchFamily="34" charset="0"/>
                <a:ea typeface="MS PGothic" pitchFamily="34" charset="-128"/>
              </a:rPr>
              <a:t>12 recommendations relating to NMBs</a:t>
            </a:r>
            <a:endParaRPr lang="en-GB" smtClean="0">
              <a:latin typeface="Calibri" pitchFamily="34" charset="0"/>
              <a:ea typeface="MS PGothic"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KNOW in italics as the info is conflicting</a:t>
            </a:r>
          </a:p>
          <a:p>
            <a:r>
              <a:rPr lang="en-GB" dirty="0" smtClean="0"/>
              <a:t>The</a:t>
            </a:r>
            <a:r>
              <a:rPr lang="en-GB" baseline="0" dirty="0" smtClean="0"/>
              <a:t> specific patient factors associated with AAGA have been investigated/identified in a wide variety of studies</a:t>
            </a:r>
            <a:endParaRPr lang="en-GB" dirty="0"/>
          </a:p>
        </p:txBody>
      </p:sp>
      <p:sp>
        <p:nvSpPr>
          <p:cNvPr id="4" name="Slide Number Placeholder 3"/>
          <p:cNvSpPr>
            <a:spLocks noGrp="1"/>
          </p:cNvSpPr>
          <p:nvPr>
            <p:ph type="sldNum" sz="quarter" idx="10"/>
          </p:nvPr>
        </p:nvSpPr>
        <p:spPr/>
        <p:txBody>
          <a:bodyPr/>
          <a:lstStyle/>
          <a:p>
            <a:fld id="{10AF274B-116C-4F02-9FAD-E0B9B05548D3}" type="slidenum">
              <a:rPr lang="en-GB" smtClean="0"/>
              <a:pPr/>
              <a:t>281</a:t>
            </a:fld>
            <a:endParaRPr lang="en-GB" dirty="0"/>
          </a:p>
        </p:txBody>
      </p:sp>
    </p:spTree>
    <p:extLst>
      <p:ext uri="{BB962C8B-B14F-4D97-AF65-F5344CB8AC3E}">
        <p14:creationId xmlns:p14="http://schemas.microsoft.com/office/powerpoint/2010/main" val="14502988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Obesity is associated with increased body fat content, increased lean body mass, increased blood volume and cardiac output, reduced total body water and alterations in plasma protein </a:t>
            </a:r>
          </a:p>
          <a:p>
            <a:endParaRPr lang="en-GB" dirty="0"/>
          </a:p>
        </p:txBody>
      </p:sp>
      <p:sp>
        <p:nvSpPr>
          <p:cNvPr id="4" name="Slide Number Placeholder 3"/>
          <p:cNvSpPr>
            <a:spLocks noGrp="1"/>
          </p:cNvSpPr>
          <p:nvPr>
            <p:ph type="sldNum" sz="quarter" idx="10"/>
          </p:nvPr>
        </p:nvSpPr>
        <p:spPr/>
        <p:txBody>
          <a:bodyPr/>
          <a:lstStyle/>
          <a:p>
            <a:fld id="{10AF274B-116C-4F02-9FAD-E0B9B05548D3}" type="slidenum">
              <a:rPr lang="en-GB" smtClean="0"/>
              <a:pPr/>
              <a:t>286</a:t>
            </a:fld>
            <a:endParaRPr lang="en-GB" dirty="0"/>
          </a:p>
        </p:txBody>
      </p:sp>
    </p:spTree>
    <p:extLst>
      <p:ext uri="{BB962C8B-B14F-4D97-AF65-F5344CB8AC3E}">
        <p14:creationId xmlns:p14="http://schemas.microsoft.com/office/powerpoint/2010/main" val="23064283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There was a disproportionately high proportion of</a:t>
            </a:r>
          </a:p>
          <a:p>
            <a:r>
              <a:rPr lang="en-GB" sz="1200" b="0" i="0" u="none" strike="noStrike" kern="1200" baseline="0" dirty="0" smtClean="0">
                <a:solidFill>
                  <a:schemeClr val="tx1"/>
                </a:solidFill>
                <a:latin typeface="+mn-lt"/>
                <a:ea typeface="+mn-ea"/>
                <a:cs typeface="+mn-cs"/>
              </a:rPr>
              <a:t>evening and nightime operating in Class A reports</a:t>
            </a:r>
          </a:p>
          <a:p>
            <a:r>
              <a:rPr lang="en-GB" sz="1200" b="0" i="0" u="none" strike="noStrike" kern="1200" baseline="0" dirty="0" smtClean="0">
                <a:solidFill>
                  <a:schemeClr val="tx1"/>
                </a:solidFill>
                <a:latin typeface="+mn-lt"/>
                <a:ea typeface="+mn-ea"/>
                <a:cs typeface="+mn-cs"/>
              </a:rPr>
              <a:t>of AAGA compared with the Activity Survey general</a:t>
            </a:r>
          </a:p>
          <a:p>
            <a:r>
              <a:rPr lang="en-GB" sz="1200" b="0" i="0" u="none" strike="noStrike" kern="1200" baseline="0" dirty="0" smtClean="0">
                <a:solidFill>
                  <a:schemeClr val="tx1"/>
                </a:solidFill>
                <a:latin typeface="+mn-lt"/>
                <a:ea typeface="+mn-ea"/>
                <a:cs typeface="+mn-cs"/>
              </a:rPr>
              <a:t>anaesthetics (see Table 1.10), p&lt;0.0001.</a:t>
            </a:r>
            <a:endParaRPr lang="en-GB" dirty="0"/>
          </a:p>
        </p:txBody>
      </p:sp>
      <p:sp>
        <p:nvSpPr>
          <p:cNvPr id="4" name="Slide Number Placeholder 3"/>
          <p:cNvSpPr>
            <a:spLocks noGrp="1"/>
          </p:cNvSpPr>
          <p:nvPr>
            <p:ph type="sldNum" sz="quarter" idx="10"/>
          </p:nvPr>
        </p:nvSpPr>
        <p:spPr/>
        <p:txBody>
          <a:bodyPr/>
          <a:lstStyle/>
          <a:p>
            <a:fld id="{10AF274B-116C-4F02-9FAD-E0B9B05548D3}" type="slidenum">
              <a:rPr lang="en-GB" smtClean="0"/>
              <a:pPr/>
              <a:t>295</a:t>
            </a:fld>
            <a:endParaRPr lang="en-GB" dirty="0"/>
          </a:p>
        </p:txBody>
      </p:sp>
    </p:spTree>
    <p:extLst>
      <p:ext uri="{BB962C8B-B14F-4D97-AF65-F5344CB8AC3E}">
        <p14:creationId xmlns:p14="http://schemas.microsoft.com/office/powerpoint/2010/main" val="420861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44946B-30C7-4038-B25A-7F22E516CEF9}" type="slidenum">
              <a:rPr lang="en-GB" smtClean="0"/>
              <a:t>147</a:t>
            </a:fld>
            <a:endParaRPr lang="en-GB"/>
          </a:p>
        </p:txBody>
      </p:sp>
    </p:spTree>
    <p:extLst>
      <p:ext uri="{BB962C8B-B14F-4D97-AF65-F5344CB8AC3E}">
        <p14:creationId xmlns:p14="http://schemas.microsoft.com/office/powerpoint/2010/main" val="290369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44946B-30C7-4038-B25A-7F22E516CEF9}" type="slidenum">
              <a:rPr lang="en-GB" smtClean="0"/>
              <a:t>149</a:t>
            </a:fld>
            <a:endParaRPr lang="en-GB"/>
          </a:p>
        </p:txBody>
      </p:sp>
    </p:spTree>
    <p:extLst>
      <p:ext uri="{BB962C8B-B14F-4D97-AF65-F5344CB8AC3E}">
        <p14:creationId xmlns:p14="http://schemas.microsoft.com/office/powerpoint/2010/main" val="350333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24744"/>
            <a:ext cx="9144000" cy="6120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10" name="Footer Placeholder 5"/>
          <p:cNvSpPr txBox="1">
            <a:spLocks/>
          </p:cNvSpPr>
          <p:nvPr userDrawn="1"/>
        </p:nvSpPr>
        <p:spPr>
          <a:xfrm>
            <a:off x="6044734" y="6311307"/>
            <a:ext cx="2895600" cy="7240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solidFill>
                  <a:schemeClr val="tx1"/>
                </a:solidFill>
              </a:rPr>
              <a:t>NAP5</a:t>
            </a:r>
          </a:p>
          <a:p>
            <a:pPr algn="r"/>
            <a:r>
              <a:rPr lang="en-US" sz="1400" dirty="0" smtClean="0">
                <a:solidFill>
                  <a:schemeClr val="tx1"/>
                </a:solidFill>
              </a:rPr>
              <a:t> The 5th National Audit Project</a:t>
            </a:r>
          </a:p>
          <a:p>
            <a:pPr algn="l"/>
            <a:r>
              <a:rPr lang="en-GB" sz="1800" dirty="0" smtClean="0">
                <a:solidFill>
                  <a:srgbClr val="99FFA4"/>
                </a:solidFill>
                <a:latin typeface="ZapfDingbatsITC"/>
              </a:rPr>
              <a:t>                         ■ </a:t>
            </a:r>
            <a:r>
              <a:rPr lang="en-GB" sz="1800" dirty="0" smtClean="0">
                <a:solidFill>
                  <a:srgbClr val="A0FFA3"/>
                </a:solidFill>
                <a:latin typeface="ZapfDingbatsITC"/>
              </a:rPr>
              <a:t>■ </a:t>
            </a:r>
            <a:r>
              <a:rPr lang="en-GB" sz="1800" dirty="0" smtClean="0">
                <a:solidFill>
                  <a:srgbClr val="B3FFB5"/>
                </a:solidFill>
                <a:latin typeface="ZapfDingbatsITC"/>
              </a:rPr>
              <a:t>■ </a:t>
            </a:r>
            <a:r>
              <a:rPr lang="en-GB" sz="1800" dirty="0" smtClean="0">
                <a:solidFill>
                  <a:srgbClr val="DAFFDB"/>
                </a:solidFill>
                <a:latin typeface="ZapfDingbatsITC"/>
              </a:rPr>
              <a:t>■ </a:t>
            </a:r>
            <a:r>
              <a:rPr lang="en-GB" sz="1800" dirty="0" smtClean="0">
                <a:solidFill>
                  <a:srgbClr val="EDFFED"/>
                </a:solidFill>
                <a:latin typeface="ZapfDingbatsITC"/>
              </a:rPr>
              <a:t>■ </a:t>
            </a:r>
            <a:endParaRPr lang="en-GB" dirty="0"/>
          </a:p>
        </p:txBody>
      </p:sp>
    </p:spTree>
    <p:extLst>
      <p:ext uri="{BB962C8B-B14F-4D97-AF65-F5344CB8AC3E}">
        <p14:creationId xmlns:p14="http://schemas.microsoft.com/office/powerpoint/2010/main" val="21448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325798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43146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Tree>
    <p:extLst>
      <p:ext uri="{BB962C8B-B14F-4D97-AF65-F5344CB8AC3E}">
        <p14:creationId xmlns:p14="http://schemas.microsoft.com/office/powerpoint/2010/main" val="395452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283565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26979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410424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299063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41147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13550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15B0D4-9A27-41D8-AFD6-9CEA31C4B76B}" type="datetimeFigureOut">
              <a:rPr lang="en-GB" smtClean="0"/>
              <a:t>24/11/2014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B11C014-F295-4C32-A665-9173BD6BA7E7}" type="slidenum">
              <a:rPr lang="en-GB" smtClean="0"/>
              <a:t>‹#›</a:t>
            </a:fld>
            <a:endParaRPr lang="en-GB"/>
          </a:p>
        </p:txBody>
      </p:sp>
    </p:spTree>
    <p:extLst>
      <p:ext uri="{BB962C8B-B14F-4D97-AF65-F5344CB8AC3E}">
        <p14:creationId xmlns:p14="http://schemas.microsoft.com/office/powerpoint/2010/main" val="2022442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DF232"/>
        </a:solidFill>
        <a:effectLst/>
      </p:bgPr>
    </p:bg>
    <p:spTree>
      <p:nvGrpSpPr>
        <p:cNvPr id="1" name=""/>
        <p:cNvGrpSpPr/>
        <p:nvPr/>
      </p:nvGrpSpPr>
      <p:grpSpPr>
        <a:xfrm>
          <a:off x="0" y="0"/>
          <a:ext cx="0" cy="0"/>
          <a:chOff x="0" y="0"/>
          <a:chExt cx="0" cy="0"/>
        </a:xfrm>
      </p:grpSpPr>
      <p:sp>
        <p:nvSpPr>
          <p:cNvPr id="9" name="Rectangle 8"/>
          <p:cNvSpPr/>
          <p:nvPr userDrawn="1"/>
        </p:nvSpPr>
        <p:spPr>
          <a:xfrm>
            <a:off x="0" y="1412776"/>
            <a:ext cx="9144000" cy="5832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5"/>
          <p:cNvSpPr txBox="1">
            <a:spLocks/>
          </p:cNvSpPr>
          <p:nvPr userDrawn="1"/>
        </p:nvSpPr>
        <p:spPr>
          <a:xfrm>
            <a:off x="6012160" y="184665"/>
            <a:ext cx="2895600" cy="7240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solidFill>
                  <a:schemeClr val="tx1"/>
                </a:solidFill>
              </a:rPr>
              <a:t>NAP5</a:t>
            </a:r>
          </a:p>
          <a:p>
            <a:pPr algn="r"/>
            <a:r>
              <a:rPr lang="en-US" sz="1400" dirty="0" smtClean="0">
                <a:solidFill>
                  <a:schemeClr val="tx1"/>
                </a:solidFill>
              </a:rPr>
              <a:t> The 5th National Audit Project</a:t>
            </a:r>
          </a:p>
          <a:p>
            <a:pPr algn="l"/>
            <a:r>
              <a:rPr lang="en-GB" sz="1800" dirty="0" smtClean="0">
                <a:solidFill>
                  <a:srgbClr val="99FFA4"/>
                </a:solidFill>
                <a:latin typeface="ZapfDingbatsITC"/>
              </a:rPr>
              <a:t>                         ■ </a:t>
            </a:r>
            <a:r>
              <a:rPr lang="en-GB" sz="1800" dirty="0" smtClean="0">
                <a:solidFill>
                  <a:srgbClr val="A0FFA3"/>
                </a:solidFill>
                <a:latin typeface="ZapfDingbatsITC"/>
              </a:rPr>
              <a:t>■ </a:t>
            </a:r>
            <a:r>
              <a:rPr lang="en-GB" sz="1800" dirty="0" smtClean="0">
                <a:solidFill>
                  <a:srgbClr val="B3FFB5"/>
                </a:solidFill>
                <a:latin typeface="ZapfDingbatsITC"/>
              </a:rPr>
              <a:t>■ </a:t>
            </a:r>
            <a:r>
              <a:rPr lang="en-GB" sz="1800" dirty="0" smtClean="0">
                <a:solidFill>
                  <a:srgbClr val="DAFFDB"/>
                </a:solidFill>
                <a:latin typeface="ZapfDingbatsITC"/>
              </a:rPr>
              <a:t>■ </a:t>
            </a:r>
            <a:r>
              <a:rPr lang="en-GB" sz="1800" dirty="0" smtClean="0">
                <a:solidFill>
                  <a:srgbClr val="EDFFED"/>
                </a:solidFill>
                <a:latin typeface="ZapfDingbatsITC"/>
              </a:rPr>
              <a:t>■ </a:t>
            </a:r>
            <a:endParaRPr lang="en-GB" dirty="0"/>
          </a:p>
        </p:txBody>
      </p:sp>
      <p:sp>
        <p:nvSpPr>
          <p:cNvPr id="8" name="Footer Placeholder 5"/>
          <p:cNvSpPr txBox="1">
            <a:spLocks/>
          </p:cNvSpPr>
          <p:nvPr userDrawn="1"/>
        </p:nvSpPr>
        <p:spPr>
          <a:xfrm>
            <a:off x="6044734" y="6311307"/>
            <a:ext cx="2895600" cy="7240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solidFill>
                  <a:schemeClr val="tx1"/>
                </a:solidFill>
              </a:rPr>
              <a:t>NAP5</a:t>
            </a:r>
          </a:p>
          <a:p>
            <a:pPr algn="r"/>
            <a:r>
              <a:rPr lang="en-US" sz="1400" dirty="0" smtClean="0">
                <a:solidFill>
                  <a:schemeClr val="tx1"/>
                </a:solidFill>
              </a:rPr>
              <a:t> The 5th National Audit Project</a:t>
            </a:r>
          </a:p>
          <a:p>
            <a:pPr algn="l"/>
            <a:r>
              <a:rPr lang="en-GB" sz="1800" dirty="0" smtClean="0">
                <a:solidFill>
                  <a:srgbClr val="99FFA4"/>
                </a:solidFill>
                <a:latin typeface="ZapfDingbatsITC"/>
              </a:rPr>
              <a:t>                         ■ </a:t>
            </a:r>
            <a:r>
              <a:rPr lang="en-GB" sz="1800" dirty="0" smtClean="0">
                <a:solidFill>
                  <a:srgbClr val="A0FFA3"/>
                </a:solidFill>
                <a:latin typeface="ZapfDingbatsITC"/>
              </a:rPr>
              <a:t>■ </a:t>
            </a:r>
            <a:r>
              <a:rPr lang="en-GB" sz="1800" dirty="0" smtClean="0">
                <a:solidFill>
                  <a:srgbClr val="B3FFB5"/>
                </a:solidFill>
                <a:latin typeface="ZapfDingbatsITC"/>
              </a:rPr>
              <a:t>■ </a:t>
            </a:r>
            <a:r>
              <a:rPr lang="en-GB" sz="1800" dirty="0" smtClean="0">
                <a:solidFill>
                  <a:srgbClr val="DAFFDB"/>
                </a:solidFill>
                <a:latin typeface="ZapfDingbatsITC"/>
              </a:rPr>
              <a:t>■ </a:t>
            </a:r>
            <a:r>
              <a:rPr lang="en-GB" sz="1800" dirty="0" smtClean="0">
                <a:solidFill>
                  <a:srgbClr val="EDFFED"/>
                </a:solidFill>
                <a:latin typeface="ZapfDingbatsITC"/>
              </a:rPr>
              <a:t>■ </a:t>
            </a:r>
            <a:endParaRPr lang="en-GB" dirty="0"/>
          </a:p>
        </p:txBody>
      </p:sp>
    </p:spTree>
    <p:extLst>
      <p:ext uri="{BB962C8B-B14F-4D97-AF65-F5344CB8AC3E}">
        <p14:creationId xmlns:p14="http://schemas.microsoft.com/office/powerpoint/2010/main" val="349852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hyperlink" Target="http://www.nationalauditprojects.org.uk/NAP5-Anaesthetia-Awareness-Pathway"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1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76.tif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80.tif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26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xml"/><Relationship Id="rId4" Type="http://schemas.openxmlformats.org/officeDocument/2006/relationships/image" Target="../media/image201.png"/></Relationships>
</file>

<file path=ppt/slides/_rels/slide29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www.google.co.uk/url?sa=i&amp;rct=j&amp;q=rcoa&amp;source=images&amp;cd=&amp;cad=rja&amp;docid=qqYcWT6ZPJ21-M&amp;tbnid=TFLV3MPraSIyRM:&amp;ved=0CAUQjRw&amp;url=http://www.conquestobs.org/links.html&amp;ei=eHg_UeD0Aomr0QXv9YGoDw&amp;bvm=bv.43287494,d.ZWU&amp;psig=AFQjCNFzG8gcrLOTK2CGZQQBvm788ExKDg&amp;ust=1363200477899105"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hyperlink" Target="http://www.google.co.uk/url?sa=i&amp;rct=j&amp;q=william+harrop+griffiths&amp;source=images&amp;cd=&amp;docid=4Qb-gojDkE8GCM&amp;tbnid=_ZYlSK7eVX0ifM:&amp;ved=0CAUQjRw&amp;url=http://www.aagbi.org/about-us/council/presidents-monthly-report&amp;ei=23g_Ue3BFueU0QX614DQCg&amp;bvm=bv.43287494,d.ZWU&amp;psig=AFQjCNHT1oJgkUzVfJzoaektWS4RQrXiTA&amp;ust=1363200563814141"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agbi&amp;source=images&amp;cd=&amp;cad=rja&amp;docid=CU3VjknpzK9YhM&amp;tbnid=ySrUXEHgWdwESM:&amp;ved=0CAUQjRw&amp;url=http://en.wikipedia.org/wiki/File:AAGBI_shield.jpg&amp;ei=OXg_Ue2LIeTC0QXQ1YDIDQ&amp;bvm=bv.43287494,d.ZWU&amp;psig=AFQjCNGwg796hFsdYzZTikV0_iRs1mdPuQ&amp;ust=1363200432622152" TargetMode="External"/><Relationship Id="rId5" Type="http://schemas.openxmlformats.org/officeDocument/2006/relationships/image" Target="../media/image3.jpeg"/><Relationship Id="rId4" Type="http://schemas.openxmlformats.org/officeDocument/2006/relationships/hyperlink" Target="http://www.google.co.uk/url?sa=i&amp;rct=j&amp;q=jp+van+besouw&amp;source=images&amp;cd=&amp;cad=rja&amp;docid=Tf_bLkgXvRti3M&amp;tbnid=i62u6nXaQTIQrM:&amp;ved=0CAUQjRw&amp;url=http://www.srilanka-anaesthesia.com/&amp;ei=-Xc_UZ-APYjw0gWiuIGoBw&amp;bvm=bv.43287494,d.ZWU&amp;psig=AFQjCNGBlzzePpE3265H4l1iX352I0b9WQ&amp;ust=1363200370898083" TargetMode="External"/><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31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nrls.npsa.nhs.uk/EasySiteWeb/getresource.axd?AssetID=75452&amp;type=full&amp;servicetype=Attachment."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33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0.jpeg"/><Relationship Id="rId3" Type="http://schemas.microsoft.com/office/2007/relationships/hdphoto" Target="../media/hdphoto1.wdp"/><Relationship Id="rId21" Type="http://schemas.openxmlformats.org/officeDocument/2006/relationships/image" Target="../media/image22.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19.jpeg"/><Relationship Id="rId2" Type="http://schemas.openxmlformats.org/officeDocument/2006/relationships/image" Target="../media/image6.png"/><Relationship Id="rId16" Type="http://schemas.openxmlformats.org/officeDocument/2006/relationships/image" Target="../media/image18.jpeg"/><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7.jpeg"/><Relationship Id="rId10" Type="http://schemas.openxmlformats.org/officeDocument/2006/relationships/image" Target="../media/image13.jpeg"/><Relationship Id="rId19" Type="http://schemas.openxmlformats.org/officeDocument/2006/relationships/image" Target="../media/image21.png"/><Relationship Id="rId4" Type="http://schemas.openxmlformats.org/officeDocument/2006/relationships/image" Target="../media/image7.jpeg"/><Relationship Id="rId9" Type="http://schemas.openxmlformats.org/officeDocument/2006/relationships/image" Target="../media/image12.jpeg"/><Relationship Id="rId14" Type="http://schemas.microsoft.com/office/2007/relationships/hdphoto" Target="../media/hdphoto2.wdp"/><Relationship Id="rId22"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65623" y="1484784"/>
            <a:ext cx="3950593" cy="559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714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4437112"/>
            <a:ext cx="8229600" cy="1689051"/>
          </a:xfrm>
          <a:solidFill>
            <a:srgbClr val="002060"/>
          </a:solidFill>
        </p:spPr>
        <p:txBody>
          <a:bodyPr>
            <a:normAutofit/>
          </a:bodyPr>
          <a:lstStyle/>
          <a:p>
            <a:pPr marL="0" indent="0" algn="ctr">
              <a:buNone/>
            </a:pPr>
            <a:endParaRPr lang="en-GB" sz="1200" dirty="0" smtClean="0">
              <a:solidFill>
                <a:schemeClr val="accent1">
                  <a:lumMod val="60000"/>
                  <a:lumOff val="40000"/>
                </a:schemeClr>
              </a:solidFill>
            </a:endParaRPr>
          </a:p>
          <a:p>
            <a:pPr marL="0" indent="0" algn="ctr">
              <a:buNone/>
            </a:pPr>
            <a:r>
              <a:rPr lang="en-GB" dirty="0" smtClean="0">
                <a:solidFill>
                  <a:schemeClr val="accent1">
                    <a:lumMod val="60000"/>
                    <a:lumOff val="40000"/>
                  </a:schemeClr>
                </a:solidFill>
              </a:rPr>
              <a:t>Data from 100% UK hospitals </a:t>
            </a:r>
          </a:p>
          <a:p>
            <a:pPr marL="0" indent="0" algn="ctr">
              <a:buNone/>
            </a:pPr>
            <a:r>
              <a:rPr lang="en-GB" dirty="0" smtClean="0">
                <a:solidFill>
                  <a:schemeClr val="accent1">
                    <a:lumMod val="60000"/>
                    <a:lumOff val="40000"/>
                  </a:schemeClr>
                </a:solidFill>
              </a:rPr>
              <a:t>Replies from 92% senior UK anaesthetists</a:t>
            </a:r>
            <a:endParaRPr lang="en-GB" dirty="0">
              <a:solidFill>
                <a:schemeClr val="accent1">
                  <a:lumMod val="60000"/>
                  <a:lumOff val="40000"/>
                </a:schemeClr>
              </a:solidFill>
            </a:endParaRPr>
          </a:p>
        </p:txBody>
      </p:sp>
      <p:pic>
        <p:nvPicPr>
          <p:cNvPr id="286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556792"/>
            <a:ext cx="9144000" cy="2441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9778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      Lack of understanding</a:t>
            </a:r>
            <a:endParaRPr lang="en-GB" dirty="0"/>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endParaRPr lang="en-GB" sz="1800" dirty="0" smtClean="0"/>
          </a:p>
          <a:p>
            <a:pPr marL="0" indent="0" algn="ctr">
              <a:buNone/>
            </a:pPr>
            <a:r>
              <a:rPr lang="en-GB" dirty="0"/>
              <a:t>“thought I was dying”</a:t>
            </a:r>
          </a:p>
          <a:p>
            <a:pPr marL="0" indent="0" algn="ctr">
              <a:buNone/>
            </a:pPr>
            <a:r>
              <a:rPr lang="en-GB" dirty="0" smtClean="0"/>
              <a:t>“thought I had died”</a:t>
            </a:r>
          </a:p>
          <a:p>
            <a:pPr marL="0" indent="0" algn="ctr">
              <a:buNone/>
            </a:pPr>
            <a:r>
              <a:rPr lang="en-GB" dirty="0" smtClean="0"/>
              <a:t>“felt alive only in my head”</a:t>
            </a:r>
          </a:p>
          <a:p>
            <a:pPr marL="0" indent="0" algn="ctr">
              <a:buNone/>
            </a:pPr>
            <a:r>
              <a:rPr lang="en-GB" dirty="0" smtClean="0"/>
              <a:t>“thought they would be paralysed forever”</a:t>
            </a:r>
          </a:p>
          <a:p>
            <a:pPr marL="0" indent="0" algn="ctr">
              <a:buNone/>
            </a:pPr>
            <a:r>
              <a:rPr lang="en-GB" dirty="0" smtClean="0"/>
              <a:t>“felt I was in a crypt”</a:t>
            </a:r>
          </a:p>
        </p:txBody>
      </p:sp>
    </p:spTree>
    <p:extLst>
      <p:ext uri="{BB962C8B-B14F-4D97-AF65-F5344CB8AC3E}">
        <p14:creationId xmlns:p14="http://schemas.microsoft.com/office/powerpoint/2010/main" val="38498444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Comprehension…</a:t>
            </a:r>
            <a:endParaRPr lang="en-GB"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7470" y="1772816"/>
            <a:ext cx="8911997"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27584" y="2276872"/>
            <a:ext cx="7416824" cy="2677656"/>
          </a:xfrm>
          <a:prstGeom prst="rect">
            <a:avLst/>
          </a:prstGeom>
          <a:solidFill>
            <a:schemeClr val="bg1"/>
          </a:solidFill>
        </p:spPr>
        <p:txBody>
          <a:bodyPr wrap="square">
            <a:spAutoFit/>
          </a:bodyPr>
          <a:lstStyle/>
          <a:p>
            <a:pPr algn="ctr"/>
            <a:r>
              <a:rPr lang="en-GB" sz="2800" dirty="0" smtClean="0"/>
              <a:t>“urgent abdominal surgery…..</a:t>
            </a:r>
          </a:p>
          <a:p>
            <a:pPr algn="ctr"/>
            <a:r>
              <a:rPr lang="en-GB" sz="2800" dirty="0" smtClean="0"/>
              <a:t>lights, voices, paralysis and pain…. </a:t>
            </a:r>
          </a:p>
          <a:p>
            <a:pPr algn="ctr"/>
            <a:r>
              <a:rPr lang="en-GB" sz="2800" dirty="0" smtClean="0"/>
              <a:t>wanted to ask for pain relief…..</a:t>
            </a:r>
          </a:p>
          <a:p>
            <a:pPr algn="ctr"/>
            <a:r>
              <a:rPr lang="en-GB" sz="2800" dirty="0" smtClean="0"/>
              <a:t>paralysis was not a great concern….</a:t>
            </a:r>
          </a:p>
          <a:p>
            <a:pPr algn="ctr"/>
            <a:r>
              <a:rPr lang="en-GB" sz="2800" dirty="0" smtClean="0"/>
              <a:t>the patient knew you were supposed to be paralysed during the operation </a:t>
            </a:r>
            <a:endParaRPr lang="en-GB" sz="2800" dirty="0"/>
          </a:p>
        </p:txBody>
      </p:sp>
    </p:spTree>
    <p:extLst>
      <p:ext uri="{BB962C8B-B14F-4D97-AF65-F5344CB8AC3E}">
        <p14:creationId xmlns:p14="http://schemas.microsoft.com/office/powerpoint/2010/main" val="36875849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implications</a:t>
            </a:r>
            <a:endParaRPr lang="en-US" dirty="0"/>
          </a:p>
        </p:txBody>
      </p:sp>
      <p:sp>
        <p:nvSpPr>
          <p:cNvPr id="3" name="Content Placeholder 2"/>
          <p:cNvSpPr>
            <a:spLocks noGrp="1"/>
          </p:cNvSpPr>
          <p:nvPr>
            <p:ph sz="half" idx="1"/>
          </p:nvPr>
        </p:nvSpPr>
        <p:spPr>
          <a:xfrm>
            <a:off x="457200" y="1600200"/>
            <a:ext cx="8219256" cy="4637112"/>
          </a:xfrm>
        </p:spPr>
        <p:txBody>
          <a:bodyPr>
            <a:normAutofit lnSpcReduction="10000"/>
          </a:bodyPr>
          <a:lstStyle/>
          <a:p>
            <a:r>
              <a:rPr lang="en-US" dirty="0" smtClean="0"/>
              <a:t>Why is there a delay in reporting memories of AAGA?</a:t>
            </a:r>
          </a:p>
          <a:p>
            <a:pPr lvl="1" indent="-342900"/>
            <a:r>
              <a:rPr lang="en-US" dirty="0" smtClean="0"/>
              <a:t>Are AAGA memories overwritten by memories of recovery? </a:t>
            </a:r>
          </a:p>
          <a:p>
            <a:pPr lvl="1" indent="-342900"/>
            <a:r>
              <a:rPr lang="en-US" dirty="0" smtClean="0"/>
              <a:t>Are they hard </a:t>
            </a:r>
            <a:r>
              <a:rPr lang="en-US" dirty="0"/>
              <a:t>to recall </a:t>
            </a:r>
            <a:r>
              <a:rPr lang="en-US" dirty="0" smtClean="0"/>
              <a:t>because partial and disconnected? </a:t>
            </a:r>
          </a:p>
          <a:p>
            <a:pPr lvl="1" indent="-342900"/>
            <a:r>
              <a:rPr lang="en-US" dirty="0" smtClean="0"/>
              <a:t>Does </a:t>
            </a:r>
            <a:r>
              <a:rPr lang="en-US" dirty="0"/>
              <a:t>it take time for patients to come to terms with their experience and feel able to discuss it? </a:t>
            </a:r>
            <a:endParaRPr lang="en-US" dirty="0" smtClean="0"/>
          </a:p>
          <a:p>
            <a:r>
              <a:rPr lang="en-US" dirty="0" smtClean="0"/>
              <a:t>Does repeated questioning (Brice) help patients retrieve genuine AAGA memories and allow faster intervention?</a:t>
            </a:r>
          </a:p>
          <a:p>
            <a:r>
              <a:rPr lang="en-US" dirty="0" smtClean="0"/>
              <a:t>Can better psychological support mitigate impact of AAGA?</a:t>
            </a:r>
          </a:p>
        </p:txBody>
      </p:sp>
    </p:spTree>
    <p:extLst>
      <p:ext uri="{BB962C8B-B14F-4D97-AF65-F5344CB8AC3E}">
        <p14:creationId xmlns:p14="http://schemas.microsoft.com/office/powerpoint/2010/main" val="20546038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pic>
        <p:nvPicPr>
          <p:cNvPr id="1026"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323528" y="1628799"/>
            <a:ext cx="5472608" cy="496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9981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468313" y="1341438"/>
            <a:ext cx="8077200" cy="1143000"/>
          </a:xfrm>
        </p:spPr>
        <p:txBody>
          <a:bodyPr>
            <a:normAutofit fontScale="90000"/>
          </a:bodyPr>
          <a:lstStyle/>
          <a:p>
            <a:pPr algn="ctr"/>
            <a:r>
              <a:rPr lang="en-GB" altLang="en-US" dirty="0" smtClean="0"/>
              <a:t>The </a:t>
            </a:r>
            <a:r>
              <a:rPr lang="en-GB" altLang="en-US" dirty="0"/>
              <a:t>p</a:t>
            </a:r>
            <a:r>
              <a:rPr lang="en-GB" altLang="en-US" dirty="0" smtClean="0"/>
              <a:t>sychological </a:t>
            </a:r>
            <a:br>
              <a:rPr lang="en-GB" altLang="en-US" dirty="0" smtClean="0"/>
            </a:br>
            <a:r>
              <a:rPr lang="en-GB" altLang="en-US" dirty="0" smtClean="0"/>
              <a:t>consequences of AAGA</a:t>
            </a:r>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3768" y="2736304"/>
            <a:ext cx="4360255"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275586"/>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Sequelae </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Captured early </a:t>
            </a:r>
          </a:p>
          <a:p>
            <a:pPr marL="0" indent="0">
              <a:buNone/>
            </a:pPr>
            <a:r>
              <a:rPr lang="en-GB" dirty="0"/>
              <a:t>	</a:t>
            </a:r>
            <a:r>
              <a:rPr lang="en-GB" dirty="0" smtClean="0"/>
              <a:t>? Missed cases</a:t>
            </a:r>
          </a:p>
          <a:p>
            <a:pPr marL="0" indent="0">
              <a:buNone/>
            </a:pPr>
            <a:r>
              <a:rPr lang="en-GB" dirty="0"/>
              <a:t>	</a:t>
            </a:r>
            <a:r>
              <a:rPr lang="en-GB" dirty="0" smtClean="0"/>
              <a:t>? Some resolved</a:t>
            </a:r>
          </a:p>
          <a:p>
            <a:pPr marL="0" indent="0">
              <a:buNone/>
            </a:pPr>
            <a:endParaRPr lang="en-GB" sz="2400" dirty="0" smtClean="0"/>
          </a:p>
          <a:p>
            <a:pPr marL="0" indent="0">
              <a:buNone/>
            </a:pPr>
            <a:r>
              <a:rPr lang="en-GB" sz="3600" dirty="0" smtClean="0">
                <a:solidFill>
                  <a:srgbClr val="FF0000"/>
                </a:solidFill>
              </a:rPr>
              <a:t>42% moderate / severe sequelae</a:t>
            </a:r>
          </a:p>
          <a:p>
            <a:pPr marL="0" indent="0">
              <a:buNone/>
            </a:pPr>
            <a:endParaRPr lang="en-GB" sz="2800" dirty="0">
              <a:solidFill>
                <a:schemeClr val="bg1">
                  <a:lumMod val="50000"/>
                </a:schemeClr>
              </a:solidFill>
            </a:endParaRPr>
          </a:p>
          <a:p>
            <a:pPr marL="0" indent="0">
              <a:buNone/>
            </a:pPr>
            <a:r>
              <a:rPr lang="en-GB" dirty="0" smtClean="0">
                <a:solidFill>
                  <a:schemeClr val="bg1">
                    <a:lumMod val="50000"/>
                  </a:schemeClr>
                </a:solidFill>
              </a:rPr>
              <a:t>51% of those with paralysis/pain</a:t>
            </a:r>
          </a:p>
          <a:p>
            <a:pPr marL="0" indent="0">
              <a:buNone/>
            </a:pPr>
            <a:r>
              <a:rPr lang="en-GB" dirty="0" smtClean="0">
                <a:solidFill>
                  <a:schemeClr val="bg1">
                    <a:lumMod val="50000"/>
                  </a:schemeClr>
                </a:solidFill>
              </a:rPr>
              <a:t>25% of those with auditory / tactile</a:t>
            </a:r>
            <a:endParaRPr lang="en-GB" dirty="0">
              <a:solidFill>
                <a:schemeClr val="bg1">
                  <a:lumMod val="50000"/>
                </a:schemeClr>
              </a:solidFill>
            </a:endParaRPr>
          </a:p>
        </p:txBody>
      </p:sp>
    </p:spTree>
    <p:extLst>
      <p:ext uri="{BB962C8B-B14F-4D97-AF65-F5344CB8AC3E}">
        <p14:creationId xmlns:p14="http://schemas.microsoft.com/office/powerpoint/2010/main" val="5987942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		Sequelae</a:t>
            </a:r>
            <a:endParaRPr lang="en-GB" dirty="0"/>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r>
              <a:rPr lang="en-GB" dirty="0" smtClean="0"/>
              <a:t>Flashbacks</a:t>
            </a:r>
          </a:p>
          <a:p>
            <a:pPr marL="0" indent="0" algn="ctr">
              <a:buNone/>
            </a:pPr>
            <a:r>
              <a:rPr lang="en-GB" dirty="0" smtClean="0"/>
              <a:t>Nightmares</a:t>
            </a:r>
          </a:p>
          <a:p>
            <a:pPr marL="0" indent="0" algn="ctr">
              <a:buNone/>
            </a:pPr>
            <a:r>
              <a:rPr lang="en-GB" dirty="0" err="1" smtClean="0"/>
              <a:t>Hyperarousal</a:t>
            </a:r>
            <a:r>
              <a:rPr lang="en-GB" dirty="0" smtClean="0"/>
              <a:t> (new anxiety, sleep disturbance)</a:t>
            </a:r>
          </a:p>
          <a:p>
            <a:pPr marL="0" indent="0" algn="ctr">
              <a:buNone/>
            </a:pPr>
            <a:r>
              <a:rPr lang="en-GB" dirty="0" smtClean="0"/>
              <a:t>Avoidance (of hospitals, lying flat)</a:t>
            </a:r>
          </a:p>
          <a:p>
            <a:pPr marL="0" indent="0" algn="ctr">
              <a:buNone/>
            </a:pPr>
            <a:r>
              <a:rPr lang="en-GB" dirty="0" smtClean="0"/>
              <a:t>Features of PTSD</a:t>
            </a:r>
          </a:p>
        </p:txBody>
      </p:sp>
    </p:spTree>
    <p:extLst>
      <p:ext uri="{BB962C8B-B14F-4D97-AF65-F5344CB8AC3E}">
        <p14:creationId xmlns:p14="http://schemas.microsoft.com/office/powerpoint/2010/main" val="26989022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Michigan vs sequelae</a:t>
            </a:r>
            <a:endParaRPr lang="en-GB" dirty="0"/>
          </a:p>
        </p:txBody>
      </p:sp>
      <p:pic>
        <p:nvPicPr>
          <p:cNvPr id="1638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67544" y="1412776"/>
            <a:ext cx="6408712" cy="512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28184" y="2145623"/>
            <a:ext cx="2566332" cy="293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8184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Delay in reporting vs sequelae</a:t>
            </a:r>
            <a:endParaRPr lang="en-GB" dirty="0"/>
          </a:p>
        </p:txBody>
      </p:sp>
      <p:pic>
        <p:nvPicPr>
          <p:cNvPr id="5017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2048" y="2412124"/>
            <a:ext cx="6196136" cy="454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55576" y="1556792"/>
            <a:ext cx="1821332" cy="584775"/>
          </a:xfrm>
          <a:prstGeom prst="rect">
            <a:avLst/>
          </a:prstGeom>
        </p:spPr>
        <p:txBody>
          <a:bodyPr wrap="none">
            <a:spAutoFit/>
          </a:bodyPr>
          <a:lstStyle/>
          <a:p>
            <a:r>
              <a:rPr lang="en-GB" sz="3200" dirty="0" smtClean="0"/>
              <a:t>Class A/B </a:t>
            </a:r>
            <a:endParaRPr lang="en-GB" sz="3200" dirty="0"/>
          </a:p>
        </p:txBody>
      </p:sp>
      <p:sp>
        <p:nvSpPr>
          <p:cNvPr id="6" name="Rectangle 5"/>
          <p:cNvSpPr/>
          <p:nvPr/>
        </p:nvSpPr>
        <p:spPr>
          <a:xfrm>
            <a:off x="5796136" y="2852936"/>
            <a:ext cx="2045175" cy="1077218"/>
          </a:xfrm>
          <a:prstGeom prst="rect">
            <a:avLst/>
          </a:prstGeom>
          <a:solidFill>
            <a:schemeClr val="bg1"/>
          </a:solidFill>
        </p:spPr>
        <p:txBody>
          <a:bodyPr wrap="none">
            <a:spAutoFit/>
          </a:bodyPr>
          <a:lstStyle/>
          <a:p>
            <a:r>
              <a:rPr lang="en-GB" sz="3200" dirty="0" smtClean="0">
                <a:solidFill>
                  <a:srgbClr val="FF0000"/>
                </a:solidFill>
              </a:rPr>
              <a:t>No clear </a:t>
            </a:r>
          </a:p>
          <a:p>
            <a:r>
              <a:rPr lang="en-GB" sz="3200" dirty="0" smtClean="0">
                <a:solidFill>
                  <a:srgbClr val="FF0000"/>
                </a:solidFill>
              </a:rPr>
              <a:t>association</a:t>
            </a:r>
            <a:endParaRPr lang="en-GB" sz="3200" dirty="0">
              <a:solidFill>
                <a:srgbClr val="FF0000"/>
              </a:solidFill>
            </a:endParaRPr>
          </a:p>
        </p:txBody>
      </p:sp>
    </p:spTree>
    <p:extLst>
      <p:ext uri="{BB962C8B-B14F-4D97-AF65-F5344CB8AC3E}">
        <p14:creationId xmlns:p14="http://schemas.microsoft.com/office/powerpoint/2010/main" val="271403846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Delay in reporting vs </a:t>
            </a:r>
            <a:r>
              <a:rPr lang="en-GB" dirty="0" err="1" smtClean="0"/>
              <a:t>sequalae</a:t>
            </a:r>
            <a:endParaRPr lang="en-GB" dirty="0"/>
          </a:p>
        </p:txBody>
      </p:sp>
      <p:pic>
        <p:nvPicPr>
          <p:cNvPr id="50178" name="Picture 2"/>
          <p:cNvPicPr>
            <a:picLocks noGrp="1" noChangeAspect="1" noChangeArrowheads="1"/>
          </p:cNvPicPr>
          <p:nvPr>
            <p:ph idx="1"/>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32048" y="2412124"/>
            <a:ext cx="6196136" cy="454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66751" y="2636912"/>
            <a:ext cx="6256790" cy="458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55576" y="1556792"/>
            <a:ext cx="1728358" cy="584775"/>
          </a:xfrm>
          <a:prstGeom prst="rect">
            <a:avLst/>
          </a:prstGeom>
        </p:spPr>
        <p:txBody>
          <a:bodyPr wrap="none">
            <a:spAutoFit/>
          </a:bodyPr>
          <a:lstStyle/>
          <a:p>
            <a:r>
              <a:rPr lang="en-GB" sz="3200" dirty="0" smtClean="0"/>
              <a:t>Class A/B</a:t>
            </a:r>
            <a:endParaRPr lang="en-GB" sz="3200" dirty="0"/>
          </a:p>
        </p:txBody>
      </p:sp>
      <p:sp>
        <p:nvSpPr>
          <p:cNvPr id="6" name="Rectangle 5"/>
          <p:cNvSpPr/>
          <p:nvPr/>
        </p:nvSpPr>
        <p:spPr>
          <a:xfrm>
            <a:off x="5004048" y="1709192"/>
            <a:ext cx="2726067" cy="584775"/>
          </a:xfrm>
          <a:prstGeom prst="rect">
            <a:avLst/>
          </a:prstGeom>
        </p:spPr>
        <p:txBody>
          <a:bodyPr wrap="none">
            <a:spAutoFit/>
          </a:bodyPr>
          <a:lstStyle/>
          <a:p>
            <a:r>
              <a:rPr lang="en-GB" sz="3200" dirty="0" smtClean="0"/>
              <a:t>Statement only</a:t>
            </a:r>
            <a:endParaRPr lang="en-GB" sz="3200" dirty="0"/>
          </a:p>
        </p:txBody>
      </p:sp>
      <p:sp>
        <p:nvSpPr>
          <p:cNvPr id="8" name="Rectangle 7"/>
          <p:cNvSpPr/>
          <p:nvPr/>
        </p:nvSpPr>
        <p:spPr>
          <a:xfrm>
            <a:off x="5344493" y="2293967"/>
            <a:ext cx="2045175" cy="1077218"/>
          </a:xfrm>
          <a:prstGeom prst="rect">
            <a:avLst/>
          </a:prstGeom>
          <a:solidFill>
            <a:schemeClr val="bg1"/>
          </a:solidFill>
        </p:spPr>
        <p:txBody>
          <a:bodyPr wrap="none">
            <a:spAutoFit/>
          </a:bodyPr>
          <a:lstStyle/>
          <a:p>
            <a:r>
              <a:rPr lang="en-GB" sz="3200" dirty="0" smtClean="0">
                <a:solidFill>
                  <a:srgbClr val="FF0000"/>
                </a:solidFill>
              </a:rPr>
              <a:t>No clear </a:t>
            </a:r>
          </a:p>
          <a:p>
            <a:r>
              <a:rPr lang="en-GB" sz="3200" dirty="0" smtClean="0">
                <a:solidFill>
                  <a:srgbClr val="FF0000"/>
                </a:solidFill>
              </a:rPr>
              <a:t>association</a:t>
            </a:r>
            <a:endParaRPr lang="en-GB" sz="3200" dirty="0">
              <a:solidFill>
                <a:srgbClr val="FF0000"/>
              </a:solidFill>
            </a:endParaRPr>
          </a:p>
        </p:txBody>
      </p:sp>
    </p:spTree>
    <p:extLst>
      <p:ext uri="{BB962C8B-B14F-4D97-AF65-F5344CB8AC3E}">
        <p14:creationId xmlns:p14="http://schemas.microsoft.com/office/powerpoint/2010/main" val="757217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16632"/>
            <a:ext cx="6376748" cy="65268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0" y="1660025"/>
            <a:ext cx="6462286" cy="55438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79512" y="-27384"/>
            <a:ext cx="8229600" cy="1143000"/>
          </a:xfrm>
        </p:spPr>
        <p:txBody>
          <a:bodyPr>
            <a:normAutofit fontScale="90000"/>
          </a:bodyPr>
          <a:lstStyle/>
          <a:p>
            <a:pPr algn="r"/>
            <a:r>
              <a:rPr lang="en-GB" dirty="0" smtClean="0"/>
              <a:t>April </a:t>
            </a:r>
            <a:br>
              <a:rPr lang="en-GB" dirty="0" smtClean="0"/>
            </a:br>
            <a:r>
              <a:rPr lang="en-GB" dirty="0" smtClean="0"/>
              <a:t>2013</a:t>
            </a:r>
            <a:endParaRPr lang="en-GB" dirty="0"/>
          </a:p>
        </p:txBody>
      </p:sp>
      <p:sp>
        <p:nvSpPr>
          <p:cNvPr id="6" name="Title 1"/>
          <p:cNvSpPr txBox="1">
            <a:spLocks/>
          </p:cNvSpPr>
          <p:nvPr/>
        </p:nvSpPr>
        <p:spPr>
          <a:xfrm>
            <a:off x="1115616" y="3284984"/>
            <a:ext cx="7365504" cy="1944216"/>
          </a:xfrm>
          <a:prstGeom prst="rect">
            <a:avLst/>
          </a:prstGeom>
          <a:solidFill>
            <a:schemeClr val="tx2">
              <a:lumMod val="20000"/>
              <a:lumOff val="80000"/>
            </a:schemeClr>
          </a:solidFill>
          <a:ln>
            <a:solidFill>
              <a:schemeClr val="tx2"/>
            </a:solidFill>
          </a:ln>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rgbClr val="0070C0"/>
                </a:solidFill>
              </a:rPr>
              <a:t>153 reports of AAGA in 2011</a:t>
            </a:r>
          </a:p>
          <a:p>
            <a:r>
              <a:rPr lang="en-GB" dirty="0" smtClean="0">
                <a:solidFill>
                  <a:srgbClr val="0070C0"/>
                </a:solidFill>
              </a:rPr>
              <a:t>Reports ≈ 1:15,000 GAs</a:t>
            </a:r>
          </a:p>
          <a:p>
            <a:r>
              <a:rPr lang="en-GB" dirty="0" smtClean="0">
                <a:solidFill>
                  <a:srgbClr val="0070C0"/>
                </a:solidFill>
              </a:rPr>
              <a:t>Limited use of DOA</a:t>
            </a:r>
          </a:p>
          <a:p>
            <a:r>
              <a:rPr lang="en-GB" dirty="0" smtClean="0">
                <a:solidFill>
                  <a:srgbClr val="0070C0"/>
                </a:solidFill>
              </a:rPr>
              <a:t>Minimal AAGA pathways</a:t>
            </a:r>
            <a:endParaRPr lang="en-GB" dirty="0">
              <a:solidFill>
                <a:srgbClr val="0070C0"/>
              </a:solidFill>
            </a:endParaRPr>
          </a:p>
        </p:txBody>
      </p:sp>
    </p:spTree>
    <p:extLst>
      <p:ext uri="{BB962C8B-B14F-4D97-AF65-F5344CB8AC3E}">
        <p14:creationId xmlns:p14="http://schemas.microsoft.com/office/powerpoint/2010/main" val="3851549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9776"/>
            <a:ext cx="8229600" cy="1143000"/>
          </a:xfrm>
        </p:spPr>
        <p:txBody>
          <a:bodyPr/>
          <a:lstStyle/>
          <a:p>
            <a:pPr algn="l"/>
            <a:r>
              <a:rPr lang="en-GB" dirty="0" smtClean="0"/>
              <a:t>Delays in reporting vs sequelae</a:t>
            </a:r>
            <a:endParaRPr lang="en-GB" dirty="0"/>
          </a:p>
        </p:txBody>
      </p:sp>
      <p:pic>
        <p:nvPicPr>
          <p:cNvPr id="409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79512" y="1484784"/>
            <a:ext cx="674806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16216" y="2564904"/>
            <a:ext cx="2045175" cy="1077218"/>
          </a:xfrm>
          <a:prstGeom prst="rect">
            <a:avLst/>
          </a:prstGeom>
          <a:solidFill>
            <a:schemeClr val="bg1"/>
          </a:solidFill>
        </p:spPr>
        <p:txBody>
          <a:bodyPr wrap="none">
            <a:spAutoFit/>
          </a:bodyPr>
          <a:lstStyle/>
          <a:p>
            <a:r>
              <a:rPr lang="en-GB" sz="3200" dirty="0" smtClean="0">
                <a:solidFill>
                  <a:srgbClr val="FF0000"/>
                </a:solidFill>
              </a:rPr>
              <a:t>No clear </a:t>
            </a:r>
          </a:p>
          <a:p>
            <a:r>
              <a:rPr lang="en-GB" sz="3200" dirty="0" smtClean="0">
                <a:solidFill>
                  <a:srgbClr val="FF0000"/>
                </a:solidFill>
              </a:rPr>
              <a:t>association</a:t>
            </a:r>
            <a:endParaRPr lang="en-GB" sz="3200" dirty="0">
              <a:solidFill>
                <a:srgbClr val="FF0000"/>
              </a:solidFill>
            </a:endParaRPr>
          </a:p>
        </p:txBody>
      </p:sp>
    </p:spTree>
    <p:extLst>
      <p:ext uri="{BB962C8B-B14F-4D97-AF65-F5344CB8AC3E}">
        <p14:creationId xmlns:p14="http://schemas.microsoft.com/office/powerpoint/2010/main" val="7326257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229600" cy="1143000"/>
          </a:xfrm>
        </p:spPr>
        <p:txBody>
          <a:bodyPr/>
          <a:lstStyle/>
          <a:p>
            <a:pPr algn="l"/>
            <a:r>
              <a:rPr lang="en-GB" dirty="0" smtClean="0"/>
              <a:t>        Duration vs sequelae</a:t>
            </a:r>
            <a:endParaRPr lang="en-GB" dirty="0"/>
          </a:p>
        </p:txBody>
      </p:sp>
      <p:pic>
        <p:nvPicPr>
          <p:cNvPr id="4915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55976" y="2569778"/>
            <a:ext cx="4488479" cy="325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l="3667" r="9979" b="1633"/>
          <a:stretch/>
        </p:blipFill>
        <p:spPr bwMode="auto">
          <a:xfrm>
            <a:off x="173420" y="2438787"/>
            <a:ext cx="4381156" cy="322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55576" y="1556792"/>
            <a:ext cx="1821332" cy="584775"/>
          </a:xfrm>
          <a:prstGeom prst="rect">
            <a:avLst/>
          </a:prstGeom>
        </p:spPr>
        <p:txBody>
          <a:bodyPr wrap="none">
            <a:spAutoFit/>
          </a:bodyPr>
          <a:lstStyle/>
          <a:p>
            <a:r>
              <a:rPr lang="en-GB" sz="3200" dirty="0" smtClean="0"/>
              <a:t>Class A/B </a:t>
            </a:r>
            <a:endParaRPr lang="en-GB" sz="3200" dirty="0"/>
          </a:p>
        </p:txBody>
      </p:sp>
      <p:sp>
        <p:nvSpPr>
          <p:cNvPr id="6" name="Rectangle 5"/>
          <p:cNvSpPr/>
          <p:nvPr/>
        </p:nvSpPr>
        <p:spPr>
          <a:xfrm>
            <a:off x="5652120" y="1620089"/>
            <a:ext cx="2726067" cy="584775"/>
          </a:xfrm>
          <a:prstGeom prst="rect">
            <a:avLst/>
          </a:prstGeom>
        </p:spPr>
        <p:txBody>
          <a:bodyPr wrap="none">
            <a:spAutoFit/>
          </a:bodyPr>
          <a:lstStyle/>
          <a:p>
            <a:r>
              <a:rPr lang="en-GB" sz="3200" dirty="0" smtClean="0"/>
              <a:t>Statement only</a:t>
            </a:r>
            <a:endParaRPr lang="en-GB" sz="3200" dirty="0"/>
          </a:p>
        </p:txBody>
      </p:sp>
      <p:sp>
        <p:nvSpPr>
          <p:cNvPr id="3" name="Rectangle 2"/>
          <p:cNvSpPr/>
          <p:nvPr/>
        </p:nvSpPr>
        <p:spPr>
          <a:xfrm>
            <a:off x="0" y="2141567"/>
            <a:ext cx="467544" cy="783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34458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 y="260648"/>
            <a:ext cx="8229600" cy="1143000"/>
          </a:xfrm>
        </p:spPr>
        <p:txBody>
          <a:bodyPr/>
          <a:lstStyle/>
          <a:p>
            <a:pPr algn="l"/>
            <a:r>
              <a:rPr lang="en-GB" dirty="0" smtClean="0"/>
              <a:t>	Distress vs Sequelae</a:t>
            </a:r>
            <a:endParaRPr lang="en-GB" dirty="0"/>
          </a:p>
        </p:txBody>
      </p:sp>
      <p:pic>
        <p:nvPicPr>
          <p:cNvPr id="1843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539552" y="1484784"/>
            <a:ext cx="5832648" cy="5218683"/>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588224" y="2852936"/>
            <a:ext cx="1800200" cy="954107"/>
          </a:xfrm>
          <a:prstGeom prst="rect">
            <a:avLst/>
          </a:prstGeom>
        </p:spPr>
        <p:txBody>
          <a:bodyPr wrap="square">
            <a:spAutoFit/>
          </a:bodyPr>
          <a:lstStyle/>
          <a:p>
            <a:r>
              <a:rPr lang="en-GB" sz="2800" dirty="0" smtClean="0">
                <a:solidFill>
                  <a:srgbClr val="00B050"/>
                </a:solidFill>
              </a:rPr>
              <a:t>Clear association</a:t>
            </a:r>
            <a:endParaRPr lang="en-GB" sz="2800" dirty="0">
              <a:solidFill>
                <a:srgbClr val="00B050"/>
              </a:solidFill>
            </a:endParaRPr>
          </a:p>
        </p:txBody>
      </p:sp>
    </p:spTree>
    <p:extLst>
      <p:ext uri="{BB962C8B-B14F-4D97-AF65-F5344CB8AC3E}">
        <p14:creationId xmlns:p14="http://schemas.microsoft.com/office/powerpoint/2010/main" val="18874746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Distress vs Sequelae</a:t>
            </a:r>
            <a:endParaRPr lang="en-GB" dirty="0"/>
          </a:p>
        </p:txBody>
      </p:sp>
      <p:pic>
        <p:nvPicPr>
          <p:cNvPr id="1843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539552" y="1484784"/>
            <a:ext cx="5832648" cy="5218683"/>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2"/>
          <p:cNvSpPr txBox="1">
            <a:spLocks/>
          </p:cNvSpPr>
          <p:nvPr/>
        </p:nvSpPr>
        <p:spPr>
          <a:xfrm>
            <a:off x="1115616" y="3068961"/>
            <a:ext cx="4896544" cy="1872208"/>
          </a:xfrm>
          <a:prstGeom prst="rect">
            <a:avLst/>
          </a:prstGeom>
          <a:solidFill>
            <a:schemeClr val="tx1"/>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dirty="0" smtClean="0">
                <a:solidFill>
                  <a:schemeClr val="bg1"/>
                </a:solidFill>
              </a:rPr>
              <a:t>Sequelae</a:t>
            </a:r>
          </a:p>
          <a:p>
            <a:pPr marL="0" indent="0" algn="ctr">
              <a:buFont typeface="Arial" panose="020B0604020202020204" pitchFamily="34" charset="0"/>
              <a:buNone/>
            </a:pPr>
            <a:r>
              <a:rPr lang="en-GB" dirty="0" smtClean="0">
                <a:solidFill>
                  <a:schemeClr val="bg1"/>
                </a:solidFill>
              </a:rPr>
              <a:t>79% of patients with distress </a:t>
            </a:r>
          </a:p>
          <a:p>
            <a:pPr marL="0" indent="0" algn="ctr">
              <a:buFont typeface="Arial" panose="020B0604020202020204" pitchFamily="34" charset="0"/>
              <a:buNone/>
            </a:pPr>
            <a:r>
              <a:rPr lang="en-GB" dirty="0" smtClean="0">
                <a:solidFill>
                  <a:schemeClr val="bg1"/>
                </a:solidFill>
              </a:rPr>
              <a:t>3% of those without distress</a:t>
            </a:r>
            <a:br>
              <a:rPr lang="en-GB" dirty="0" smtClean="0">
                <a:solidFill>
                  <a:schemeClr val="bg1"/>
                </a:solidFill>
              </a:rPr>
            </a:br>
            <a:r>
              <a:rPr lang="en-GB" dirty="0" smtClean="0">
                <a:solidFill>
                  <a:schemeClr val="bg1"/>
                </a:solidFill>
              </a:rPr>
              <a:t>(odds ratio 121)</a:t>
            </a:r>
            <a:endParaRPr lang="en-GB" dirty="0">
              <a:solidFill>
                <a:schemeClr val="bg1"/>
              </a:solidFill>
            </a:endParaRPr>
          </a:p>
        </p:txBody>
      </p:sp>
    </p:spTree>
    <p:extLst>
      <p:ext uri="{BB962C8B-B14F-4D97-AF65-F5344CB8AC3E}">
        <p14:creationId xmlns:p14="http://schemas.microsoft.com/office/powerpoint/2010/main" val="52985666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Distress vs sequelae (SO)</a:t>
            </a:r>
            <a:endParaRPr lang="en-GB" dirty="0"/>
          </a:p>
        </p:txBody>
      </p:sp>
      <p:pic>
        <p:nvPicPr>
          <p:cNvPr id="4813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95536" y="1484784"/>
            <a:ext cx="6453453" cy="50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0852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99592" y="188640"/>
            <a:ext cx="7787208" cy="1143000"/>
          </a:xfrm>
        </p:spPr>
        <p:txBody>
          <a:bodyPr>
            <a:normAutofit fontScale="90000"/>
          </a:bodyPr>
          <a:lstStyle/>
          <a:p>
            <a:pPr algn="l"/>
            <a:r>
              <a:rPr lang="en-GB" altLang="en-US" dirty="0" smtClean="0"/>
              <a:t>NAP5 case example 1:</a:t>
            </a:r>
            <a:br>
              <a:rPr lang="en-GB" altLang="en-US" dirty="0" smtClean="0"/>
            </a:br>
            <a:r>
              <a:rPr lang="en-GB" altLang="en-US" dirty="0" smtClean="0"/>
              <a:t>catastrophic misattribution</a:t>
            </a:r>
          </a:p>
        </p:txBody>
      </p:sp>
      <p:sp>
        <p:nvSpPr>
          <p:cNvPr id="3" name="Content Placeholder 2"/>
          <p:cNvSpPr>
            <a:spLocks noGrp="1"/>
          </p:cNvSpPr>
          <p:nvPr>
            <p:ph idx="1"/>
          </p:nvPr>
        </p:nvSpPr>
        <p:spPr>
          <a:xfrm>
            <a:off x="528638" y="1981200"/>
            <a:ext cx="8386762" cy="4114800"/>
          </a:xfrm>
        </p:spPr>
        <p:txBody>
          <a:bodyPr>
            <a:normAutofit fontScale="92500"/>
          </a:bodyPr>
          <a:lstStyle/>
          <a:p>
            <a:pPr marL="0" indent="0">
              <a:buNone/>
              <a:defRPr/>
            </a:pPr>
            <a:r>
              <a:rPr lang="en-GB" dirty="0">
                <a:effectLst/>
              </a:rPr>
              <a:t>After incomplete reversal of neuromuscular blockade a patient reported being unable to talk or to move, the feeling of a tight chest “I was very scared, I thought </a:t>
            </a:r>
            <a:r>
              <a:rPr lang="en-GB" dirty="0">
                <a:solidFill>
                  <a:srgbClr val="FFC000"/>
                </a:solidFill>
                <a:effectLst/>
              </a:rPr>
              <a:t>I will be paralysed and unable to </a:t>
            </a:r>
            <a:r>
              <a:rPr lang="en-GB" dirty="0" smtClean="0">
                <a:solidFill>
                  <a:srgbClr val="FFC000"/>
                </a:solidFill>
                <a:effectLst/>
              </a:rPr>
              <a:t>move [for the rest of my life]</a:t>
            </a:r>
            <a:r>
              <a:rPr lang="en-GB" dirty="0" smtClean="0">
                <a:effectLst/>
              </a:rPr>
              <a:t>. </a:t>
            </a:r>
            <a:r>
              <a:rPr lang="en-GB" dirty="0">
                <a:effectLst/>
              </a:rPr>
              <a:t>It was </a:t>
            </a:r>
            <a:r>
              <a:rPr lang="en-GB" dirty="0" smtClean="0">
                <a:effectLst/>
              </a:rPr>
              <a:t>a really </a:t>
            </a:r>
            <a:r>
              <a:rPr lang="en-GB" dirty="0">
                <a:effectLst/>
              </a:rPr>
              <a:t>bad experience.” The patient developed anxiety and fear about anaesthesia, needing psychological support.</a:t>
            </a:r>
          </a:p>
          <a:p>
            <a:pPr marL="0" indent="0">
              <a:buFont typeface="Monotype Sorts" charset="2"/>
              <a:buNone/>
              <a:defRPr/>
            </a:pPr>
            <a:r>
              <a:rPr lang="en-GB" i="1" dirty="0">
                <a:effectLst/>
              </a:rPr>
              <a:t> </a:t>
            </a:r>
            <a:endParaRPr lang="en-GB" dirty="0">
              <a:effectLst/>
            </a:endParaRPr>
          </a:p>
          <a:p>
            <a:pPr>
              <a:defRPr/>
            </a:pPr>
            <a:endParaRPr lang="en-GB" dirty="0"/>
          </a:p>
        </p:txBody>
      </p:sp>
    </p:spTree>
    <p:extLst>
      <p:ext uri="{BB962C8B-B14F-4D97-AF65-F5344CB8AC3E}">
        <p14:creationId xmlns:p14="http://schemas.microsoft.com/office/powerpoint/2010/main" val="13444355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3568" y="188913"/>
            <a:ext cx="8276282" cy="1143000"/>
          </a:xfrm>
        </p:spPr>
        <p:txBody>
          <a:bodyPr>
            <a:normAutofit fontScale="90000"/>
          </a:bodyPr>
          <a:lstStyle/>
          <a:p>
            <a:pPr algn="l"/>
            <a:r>
              <a:rPr lang="en-GB" altLang="en-US" dirty="0" smtClean="0"/>
              <a:t>Cognitive Model </a:t>
            </a:r>
            <a:br>
              <a:rPr lang="en-GB" altLang="en-US" dirty="0" smtClean="0"/>
            </a:br>
            <a:r>
              <a:rPr lang="en-GB" altLang="en-US" sz="2800" dirty="0" smtClean="0">
                <a:solidFill>
                  <a:schemeClr val="tx1"/>
                </a:solidFill>
              </a:rPr>
              <a:t>Ehlers &amp; Clark, 2000</a:t>
            </a:r>
            <a:r>
              <a:rPr lang="en-GB" altLang="en-US" sz="2800" dirty="0" smtClean="0"/>
              <a:t> </a:t>
            </a:r>
            <a:endParaRPr lang="en-GB" altLang="en-US" dirty="0" smtClean="0"/>
          </a:p>
        </p:txBody>
      </p:sp>
      <p:grpSp>
        <p:nvGrpSpPr>
          <p:cNvPr id="24579" name="Group 3"/>
          <p:cNvGrpSpPr>
            <a:grpSpLocks/>
          </p:cNvGrpSpPr>
          <p:nvPr/>
        </p:nvGrpSpPr>
        <p:grpSpPr bwMode="auto">
          <a:xfrm>
            <a:off x="457200" y="2438400"/>
            <a:ext cx="8458200" cy="3152775"/>
            <a:chOff x="240" y="1200"/>
            <a:chExt cx="5328" cy="1986"/>
          </a:xfrm>
        </p:grpSpPr>
        <p:sp>
          <p:nvSpPr>
            <p:cNvPr id="24580" name="Text Box 4"/>
            <p:cNvSpPr txBox="1">
              <a:spLocks noChangeArrowheads="1"/>
            </p:cNvSpPr>
            <p:nvPr/>
          </p:nvSpPr>
          <p:spPr bwMode="auto">
            <a:xfrm>
              <a:off x="624" y="1488"/>
              <a:ext cx="768" cy="326"/>
            </a:xfrm>
            <a:prstGeom prst="rect">
              <a:avLst/>
            </a:prstGeom>
            <a:solidFill>
              <a:schemeClr val="hlink"/>
            </a:solidFill>
            <a:ln w="9525">
              <a:solidFill>
                <a:srgbClr val="000000"/>
              </a:solidFill>
              <a:miter lim="800000"/>
              <a:headEnd/>
              <a:tailEnd/>
            </a:ln>
          </p:spPr>
          <p:txBody>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lgn="ctr">
                <a:spcBef>
                  <a:spcPct val="0"/>
                </a:spcBef>
                <a:buClrTx/>
                <a:buSzTx/>
                <a:buFontTx/>
                <a:buNone/>
              </a:pPr>
              <a:r>
                <a:rPr lang="en-US" altLang="en-US" sz="2400"/>
                <a:t>Trauma</a:t>
              </a:r>
              <a:endParaRPr lang="en-US" altLang="en-US" sz="1200"/>
            </a:p>
          </p:txBody>
        </p:sp>
        <p:sp>
          <p:nvSpPr>
            <p:cNvPr id="24581" name="Oval 5"/>
            <p:cNvSpPr>
              <a:spLocks noChangeArrowheads="1"/>
            </p:cNvSpPr>
            <p:nvPr/>
          </p:nvSpPr>
          <p:spPr bwMode="auto">
            <a:xfrm>
              <a:off x="1296" y="2176"/>
              <a:ext cx="1068" cy="947"/>
            </a:xfrm>
            <a:prstGeom prst="ellipse">
              <a:avLst/>
            </a:prstGeom>
            <a:solidFill>
              <a:srgbClr val="FF3300"/>
            </a:solidFill>
            <a:ln w="9525">
              <a:solidFill>
                <a:srgbClr val="FF0000"/>
              </a:solidFill>
              <a:round/>
              <a:headEnd/>
              <a:tailEnd/>
            </a:ln>
          </p:spPr>
          <p:txBody>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spcBef>
                  <a:spcPct val="0"/>
                </a:spcBef>
                <a:buClrTx/>
                <a:buSzTx/>
                <a:buFontTx/>
                <a:buNone/>
              </a:pPr>
              <a:endParaRPr lang="en-US" altLang="en-US" sz="2400"/>
            </a:p>
          </p:txBody>
        </p:sp>
        <p:sp>
          <p:nvSpPr>
            <p:cNvPr id="24582" name="Text Box 6"/>
            <p:cNvSpPr txBox="1">
              <a:spLocks noChangeArrowheads="1"/>
            </p:cNvSpPr>
            <p:nvPr/>
          </p:nvSpPr>
          <p:spPr bwMode="auto">
            <a:xfrm>
              <a:off x="240" y="2226"/>
              <a:ext cx="888" cy="325"/>
            </a:xfrm>
            <a:prstGeom prst="rect">
              <a:avLst/>
            </a:prstGeom>
            <a:solidFill>
              <a:schemeClr val="hlink"/>
            </a:solidFill>
            <a:ln w="9525">
              <a:solidFill>
                <a:srgbClr val="000000"/>
              </a:solidFill>
              <a:miter lim="800000"/>
              <a:headEnd/>
              <a:tailEnd/>
            </a:ln>
          </p:spPr>
          <p:txBody>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lgn="ctr">
                <a:spcBef>
                  <a:spcPct val="0"/>
                </a:spcBef>
                <a:buClrTx/>
                <a:buSzTx/>
                <a:buFontTx/>
                <a:buNone/>
              </a:pPr>
              <a:r>
                <a:rPr lang="en-US" altLang="en-US" sz="2400"/>
                <a:t>sequelae</a:t>
              </a:r>
            </a:p>
          </p:txBody>
        </p:sp>
        <p:sp>
          <p:nvSpPr>
            <p:cNvPr id="24583" name="Text Box 7"/>
            <p:cNvSpPr txBox="1">
              <a:spLocks noChangeArrowheads="1"/>
            </p:cNvSpPr>
            <p:nvPr/>
          </p:nvSpPr>
          <p:spPr bwMode="auto">
            <a:xfrm>
              <a:off x="1344" y="2521"/>
              <a:ext cx="1008" cy="252"/>
            </a:xfrm>
            <a:prstGeom prst="rect">
              <a:avLst/>
            </a:prstGeom>
            <a:solidFill>
              <a:srgbClr val="FF3300">
                <a:alpha val="50195"/>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spcBef>
                  <a:spcPct val="0"/>
                </a:spcBef>
                <a:buClrTx/>
                <a:buSzTx/>
                <a:buFontTx/>
                <a:buNone/>
              </a:pPr>
              <a:r>
                <a:rPr lang="en-US" altLang="en-US" sz="2000"/>
                <a:t>APPRAISAL</a:t>
              </a:r>
            </a:p>
          </p:txBody>
        </p:sp>
        <p:sp>
          <p:nvSpPr>
            <p:cNvPr id="24584" name="Line 8"/>
            <p:cNvSpPr>
              <a:spLocks noChangeShapeType="1"/>
            </p:cNvSpPr>
            <p:nvPr/>
          </p:nvSpPr>
          <p:spPr bwMode="auto">
            <a:xfrm>
              <a:off x="1392" y="1832"/>
              <a:ext cx="240" cy="3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85" name="Line 9"/>
            <p:cNvSpPr>
              <a:spLocks noChangeShapeType="1"/>
            </p:cNvSpPr>
            <p:nvPr/>
          </p:nvSpPr>
          <p:spPr bwMode="auto">
            <a:xfrm>
              <a:off x="1104" y="2373"/>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86" name="Line 10"/>
            <p:cNvSpPr>
              <a:spLocks noChangeShapeType="1"/>
            </p:cNvSpPr>
            <p:nvPr/>
          </p:nvSpPr>
          <p:spPr bwMode="auto">
            <a:xfrm>
              <a:off x="864" y="1832"/>
              <a:ext cx="0" cy="3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87" name="Text Box 11"/>
            <p:cNvSpPr txBox="1">
              <a:spLocks noChangeArrowheads="1"/>
            </p:cNvSpPr>
            <p:nvPr/>
          </p:nvSpPr>
          <p:spPr bwMode="auto">
            <a:xfrm>
              <a:off x="2544" y="1931"/>
              <a:ext cx="1440" cy="28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lgn="ctr">
                <a:spcBef>
                  <a:spcPct val="50000"/>
                </a:spcBef>
                <a:buClrTx/>
                <a:buSzTx/>
                <a:buFontTx/>
                <a:buNone/>
              </a:pPr>
              <a:r>
                <a:rPr lang="en-GB" altLang="en-US" sz="2400"/>
                <a:t>Trauma memory</a:t>
              </a:r>
            </a:p>
          </p:txBody>
        </p:sp>
        <p:sp>
          <p:nvSpPr>
            <p:cNvPr id="24588" name="Text Box 12"/>
            <p:cNvSpPr txBox="1">
              <a:spLocks noChangeArrowheads="1"/>
            </p:cNvSpPr>
            <p:nvPr/>
          </p:nvSpPr>
          <p:spPr bwMode="auto">
            <a:xfrm>
              <a:off x="2448" y="2668"/>
              <a:ext cx="1536" cy="518"/>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lgn="ctr">
                <a:spcBef>
                  <a:spcPct val="50000"/>
                </a:spcBef>
                <a:buClrTx/>
                <a:buSzTx/>
                <a:buFontTx/>
                <a:buNone/>
              </a:pPr>
              <a:r>
                <a:rPr lang="en-GB" altLang="en-US" sz="2400"/>
                <a:t>Autobiographical memory</a:t>
              </a:r>
            </a:p>
          </p:txBody>
        </p:sp>
        <p:sp>
          <p:nvSpPr>
            <p:cNvPr id="24589" name="Text Box 13"/>
            <p:cNvSpPr txBox="1">
              <a:spLocks noChangeArrowheads="1"/>
            </p:cNvSpPr>
            <p:nvPr/>
          </p:nvSpPr>
          <p:spPr bwMode="auto">
            <a:xfrm>
              <a:off x="1872" y="1200"/>
              <a:ext cx="1200" cy="518"/>
            </a:xfrm>
            <a:prstGeom prst="rect">
              <a:avLst/>
            </a:prstGeom>
            <a:solidFill>
              <a:srgbClr val="FF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lgn="ctr">
                <a:spcBef>
                  <a:spcPct val="50000"/>
                </a:spcBef>
                <a:buClrTx/>
                <a:buSzTx/>
                <a:buFontTx/>
                <a:buNone/>
              </a:pPr>
              <a:r>
                <a:rPr lang="en-GB" altLang="en-US" sz="2400"/>
                <a:t>Mental defeat during trauma </a:t>
              </a:r>
            </a:p>
          </p:txBody>
        </p:sp>
        <p:sp>
          <p:nvSpPr>
            <p:cNvPr id="24590" name="Line 14"/>
            <p:cNvSpPr>
              <a:spLocks noChangeShapeType="1"/>
            </p:cNvSpPr>
            <p:nvPr/>
          </p:nvSpPr>
          <p:spPr bwMode="auto">
            <a:xfrm flipV="1">
              <a:off x="2064" y="2078"/>
              <a:ext cx="480" cy="1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1" name="Line 15"/>
            <p:cNvSpPr>
              <a:spLocks noChangeShapeType="1"/>
            </p:cNvSpPr>
            <p:nvPr/>
          </p:nvSpPr>
          <p:spPr bwMode="auto">
            <a:xfrm>
              <a:off x="3168" y="2226"/>
              <a:ext cx="0" cy="4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2" name="Line 16"/>
            <p:cNvSpPr>
              <a:spLocks noChangeShapeType="1"/>
            </p:cNvSpPr>
            <p:nvPr/>
          </p:nvSpPr>
          <p:spPr bwMode="auto">
            <a:xfrm flipV="1">
              <a:off x="2976" y="2324"/>
              <a:ext cx="384" cy="19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3" name="Line 17"/>
            <p:cNvSpPr>
              <a:spLocks noChangeShapeType="1"/>
            </p:cNvSpPr>
            <p:nvPr/>
          </p:nvSpPr>
          <p:spPr bwMode="auto">
            <a:xfrm>
              <a:off x="2976" y="2324"/>
              <a:ext cx="384" cy="19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4" name="Line 18"/>
            <p:cNvSpPr>
              <a:spLocks noChangeShapeType="1"/>
            </p:cNvSpPr>
            <p:nvPr/>
          </p:nvSpPr>
          <p:spPr bwMode="auto">
            <a:xfrm>
              <a:off x="2304" y="2865"/>
              <a:ext cx="144" cy="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5" name="Text Box 19"/>
            <p:cNvSpPr txBox="1">
              <a:spLocks noChangeArrowheads="1"/>
            </p:cNvSpPr>
            <p:nvPr/>
          </p:nvSpPr>
          <p:spPr bwMode="auto">
            <a:xfrm>
              <a:off x="4032" y="1488"/>
              <a:ext cx="1536"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spcBef>
                  <a:spcPct val="50000"/>
                </a:spcBef>
                <a:buClrTx/>
                <a:buSzTx/>
                <a:buFontTx/>
                <a:buNone/>
              </a:pPr>
              <a:r>
                <a:rPr lang="en-GB" altLang="en-US" sz="2000"/>
                <a:t>Poorly elaborated, incomplete context, absence of conceptual processing, perceptual processing only</a:t>
              </a:r>
            </a:p>
          </p:txBody>
        </p:sp>
        <p:sp>
          <p:nvSpPr>
            <p:cNvPr id="24596" name="Line 20"/>
            <p:cNvSpPr>
              <a:spLocks noChangeShapeType="1"/>
            </p:cNvSpPr>
            <p:nvPr/>
          </p:nvSpPr>
          <p:spPr bwMode="auto">
            <a:xfrm>
              <a:off x="2784" y="1728"/>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7" name="Line 21"/>
            <p:cNvSpPr>
              <a:spLocks noChangeShapeType="1"/>
            </p:cNvSpPr>
            <p:nvPr/>
          </p:nvSpPr>
          <p:spPr bwMode="auto">
            <a:xfrm>
              <a:off x="1392" y="158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8" name="Line 22"/>
            <p:cNvSpPr>
              <a:spLocks noChangeShapeType="1"/>
            </p:cNvSpPr>
            <p:nvPr/>
          </p:nvSpPr>
          <p:spPr bwMode="auto">
            <a:xfrm>
              <a:off x="1968" y="1728"/>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330780046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11560" y="188640"/>
            <a:ext cx="7964880" cy="1143000"/>
          </a:xfrm>
        </p:spPr>
        <p:txBody>
          <a:bodyPr>
            <a:normAutofit fontScale="90000"/>
          </a:bodyPr>
          <a:lstStyle/>
          <a:p>
            <a:pPr algn="l"/>
            <a:r>
              <a:rPr lang="en-GB" altLang="en-US" dirty="0" smtClean="0"/>
              <a:t>NAP5 case example 2 :</a:t>
            </a:r>
            <a:br>
              <a:rPr lang="en-GB" altLang="en-US" dirty="0" smtClean="0"/>
            </a:br>
            <a:r>
              <a:rPr lang="en-GB" altLang="en-US" dirty="0" smtClean="0"/>
              <a:t>effect of prior knowledge</a:t>
            </a:r>
          </a:p>
        </p:txBody>
      </p:sp>
      <p:sp>
        <p:nvSpPr>
          <p:cNvPr id="3" name="Content Placeholder 2"/>
          <p:cNvSpPr>
            <a:spLocks noGrp="1"/>
          </p:cNvSpPr>
          <p:nvPr>
            <p:ph idx="1"/>
          </p:nvPr>
        </p:nvSpPr>
        <p:spPr>
          <a:xfrm>
            <a:off x="539552" y="1981200"/>
            <a:ext cx="8375848" cy="4114800"/>
          </a:xfrm>
        </p:spPr>
        <p:txBody>
          <a:bodyPr>
            <a:normAutofit lnSpcReduction="10000"/>
          </a:bodyPr>
          <a:lstStyle/>
          <a:p>
            <a:pPr marL="0" indent="0">
              <a:buNone/>
              <a:defRPr/>
            </a:pPr>
            <a:r>
              <a:rPr lang="en-GB" dirty="0">
                <a:effectLst/>
              </a:rPr>
              <a:t>A patient reported for a few minutes hearing voices, and experiencing paralysis and abdominal pain. The patient wanted to ask theatre staff to give painkillers but could not speak. The pain was unpleasant; but the paralysis was not a great worry because the patient knew “</a:t>
            </a:r>
            <a:r>
              <a:rPr lang="en-GB" dirty="0">
                <a:solidFill>
                  <a:srgbClr val="FFC000"/>
                </a:solidFill>
                <a:effectLst/>
              </a:rPr>
              <a:t>you were supposed to be paralysed during the operation</a:t>
            </a:r>
            <a:r>
              <a:rPr lang="en-GB" dirty="0">
                <a:effectLst/>
              </a:rPr>
              <a:t>”. The patient was later not worried about having another anaesthetic.</a:t>
            </a:r>
          </a:p>
          <a:p>
            <a:pPr>
              <a:defRPr/>
            </a:pPr>
            <a:endParaRPr lang="en-GB" dirty="0"/>
          </a:p>
        </p:txBody>
      </p:sp>
    </p:spTree>
    <p:extLst>
      <p:ext uri="{BB962C8B-B14F-4D97-AF65-F5344CB8AC3E}">
        <p14:creationId xmlns:p14="http://schemas.microsoft.com/office/powerpoint/2010/main" val="23748794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99592" y="188640"/>
            <a:ext cx="7725544" cy="1143000"/>
          </a:xfrm>
        </p:spPr>
        <p:txBody>
          <a:bodyPr>
            <a:normAutofit fontScale="90000"/>
          </a:bodyPr>
          <a:lstStyle/>
          <a:p>
            <a:pPr algn="l"/>
            <a:r>
              <a:rPr lang="en-GB" altLang="en-US" dirty="0" smtClean="0"/>
              <a:t>NAP5 case example 3:</a:t>
            </a:r>
            <a:br>
              <a:rPr lang="en-GB" altLang="en-US" dirty="0" smtClean="0"/>
            </a:br>
            <a:r>
              <a:rPr lang="en-GB" altLang="en-US" dirty="0" smtClean="0"/>
              <a:t>Fear of dying</a:t>
            </a:r>
          </a:p>
        </p:txBody>
      </p:sp>
      <p:sp>
        <p:nvSpPr>
          <p:cNvPr id="3" name="Content Placeholder 2"/>
          <p:cNvSpPr>
            <a:spLocks noGrp="1"/>
          </p:cNvSpPr>
          <p:nvPr>
            <p:ph idx="1"/>
          </p:nvPr>
        </p:nvSpPr>
        <p:spPr>
          <a:xfrm>
            <a:off x="611560" y="2060848"/>
            <a:ext cx="8270180" cy="4114800"/>
          </a:xfrm>
        </p:spPr>
        <p:txBody>
          <a:bodyPr/>
          <a:lstStyle/>
          <a:p>
            <a:pPr marL="0" indent="0">
              <a:buNone/>
              <a:defRPr/>
            </a:pPr>
            <a:r>
              <a:rPr lang="en-US" dirty="0">
                <a:effectLst/>
              </a:rPr>
              <a:t>A patient suddenly felt that they could not move or breathe, and was unable to communicate with staff.</a:t>
            </a:r>
            <a:r>
              <a:rPr lang="en-US" b="1" dirty="0">
                <a:effectLst/>
              </a:rPr>
              <a:t> “</a:t>
            </a:r>
            <a:r>
              <a:rPr lang="en-US" dirty="0">
                <a:solidFill>
                  <a:srgbClr val="FFC000"/>
                </a:solidFill>
                <a:effectLst/>
              </a:rPr>
              <a:t>I thought I was dying</a:t>
            </a:r>
            <a:r>
              <a:rPr lang="en-US" dirty="0">
                <a:effectLst/>
              </a:rPr>
              <a:t>…I don't remember feeling any pain, just very scared”.</a:t>
            </a:r>
            <a:endParaRPr lang="en-GB" dirty="0"/>
          </a:p>
        </p:txBody>
      </p:sp>
    </p:spTree>
    <p:extLst>
      <p:ext uri="{BB962C8B-B14F-4D97-AF65-F5344CB8AC3E}">
        <p14:creationId xmlns:p14="http://schemas.microsoft.com/office/powerpoint/2010/main" val="82032814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11560" y="188640"/>
            <a:ext cx="8085584" cy="1143000"/>
          </a:xfrm>
        </p:spPr>
        <p:txBody>
          <a:bodyPr>
            <a:normAutofit fontScale="90000"/>
          </a:bodyPr>
          <a:lstStyle/>
          <a:p>
            <a:pPr algn="l"/>
            <a:r>
              <a:rPr lang="en-GB" altLang="en-US" dirty="0" smtClean="0"/>
              <a:t>NAP5 case example 4:</a:t>
            </a:r>
            <a:br>
              <a:rPr lang="en-GB" altLang="en-US" dirty="0" smtClean="0"/>
            </a:br>
            <a:r>
              <a:rPr lang="en-GB" altLang="en-US" dirty="0" smtClean="0"/>
              <a:t>death?</a:t>
            </a:r>
          </a:p>
        </p:txBody>
      </p:sp>
      <p:sp>
        <p:nvSpPr>
          <p:cNvPr id="3" name="Content Placeholder 2"/>
          <p:cNvSpPr>
            <a:spLocks noGrp="1"/>
          </p:cNvSpPr>
          <p:nvPr>
            <p:ph idx="1"/>
          </p:nvPr>
        </p:nvSpPr>
        <p:spPr>
          <a:xfrm>
            <a:off x="611560" y="1981200"/>
            <a:ext cx="8303840" cy="4114800"/>
          </a:xfrm>
        </p:spPr>
        <p:txBody>
          <a:bodyPr/>
          <a:lstStyle/>
          <a:p>
            <a:pPr marL="0" indent="0">
              <a:buNone/>
              <a:defRPr/>
            </a:pPr>
            <a:r>
              <a:rPr lang="en-GB" dirty="0">
                <a:effectLst/>
              </a:rPr>
              <a:t>A patient reported auditory and tactile recall of laryngoscopy and intubation and the start of surgery. The patient wanted to scream but could not move or speak. The patient has since had nightmares, waking up crying in a cold sweat recalling events repeatedly. The patient described feeling </a:t>
            </a:r>
            <a:r>
              <a:rPr lang="en-GB" dirty="0">
                <a:solidFill>
                  <a:srgbClr val="FFC000"/>
                </a:solidFill>
                <a:effectLst/>
              </a:rPr>
              <a:t>imprisoned in their own body</a:t>
            </a:r>
            <a:r>
              <a:rPr lang="en-GB" i="1" dirty="0">
                <a:solidFill>
                  <a:srgbClr val="FFC000"/>
                </a:solidFill>
                <a:effectLst/>
              </a:rPr>
              <a:t>.</a:t>
            </a:r>
            <a:endParaRPr lang="en-GB" dirty="0">
              <a:solidFill>
                <a:srgbClr val="FFC000"/>
              </a:solidFill>
              <a:effectLst/>
            </a:endParaRPr>
          </a:p>
          <a:p>
            <a:pPr marL="0" indent="0">
              <a:buFont typeface="Monotype Sorts" charset="2"/>
              <a:buNone/>
              <a:defRPr/>
            </a:pPr>
            <a:r>
              <a:rPr lang="en-GB" i="1" dirty="0" smtClean="0">
                <a:solidFill>
                  <a:srgbClr val="FFC000"/>
                </a:solidFill>
                <a:effectLst/>
              </a:rPr>
              <a:t> </a:t>
            </a:r>
            <a:endParaRPr lang="en-GB" dirty="0">
              <a:solidFill>
                <a:srgbClr val="FFC000"/>
              </a:solidFill>
              <a:effectLst/>
            </a:endParaRPr>
          </a:p>
          <a:p>
            <a:pPr>
              <a:defRPr/>
            </a:pPr>
            <a:endParaRPr lang="en-GB" dirty="0"/>
          </a:p>
        </p:txBody>
      </p:sp>
    </p:spTree>
    <p:extLst>
      <p:ext uri="{BB962C8B-B14F-4D97-AF65-F5344CB8AC3E}">
        <p14:creationId xmlns:p14="http://schemas.microsoft.com/office/powerpoint/2010/main" val="872347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48945" y="869263"/>
            <a:ext cx="2885382" cy="52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1452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4" y="1461521"/>
            <a:ext cx="9143466" cy="549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6458378"/>
            <a:ext cx="4534190" cy="369332"/>
          </a:xfrm>
          <a:prstGeom prst="rect">
            <a:avLst/>
          </a:prstGeom>
        </p:spPr>
        <p:txBody>
          <a:bodyPr wrap="none">
            <a:spAutoFit/>
          </a:bodyPr>
          <a:lstStyle/>
          <a:p>
            <a:r>
              <a:rPr lang="en-GB" dirty="0" smtClean="0">
                <a:solidFill>
                  <a:srgbClr val="FF0000"/>
                </a:solidFill>
              </a:rPr>
              <a:t>http://www.bbc.co.uk/news/health-21742306</a:t>
            </a:r>
            <a:endParaRPr lang="en-GB" dirty="0">
              <a:solidFill>
                <a:srgbClr val="FF0000"/>
              </a:solidFill>
            </a:endParaRPr>
          </a:p>
        </p:txBody>
      </p:sp>
      <p:sp>
        <p:nvSpPr>
          <p:cNvPr id="7" name="Rectangle 6"/>
          <p:cNvSpPr/>
          <p:nvPr/>
        </p:nvSpPr>
        <p:spPr>
          <a:xfrm>
            <a:off x="2411760" y="3140968"/>
            <a:ext cx="4104456" cy="11521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smtClean="0">
                <a:solidFill>
                  <a:srgbClr val="00B0F0"/>
                </a:solidFill>
              </a:rPr>
              <a:t>&gt;100 website reports</a:t>
            </a:r>
            <a:endParaRPr lang="en-GB" sz="3200" dirty="0">
              <a:solidFill>
                <a:srgbClr val="00B0F0"/>
              </a:solidFill>
            </a:endParaRPr>
          </a:p>
        </p:txBody>
      </p:sp>
    </p:spTree>
    <p:extLst>
      <p:ext uri="{BB962C8B-B14F-4D97-AF65-F5344CB8AC3E}">
        <p14:creationId xmlns:p14="http://schemas.microsoft.com/office/powerpoint/2010/main" val="782455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899592" y="116632"/>
            <a:ext cx="7772400" cy="1143000"/>
          </a:xfrm>
        </p:spPr>
        <p:txBody>
          <a:bodyPr>
            <a:normAutofit fontScale="90000"/>
          </a:bodyPr>
          <a:lstStyle/>
          <a:p>
            <a:pPr algn="l"/>
            <a:r>
              <a:rPr lang="en-GB" altLang="en-US" dirty="0" smtClean="0"/>
              <a:t>NAP5 case example 5:</a:t>
            </a:r>
            <a:br>
              <a:rPr lang="en-GB" altLang="en-US" dirty="0" smtClean="0"/>
            </a:br>
            <a:r>
              <a:rPr lang="en-GB" altLang="en-US" dirty="0" smtClean="0"/>
              <a:t>death</a:t>
            </a:r>
          </a:p>
        </p:txBody>
      </p:sp>
      <p:sp>
        <p:nvSpPr>
          <p:cNvPr id="3" name="Content Placeholder 2"/>
          <p:cNvSpPr>
            <a:spLocks noGrp="1"/>
          </p:cNvSpPr>
          <p:nvPr>
            <p:ph idx="1"/>
          </p:nvPr>
        </p:nvSpPr>
        <p:spPr>
          <a:xfrm>
            <a:off x="539552" y="1844824"/>
            <a:ext cx="8159254" cy="4781550"/>
          </a:xfrm>
        </p:spPr>
        <p:txBody>
          <a:bodyPr>
            <a:normAutofit fontScale="92500"/>
          </a:bodyPr>
          <a:lstStyle/>
          <a:p>
            <a:pPr marL="0" indent="0">
              <a:buNone/>
              <a:defRPr/>
            </a:pPr>
            <a:r>
              <a:rPr lang="en-GB" dirty="0" smtClean="0">
                <a:effectLst/>
              </a:rPr>
              <a:t>A patient reported neither pain nor the experience of being paralysed (even on direct questioning), but did report severe distress at "</a:t>
            </a:r>
            <a:r>
              <a:rPr lang="en-GB" dirty="0" smtClean="0">
                <a:solidFill>
                  <a:srgbClr val="FFC000"/>
                </a:solidFill>
                <a:effectLst/>
              </a:rPr>
              <a:t>being alive only in the head</a:t>
            </a:r>
            <a:r>
              <a:rPr lang="en-GB" dirty="0" smtClean="0">
                <a:effectLst/>
              </a:rPr>
              <a:t>". The patient </a:t>
            </a:r>
            <a:r>
              <a:rPr lang="en-GB" dirty="0" smtClean="0">
                <a:solidFill>
                  <a:srgbClr val="FFC000"/>
                </a:solidFill>
                <a:effectLst/>
              </a:rPr>
              <a:t>thought she was dead </a:t>
            </a:r>
            <a:r>
              <a:rPr lang="en-GB" dirty="0" smtClean="0">
                <a:effectLst/>
              </a:rPr>
              <a:t>with just her brain and ears still working. “</a:t>
            </a:r>
            <a:r>
              <a:rPr lang="en-GB" dirty="0" smtClean="0">
                <a:solidFill>
                  <a:srgbClr val="FFC000"/>
                </a:solidFill>
                <a:effectLst/>
              </a:rPr>
              <a:t>It felt like being in a crypt</a:t>
            </a:r>
            <a:r>
              <a:rPr lang="en-GB" dirty="0" smtClean="0">
                <a:effectLst/>
              </a:rPr>
              <a:t>”. The patient could hear everything (and reported conversations) but felt no pain... This case was associated with a psychotic episode postoperatively and post-traumatic stress disorder</a:t>
            </a:r>
            <a:endParaRPr lang="en-GB" dirty="0"/>
          </a:p>
        </p:txBody>
      </p:sp>
    </p:spTree>
    <p:extLst>
      <p:ext uri="{BB962C8B-B14F-4D97-AF65-F5344CB8AC3E}">
        <p14:creationId xmlns:p14="http://schemas.microsoft.com/office/powerpoint/2010/main" val="9116876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39551" y="116632"/>
            <a:ext cx="7701637" cy="1143000"/>
          </a:xfrm>
        </p:spPr>
        <p:txBody>
          <a:bodyPr>
            <a:normAutofit/>
          </a:bodyPr>
          <a:lstStyle/>
          <a:p>
            <a:pPr algn="l"/>
            <a:r>
              <a:rPr lang="en-GB" altLang="en-US" dirty="0" smtClean="0"/>
              <a:t>NAP5: main findings</a:t>
            </a:r>
          </a:p>
        </p:txBody>
      </p:sp>
      <p:sp>
        <p:nvSpPr>
          <p:cNvPr id="3" name="Content Placeholder 2"/>
          <p:cNvSpPr>
            <a:spLocks noGrp="1"/>
          </p:cNvSpPr>
          <p:nvPr>
            <p:ph idx="1"/>
          </p:nvPr>
        </p:nvSpPr>
        <p:spPr>
          <a:xfrm>
            <a:off x="611560" y="1981200"/>
            <a:ext cx="8064896" cy="4114800"/>
          </a:xfrm>
        </p:spPr>
        <p:txBody>
          <a:bodyPr>
            <a:normAutofit/>
          </a:bodyPr>
          <a:lstStyle/>
          <a:p>
            <a:pPr marL="0" indent="0">
              <a:buNone/>
              <a:defRPr/>
            </a:pPr>
            <a:r>
              <a:rPr lang="en-GB" dirty="0" smtClean="0">
                <a:solidFill>
                  <a:srgbClr val="FF0000"/>
                </a:solidFill>
              </a:rPr>
              <a:t>Over-representation of neuromuscular blockade</a:t>
            </a:r>
            <a:r>
              <a:rPr lang="en-GB" dirty="0" smtClean="0"/>
              <a:t>: 96% NAP5 reports vs 46% GAs</a:t>
            </a:r>
          </a:p>
          <a:p>
            <a:pPr marL="0" indent="0">
              <a:buNone/>
              <a:defRPr/>
            </a:pPr>
            <a:r>
              <a:rPr lang="en-GB" dirty="0" smtClean="0"/>
              <a:t> &gt;50% distressed at time of AAGA often due to the experience of awake paralysis</a:t>
            </a:r>
          </a:p>
          <a:p>
            <a:pPr marL="0" indent="0">
              <a:buNone/>
              <a:defRPr/>
            </a:pPr>
            <a:r>
              <a:rPr lang="en-GB" dirty="0" smtClean="0">
                <a:solidFill>
                  <a:srgbClr val="FF0000"/>
                </a:solidFill>
              </a:rPr>
              <a:t>AAGA distress strongly predicted post-op </a:t>
            </a:r>
            <a:r>
              <a:rPr lang="en-GB" dirty="0" err="1" smtClean="0">
                <a:solidFill>
                  <a:srgbClr val="FF0000"/>
                </a:solidFill>
              </a:rPr>
              <a:t>sequelae</a:t>
            </a:r>
            <a:endParaRPr lang="en-GB" dirty="0" smtClean="0">
              <a:solidFill>
                <a:srgbClr val="FF0000"/>
              </a:solidFill>
            </a:endParaRPr>
          </a:p>
          <a:p>
            <a:pPr marL="0" indent="0">
              <a:buNone/>
              <a:defRPr/>
            </a:pPr>
            <a:r>
              <a:rPr lang="en-GB" dirty="0" smtClean="0"/>
              <a:t>Distress most frequently concerned NMB</a:t>
            </a:r>
            <a:endParaRPr lang="en-GB" dirty="0"/>
          </a:p>
        </p:txBody>
      </p:sp>
    </p:spTree>
    <p:extLst>
      <p:ext uri="{BB962C8B-B14F-4D97-AF65-F5344CB8AC3E}">
        <p14:creationId xmlns:p14="http://schemas.microsoft.com/office/powerpoint/2010/main" val="250085859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188640"/>
            <a:ext cx="7772400" cy="1143000"/>
          </a:xfrm>
        </p:spPr>
        <p:txBody>
          <a:bodyPr>
            <a:noAutofit/>
          </a:bodyPr>
          <a:lstStyle/>
          <a:p>
            <a:pPr algn="l"/>
            <a:r>
              <a:rPr lang="en-GB" altLang="en-US" sz="2800" dirty="0" smtClean="0"/>
              <a:t>Specific psychological problems following</a:t>
            </a:r>
            <a:br>
              <a:rPr lang="en-GB" altLang="en-US" sz="2800" dirty="0" smtClean="0"/>
            </a:br>
            <a:r>
              <a:rPr lang="en-GB" altLang="en-US" sz="2800" dirty="0" smtClean="0"/>
              <a:t> AAGA (Jones &amp; Wang, 2004)</a:t>
            </a:r>
          </a:p>
        </p:txBody>
      </p:sp>
      <p:sp>
        <p:nvSpPr>
          <p:cNvPr id="196611" name="Rectangle 3"/>
          <p:cNvSpPr>
            <a:spLocks noGrp="1" noChangeArrowheads="1"/>
          </p:cNvSpPr>
          <p:nvPr>
            <p:ph type="body" idx="1"/>
          </p:nvPr>
        </p:nvSpPr>
        <p:spPr>
          <a:xfrm>
            <a:off x="395536" y="2060848"/>
            <a:ext cx="8450262" cy="3443287"/>
          </a:xfrm>
        </p:spPr>
        <p:txBody>
          <a:bodyPr/>
          <a:lstStyle/>
          <a:p>
            <a:pPr marL="0" indent="0">
              <a:lnSpc>
                <a:spcPct val="90000"/>
              </a:lnSpc>
              <a:buNone/>
              <a:defRPr/>
            </a:pPr>
            <a:r>
              <a:rPr lang="en-GB" sz="2800" dirty="0" smtClean="0"/>
              <a:t>Nightmares, night terrors, often related to paralysis</a:t>
            </a:r>
          </a:p>
          <a:p>
            <a:pPr marL="0" indent="0">
              <a:lnSpc>
                <a:spcPct val="90000"/>
              </a:lnSpc>
              <a:buNone/>
              <a:defRPr/>
            </a:pPr>
            <a:r>
              <a:rPr lang="en-GB" sz="2800" dirty="0" smtClean="0"/>
              <a:t>Insomnia</a:t>
            </a:r>
          </a:p>
          <a:p>
            <a:pPr marL="0" indent="0">
              <a:lnSpc>
                <a:spcPct val="90000"/>
              </a:lnSpc>
              <a:buNone/>
              <a:defRPr/>
            </a:pPr>
            <a:r>
              <a:rPr lang="en-GB" sz="2800" dirty="0" smtClean="0"/>
              <a:t>Avoidance of hospital/medical settings and personnel</a:t>
            </a:r>
          </a:p>
          <a:p>
            <a:pPr marL="0" indent="0">
              <a:lnSpc>
                <a:spcPct val="90000"/>
              </a:lnSpc>
              <a:buNone/>
              <a:defRPr/>
            </a:pPr>
            <a:r>
              <a:rPr lang="en-GB" sz="2800" dirty="0" smtClean="0"/>
              <a:t>Loss of trust in establishment figures</a:t>
            </a:r>
          </a:p>
          <a:p>
            <a:pPr marL="0" indent="0">
              <a:lnSpc>
                <a:spcPct val="90000"/>
              </a:lnSpc>
              <a:buNone/>
              <a:defRPr/>
            </a:pPr>
            <a:r>
              <a:rPr lang="en-GB" sz="2800" dirty="0" smtClean="0"/>
              <a:t>Relationship difficulties</a:t>
            </a:r>
          </a:p>
          <a:p>
            <a:pPr marL="0" indent="0">
              <a:lnSpc>
                <a:spcPct val="90000"/>
              </a:lnSpc>
              <a:buNone/>
              <a:defRPr/>
            </a:pPr>
            <a:r>
              <a:rPr lang="en-GB" sz="2800" dirty="0" smtClean="0"/>
              <a:t>Clinical depression</a:t>
            </a:r>
          </a:p>
        </p:txBody>
      </p:sp>
    </p:spTree>
    <p:extLst>
      <p:ext uri="{BB962C8B-B14F-4D97-AF65-F5344CB8AC3E}">
        <p14:creationId xmlns:p14="http://schemas.microsoft.com/office/powerpoint/2010/main" val="150818187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1560" y="116632"/>
            <a:ext cx="8050212" cy="1143000"/>
          </a:xfrm>
        </p:spPr>
        <p:txBody>
          <a:bodyPr>
            <a:normAutofit fontScale="90000"/>
          </a:bodyPr>
          <a:lstStyle/>
          <a:p>
            <a:pPr algn="l"/>
            <a:r>
              <a:rPr lang="en-GB" altLang="en-US" sz="4000" dirty="0" smtClean="0"/>
              <a:t>DSM:</a:t>
            </a:r>
            <a:br>
              <a:rPr lang="en-GB" altLang="en-US" sz="4000" dirty="0" smtClean="0"/>
            </a:br>
            <a:r>
              <a:rPr lang="en-GB" altLang="en-US" sz="4000" dirty="0" smtClean="0"/>
              <a:t>Post-Traumatic Stress Disorder</a:t>
            </a:r>
          </a:p>
        </p:txBody>
      </p:sp>
      <p:sp>
        <p:nvSpPr>
          <p:cNvPr id="195587" name="Rectangle 3"/>
          <p:cNvSpPr>
            <a:spLocks noGrp="1" noChangeArrowheads="1"/>
          </p:cNvSpPr>
          <p:nvPr>
            <p:ph type="body" idx="1"/>
          </p:nvPr>
        </p:nvSpPr>
        <p:spPr>
          <a:xfrm>
            <a:off x="298450" y="2389188"/>
            <a:ext cx="8845550" cy="3595687"/>
          </a:xfrm>
        </p:spPr>
        <p:txBody>
          <a:bodyPr/>
          <a:lstStyle/>
          <a:p>
            <a:pPr marL="0" indent="0">
              <a:buNone/>
              <a:defRPr/>
            </a:pPr>
            <a:r>
              <a:rPr lang="en-GB" dirty="0" smtClean="0"/>
              <a:t>High levels of autonomic arousal/chronic anxiety</a:t>
            </a:r>
          </a:p>
          <a:p>
            <a:pPr marL="0" indent="0">
              <a:buNone/>
              <a:defRPr/>
            </a:pPr>
            <a:r>
              <a:rPr lang="en-GB" dirty="0" smtClean="0"/>
              <a:t>Re-experiencing of traumatic event</a:t>
            </a:r>
          </a:p>
          <a:p>
            <a:pPr marL="0" indent="0">
              <a:buNone/>
              <a:defRPr/>
            </a:pPr>
            <a:r>
              <a:rPr lang="en-GB" dirty="0" smtClean="0"/>
              <a:t>Avoidance of trauma-related cues and/or psychic numbing</a:t>
            </a:r>
          </a:p>
          <a:p>
            <a:pPr marL="0" indent="0">
              <a:buNone/>
              <a:defRPr/>
            </a:pPr>
            <a:r>
              <a:rPr lang="en-US" altLang="en-US" dirty="0"/>
              <a:t>Cognitive and mood changes causing disengagement with everyday activity (DSM-V)</a:t>
            </a:r>
          </a:p>
          <a:p>
            <a:pPr>
              <a:defRPr/>
            </a:pPr>
            <a:endParaRPr lang="en-GB" dirty="0" smtClean="0"/>
          </a:p>
        </p:txBody>
      </p:sp>
    </p:spTree>
    <p:extLst>
      <p:ext uri="{BB962C8B-B14F-4D97-AF65-F5344CB8AC3E}">
        <p14:creationId xmlns:p14="http://schemas.microsoft.com/office/powerpoint/2010/main" val="236655558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86800" cy="1143000"/>
          </a:xfrm>
        </p:spPr>
        <p:txBody>
          <a:bodyPr>
            <a:normAutofit fontScale="90000"/>
          </a:bodyPr>
          <a:lstStyle/>
          <a:p>
            <a:pPr algn="l"/>
            <a:r>
              <a:rPr lang="en-GB" dirty="0" smtClean="0"/>
              <a:t>Initial management of the </a:t>
            </a:r>
            <a:br>
              <a:rPr lang="en-GB" dirty="0" smtClean="0"/>
            </a:br>
            <a:r>
              <a:rPr lang="en-GB" dirty="0" smtClean="0"/>
              <a:t>post-aware patient</a:t>
            </a:r>
            <a:endParaRPr lang="en-GB" dirty="0"/>
          </a:p>
        </p:txBody>
      </p:sp>
      <p:sp>
        <p:nvSpPr>
          <p:cNvPr id="3" name="Content Placeholder 2"/>
          <p:cNvSpPr>
            <a:spLocks noGrp="1"/>
          </p:cNvSpPr>
          <p:nvPr>
            <p:ph idx="1"/>
          </p:nvPr>
        </p:nvSpPr>
        <p:spPr>
          <a:xfrm>
            <a:off x="76200" y="1556792"/>
            <a:ext cx="9067800" cy="5112568"/>
          </a:xfrm>
        </p:spPr>
        <p:txBody>
          <a:bodyPr>
            <a:normAutofit fontScale="47500" lnSpcReduction="20000"/>
          </a:bodyPr>
          <a:lstStyle/>
          <a:p>
            <a:pPr marL="457200" lvl="0" indent="-457200">
              <a:buFont typeface="+mj-lt"/>
              <a:buAutoNum type="arabicPeriod"/>
            </a:pPr>
            <a:r>
              <a:rPr lang="en-GB" sz="5300" dirty="0"/>
              <a:t>Don’t avoid the patient! Take a witness with </a:t>
            </a:r>
            <a:r>
              <a:rPr lang="en-GB" sz="5300" dirty="0" smtClean="0"/>
              <a:t>you</a:t>
            </a:r>
            <a:endParaRPr lang="en-GB" sz="5300" dirty="0"/>
          </a:p>
          <a:p>
            <a:pPr marL="457200" lvl="0" indent="-457200">
              <a:buFont typeface="+mj-lt"/>
              <a:buAutoNum type="arabicPeriod"/>
            </a:pPr>
            <a:r>
              <a:rPr lang="en-GB" sz="5300" dirty="0"/>
              <a:t>Obtain a detailed account from the patient: </a:t>
            </a:r>
            <a:r>
              <a:rPr lang="en-GB" sz="5300" dirty="0" smtClean="0"/>
              <a:t/>
            </a:r>
            <a:br>
              <a:rPr lang="en-GB" sz="5300" dirty="0" smtClean="0"/>
            </a:br>
            <a:r>
              <a:rPr lang="en-GB" sz="5300" i="1" dirty="0" smtClean="0"/>
              <a:t>Listen </a:t>
            </a:r>
            <a:r>
              <a:rPr lang="en-GB" sz="5300" i="1" dirty="0"/>
              <a:t>carefully, show concern and a desire to be clear about what the patient has </a:t>
            </a:r>
            <a:r>
              <a:rPr lang="en-GB" sz="5300" i="1" dirty="0" smtClean="0"/>
              <a:t>experienced</a:t>
            </a:r>
            <a:endParaRPr lang="en-GB" sz="5300" dirty="0"/>
          </a:p>
          <a:p>
            <a:pPr marL="457200" lvl="0" indent="-457200">
              <a:buFont typeface="+mj-lt"/>
              <a:buAutoNum type="arabicPeriod"/>
            </a:pPr>
            <a:r>
              <a:rPr lang="en-GB" sz="5300" dirty="0"/>
              <a:t>Make it clear that you believe the patient’s account of </a:t>
            </a:r>
            <a:r>
              <a:rPr lang="en-GB" sz="5300" dirty="0" smtClean="0"/>
              <a:t>events </a:t>
            </a:r>
            <a:endParaRPr lang="en-GB" sz="5300" dirty="0"/>
          </a:p>
          <a:p>
            <a:pPr marL="457200" lvl="0" indent="-457200">
              <a:buFont typeface="+mj-lt"/>
              <a:buAutoNum type="arabicPeriod"/>
            </a:pPr>
            <a:r>
              <a:rPr lang="en-GB" sz="5300" dirty="0"/>
              <a:t>Express regret that this has occurred: this does </a:t>
            </a:r>
            <a:r>
              <a:rPr lang="en-GB" sz="5300" i="1" dirty="0"/>
              <a:t>not</a:t>
            </a:r>
            <a:r>
              <a:rPr lang="en-GB" sz="5300" dirty="0"/>
              <a:t> constitute an admission of liability </a:t>
            </a:r>
          </a:p>
          <a:p>
            <a:pPr marL="457200" lvl="0" indent="-457200">
              <a:buFont typeface="+mj-lt"/>
              <a:buAutoNum type="arabicPeriod"/>
            </a:pPr>
            <a:r>
              <a:rPr lang="en-GB" sz="5300" dirty="0"/>
              <a:t>As accurate an account of the cause of the awareness should be given to the patient as early as </a:t>
            </a:r>
            <a:r>
              <a:rPr lang="en-GB" sz="5300" dirty="0" smtClean="0"/>
              <a:t>possible</a:t>
            </a:r>
            <a:endParaRPr lang="en-GB" sz="5300" dirty="0"/>
          </a:p>
          <a:p>
            <a:pPr marL="457200" lvl="0" indent="-457200">
              <a:buFont typeface="+mj-lt"/>
              <a:buAutoNum type="arabicPeriod"/>
            </a:pPr>
            <a:r>
              <a:rPr lang="en-GB" sz="5300" dirty="0"/>
              <a:t>Check for psychological disturbance (flashbacks, nightmares, anxiety, depression) within first 24 hours – refer to psychologist or psychiatrist if </a:t>
            </a:r>
            <a:r>
              <a:rPr lang="en-GB" sz="5300" dirty="0" smtClean="0"/>
              <a:t>problems</a:t>
            </a:r>
            <a:endParaRPr lang="en-GB" sz="5300" dirty="0"/>
          </a:p>
          <a:p>
            <a:pPr marL="457200" lvl="0" indent="-457200">
              <a:buFont typeface="+mj-lt"/>
              <a:buAutoNum type="arabicPeriod"/>
            </a:pPr>
            <a:r>
              <a:rPr lang="en-GB" sz="5300" dirty="0"/>
              <a:t>Follow-up within 2 weeks of operation</a:t>
            </a:r>
          </a:p>
          <a:p>
            <a:pPr marL="0" indent="0"/>
            <a:endParaRPr lang="en-GB" dirty="0"/>
          </a:p>
        </p:txBody>
      </p:sp>
    </p:spTree>
    <p:extLst>
      <p:ext uri="{BB962C8B-B14F-4D97-AF65-F5344CB8AC3E}">
        <p14:creationId xmlns:p14="http://schemas.microsoft.com/office/powerpoint/2010/main" val="32570766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rmAutofit fontScale="90000"/>
          </a:bodyPr>
          <a:lstStyle/>
          <a:p>
            <a:pPr algn="l"/>
            <a:r>
              <a:rPr lang="en-GB" dirty="0" smtClean="0"/>
              <a:t>Additional notes on the </a:t>
            </a:r>
            <a:br>
              <a:rPr lang="en-GB" dirty="0" smtClean="0"/>
            </a:br>
            <a:r>
              <a:rPr lang="en-GB" dirty="0" smtClean="0"/>
              <a:t>management of the post-aware patient</a:t>
            </a:r>
            <a:endParaRPr lang="en-GB" dirty="0"/>
          </a:p>
        </p:txBody>
      </p:sp>
      <p:sp>
        <p:nvSpPr>
          <p:cNvPr id="3" name="Content Placeholder 2"/>
          <p:cNvSpPr>
            <a:spLocks noGrp="1"/>
          </p:cNvSpPr>
          <p:nvPr>
            <p:ph idx="1"/>
          </p:nvPr>
        </p:nvSpPr>
        <p:spPr>
          <a:xfrm>
            <a:off x="0" y="1484784"/>
            <a:ext cx="8686800" cy="4641379"/>
          </a:xfrm>
        </p:spPr>
        <p:txBody>
          <a:bodyPr>
            <a:normAutofit fontScale="92500"/>
          </a:bodyPr>
          <a:lstStyle/>
          <a:p>
            <a:pPr lvl="1"/>
            <a:endParaRPr lang="en-GB" sz="2400" dirty="0" smtClean="0">
              <a:effectLst>
                <a:outerShdw blurRad="50800" dist="38100" algn="tr" rotWithShape="0">
                  <a:prstClr val="black">
                    <a:alpha val="40000"/>
                  </a:prstClr>
                </a:outerShdw>
              </a:effectLst>
            </a:endParaRPr>
          </a:p>
          <a:p>
            <a:pPr lvl="1"/>
            <a:r>
              <a:rPr lang="en-GB" sz="2400" dirty="0" smtClean="0"/>
              <a:t>Blatant </a:t>
            </a:r>
            <a:r>
              <a:rPr lang="en-GB" sz="2400" dirty="0"/>
              <a:t>fabrication is extremely rare</a:t>
            </a:r>
          </a:p>
          <a:p>
            <a:pPr lvl="1"/>
            <a:r>
              <a:rPr lang="en-GB" sz="2400" dirty="0"/>
              <a:t>Patient may have experienced an unpleasant dream not involving specific surgical events </a:t>
            </a:r>
          </a:p>
          <a:p>
            <a:pPr lvl="1"/>
            <a:r>
              <a:rPr lang="en-GB" sz="2400" dirty="0"/>
              <a:t>Events during the immediate post-operative or pre-operative period may be incorrectly attributed as intra-operative: Confirm these events with other theatre or recovery staff </a:t>
            </a:r>
          </a:p>
          <a:p>
            <a:pPr lvl="1"/>
            <a:r>
              <a:rPr lang="en-GB" sz="2400" dirty="0"/>
              <a:t>Confusion should be addressed gently, with care and understanding </a:t>
            </a:r>
            <a:endParaRPr lang="en-GB" sz="2400" dirty="0" smtClean="0"/>
          </a:p>
          <a:p>
            <a:pPr lvl="1"/>
            <a:r>
              <a:rPr lang="en-GB" sz="2400" dirty="0" smtClean="0"/>
              <a:t>It is useful to notify a clinical psychologist or psychiatrist who may wish to make an initial assessment</a:t>
            </a:r>
          </a:p>
          <a:p>
            <a:pPr lvl="1"/>
            <a:r>
              <a:rPr lang="en-GB" sz="2400" dirty="0" smtClean="0"/>
              <a:t>If psychological problems persist beyond 2 weeks, refer to clinical psychologist or psychiatrist</a:t>
            </a:r>
            <a:endParaRPr lang="en-GB" sz="2400" dirty="0"/>
          </a:p>
          <a:p>
            <a:endParaRPr lang="en-GB" dirty="0"/>
          </a:p>
        </p:txBody>
      </p:sp>
    </p:spTree>
    <p:extLst>
      <p:ext uri="{BB962C8B-B14F-4D97-AF65-F5344CB8AC3E}">
        <p14:creationId xmlns:p14="http://schemas.microsoft.com/office/powerpoint/2010/main" val="349269385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NAP5 pathway</a:t>
            </a:r>
            <a:endParaRPr lang="en-GB" dirty="0"/>
          </a:p>
        </p:txBody>
      </p:sp>
      <p:pic>
        <p:nvPicPr>
          <p:cNvPr id="2355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15616" y="3573016"/>
            <a:ext cx="6602796"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031040"/>
            <a:ext cx="9108504" cy="154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5554106"/>
            <a:ext cx="7868564" cy="646331"/>
          </a:xfrm>
          <a:prstGeom prst="rect">
            <a:avLst/>
          </a:prstGeom>
        </p:spPr>
        <p:txBody>
          <a:bodyPr wrap="none">
            <a:spAutoFit/>
          </a:bodyPr>
          <a:lstStyle/>
          <a:p>
            <a:r>
              <a:rPr lang="en-GB" dirty="0" smtClean="0"/>
              <a:t>See more at</a:t>
            </a:r>
          </a:p>
          <a:p>
            <a:r>
              <a:rPr lang="en-GB" dirty="0"/>
              <a:t>  </a:t>
            </a:r>
            <a:r>
              <a:rPr lang="en-GB" dirty="0">
                <a:hlinkClick r:id="rId4"/>
              </a:rPr>
              <a:t>http://</a:t>
            </a:r>
            <a:r>
              <a:rPr lang="en-GB" dirty="0" smtClean="0">
                <a:hlinkClick r:id="rId4"/>
              </a:rPr>
              <a:t>www.nationalauditprojects.org.uk/NAP5-Anaesthetia-Awareness-Pathway</a:t>
            </a:r>
            <a:r>
              <a:rPr lang="en-GB" dirty="0" smtClean="0"/>
              <a:t> </a:t>
            </a:r>
            <a:endParaRPr lang="en-GB" dirty="0"/>
          </a:p>
        </p:txBody>
      </p:sp>
    </p:spTree>
    <p:extLst>
      <p:ext uri="{BB962C8B-B14F-4D97-AF65-F5344CB8AC3E}">
        <p14:creationId xmlns:p14="http://schemas.microsoft.com/office/powerpoint/2010/main" val="16051693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NAP5 pathway</a:t>
            </a:r>
            <a:endParaRPr lang="en-GB" dirty="0"/>
          </a:p>
        </p:txBody>
      </p:sp>
      <p:pic>
        <p:nvPicPr>
          <p:cNvPr id="2355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6905"/>
            <a:ext cx="9144000" cy="787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375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1430046"/>
            <a:ext cx="5323277"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19067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1628800"/>
            <a:ext cx="7772400" cy="1470025"/>
          </a:xfrm>
        </p:spPr>
        <p:txBody>
          <a:bodyPr/>
          <a:lstStyle/>
          <a:p>
            <a:pPr eaLnBrk="1" hangingPunct="1"/>
            <a:r>
              <a:rPr lang="en-GB" altLang="en-US" dirty="0" smtClean="0"/>
              <a:t>Phases of anaesthesia and AAGA</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736" y="3212975"/>
            <a:ext cx="4886799" cy="341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532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002"/>
            <a:ext cx="9144000" cy="937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1197430"/>
            <a:ext cx="5714047"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2875" y="2204864"/>
            <a:ext cx="33528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940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GB" altLang="en-US" sz="3600" smtClean="0"/>
              <a:t>Definitions</a:t>
            </a:r>
          </a:p>
        </p:txBody>
      </p:sp>
      <p:sp>
        <p:nvSpPr>
          <p:cNvPr id="15363" name="Content Placeholder 2"/>
          <p:cNvSpPr>
            <a:spLocks noGrp="1"/>
          </p:cNvSpPr>
          <p:nvPr>
            <p:ph idx="1"/>
          </p:nvPr>
        </p:nvSpPr>
        <p:spPr>
          <a:xfrm>
            <a:off x="467544" y="2332037"/>
            <a:ext cx="8229600" cy="4525963"/>
          </a:xfrm>
        </p:spPr>
        <p:txBody>
          <a:bodyPr>
            <a:normAutofit/>
          </a:bodyPr>
          <a:lstStyle/>
          <a:p>
            <a:pPr marL="0" indent="0" eaLnBrk="1" hangingPunct="1">
              <a:buNone/>
            </a:pPr>
            <a:r>
              <a:rPr lang="en-GB" altLang="en-US" sz="4000" dirty="0" smtClean="0"/>
              <a:t>Phases  </a:t>
            </a:r>
            <a:r>
              <a:rPr lang="en-GB" altLang="en-US" dirty="0" smtClean="0"/>
              <a:t>(‘dynamic’ vs ‘stable’)</a:t>
            </a:r>
            <a:r>
              <a:rPr lang="en-GB" altLang="en-US" sz="3600" dirty="0" smtClean="0"/>
              <a:t> </a:t>
            </a:r>
            <a:r>
              <a:rPr lang="en-GB" altLang="en-US" sz="4000" dirty="0" smtClean="0"/>
              <a:t> </a:t>
            </a:r>
          </a:p>
          <a:p>
            <a:pPr lvl="3" eaLnBrk="1" hangingPunct="1"/>
            <a:r>
              <a:rPr lang="en-GB" altLang="en-US" sz="2800" dirty="0" smtClean="0"/>
              <a:t>Induction and Transfer;  before procedure </a:t>
            </a:r>
          </a:p>
          <a:p>
            <a:pPr lvl="3" eaLnBrk="1" hangingPunct="1"/>
            <a:r>
              <a:rPr lang="en-GB" altLang="en-US" sz="2800" dirty="0" smtClean="0"/>
              <a:t>Maintenance;  during procedure </a:t>
            </a:r>
          </a:p>
          <a:p>
            <a:pPr lvl="3" eaLnBrk="1" hangingPunct="1"/>
            <a:r>
              <a:rPr lang="en-GB" altLang="en-US" sz="2800" dirty="0" smtClean="0"/>
              <a:t>Extubation and Emergence;  </a:t>
            </a:r>
          </a:p>
        </p:txBody>
      </p:sp>
    </p:spTree>
    <p:extLst>
      <p:ext uri="{BB962C8B-B14F-4D97-AF65-F5344CB8AC3E}">
        <p14:creationId xmlns:p14="http://schemas.microsoft.com/office/powerpoint/2010/main" val="9967334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GB" altLang="en-US" sz="3600" dirty="0" smtClean="0"/>
              <a:t>Phases</a:t>
            </a:r>
          </a:p>
        </p:txBody>
      </p:sp>
      <p:sp>
        <p:nvSpPr>
          <p:cNvPr id="18435" name="Content Placeholder 2"/>
          <p:cNvSpPr>
            <a:spLocks noGrp="1"/>
          </p:cNvSpPr>
          <p:nvPr>
            <p:ph idx="1"/>
          </p:nvPr>
        </p:nvSpPr>
        <p:spPr>
          <a:xfrm>
            <a:off x="457200" y="1600200"/>
            <a:ext cx="8435280" cy="4637112"/>
          </a:xfrm>
        </p:spPr>
        <p:txBody>
          <a:bodyPr>
            <a:normAutofit/>
          </a:bodyPr>
          <a:lstStyle/>
          <a:p>
            <a:pPr marL="0" indent="0" eaLnBrk="1" hangingPunct="1">
              <a:buNone/>
            </a:pPr>
            <a:r>
              <a:rPr lang="en-GB" altLang="en-US" sz="2400" i="1" dirty="0" smtClean="0"/>
              <a:t>Studies and Publications focus on ‘Maintenance’ phase </a:t>
            </a:r>
          </a:p>
          <a:p>
            <a:pPr eaLnBrk="1" hangingPunct="1">
              <a:buFont typeface="Arial" pitchFamily="34" charset="0"/>
              <a:buNone/>
            </a:pPr>
            <a:endParaRPr lang="en-GB" altLang="en-US" sz="2000" dirty="0" smtClean="0"/>
          </a:p>
          <a:p>
            <a:pPr eaLnBrk="1" hangingPunct="1">
              <a:buFont typeface="Arial" pitchFamily="34" charset="0"/>
              <a:buNone/>
            </a:pPr>
            <a:r>
              <a:rPr lang="en-GB" altLang="en-US" sz="2000" b="1" dirty="0" smtClean="0"/>
              <a:t>  		         Induction	        Maintenance	Emergence </a:t>
            </a:r>
          </a:p>
          <a:p>
            <a:pPr eaLnBrk="1" hangingPunct="1">
              <a:buFont typeface="Arial" pitchFamily="34" charset="0"/>
              <a:buNone/>
            </a:pPr>
            <a:r>
              <a:rPr lang="en-GB" altLang="en-US" sz="2000" b="1" dirty="0" smtClean="0"/>
              <a:t>		             50% 		36% 		18% </a:t>
            </a:r>
          </a:p>
          <a:p>
            <a:pPr eaLnBrk="1" hangingPunct="1">
              <a:buFont typeface="Arial" pitchFamily="34" charset="0"/>
              <a:buNone/>
            </a:pPr>
            <a:r>
              <a:rPr lang="en-GB" altLang="en-US" sz="2000" dirty="0" smtClean="0"/>
              <a:t>(n = 141		72   (58i:12t)	51 		26 ) </a:t>
            </a:r>
          </a:p>
          <a:p>
            <a:pPr eaLnBrk="1" hangingPunct="1">
              <a:buFont typeface="Arial" pitchFamily="34" charset="0"/>
              <a:buNone/>
            </a:pPr>
            <a:r>
              <a:rPr lang="en-GB" altLang="en-US" sz="2000" dirty="0" smtClean="0"/>
              <a:t>-------------------------------------------------------------------------------------</a:t>
            </a:r>
          </a:p>
          <a:p>
            <a:pPr eaLnBrk="1" hangingPunct="1">
              <a:buFont typeface="Arial" pitchFamily="34" charset="0"/>
              <a:buNone/>
            </a:pPr>
            <a:r>
              <a:rPr lang="en-GB" altLang="en-US" sz="2400" b="1" dirty="0" smtClean="0"/>
              <a:t>%</a:t>
            </a:r>
            <a:r>
              <a:rPr lang="en-GB" altLang="en-US" sz="2000" dirty="0" smtClean="0"/>
              <a:t>	 			 			 </a:t>
            </a:r>
          </a:p>
          <a:p>
            <a:pPr eaLnBrk="1" hangingPunct="1">
              <a:buFont typeface="Arial" pitchFamily="34" charset="0"/>
              <a:buNone/>
            </a:pPr>
            <a:r>
              <a:rPr lang="en-GB" altLang="en-US" sz="2000" dirty="0" smtClean="0"/>
              <a:t>Gender (F)	65 		64 		65 </a:t>
            </a:r>
          </a:p>
          <a:p>
            <a:pPr eaLnBrk="1" hangingPunct="1">
              <a:buFont typeface="Arial" pitchFamily="34" charset="0"/>
              <a:buNone/>
            </a:pPr>
            <a:r>
              <a:rPr lang="en-GB" altLang="en-US" sz="2000" dirty="0" smtClean="0"/>
              <a:t>ASA 1, 2		79 		76 		</a:t>
            </a:r>
          </a:p>
          <a:p>
            <a:pPr eaLnBrk="1" hangingPunct="1">
              <a:buFont typeface="Arial" pitchFamily="34" charset="0"/>
              <a:buNone/>
            </a:pPr>
            <a:r>
              <a:rPr lang="en-GB" altLang="en-US" sz="2000" dirty="0" err="1" smtClean="0"/>
              <a:t>Emerg</a:t>
            </a:r>
            <a:r>
              <a:rPr lang="en-GB" altLang="en-US" sz="2000" dirty="0" smtClean="0"/>
              <a:t>/Urgent	50		36 		35 	</a:t>
            </a:r>
            <a:endParaRPr lang="en-GB" altLang="en-US" sz="2000" i="1" dirty="0" smtClean="0"/>
          </a:p>
          <a:p>
            <a:pPr eaLnBrk="1" hangingPunct="1">
              <a:buFont typeface="Arial" pitchFamily="34" charset="0"/>
              <a:buNone/>
            </a:pPr>
            <a:r>
              <a:rPr lang="en-GB" altLang="en-US" sz="2000" dirty="0" smtClean="0"/>
              <a:t>Overweight 	49 		38		59 	   </a:t>
            </a:r>
            <a:endParaRPr lang="en-GB" altLang="en-US" sz="2000" i="1" dirty="0" smtClean="0"/>
          </a:p>
          <a:p>
            <a:pPr eaLnBrk="1" hangingPunct="1">
              <a:buFont typeface="Arial" pitchFamily="34" charset="0"/>
              <a:buNone/>
            </a:pPr>
            <a:r>
              <a:rPr lang="en-GB" altLang="en-US" sz="2000" dirty="0" smtClean="0"/>
              <a:t>NMB recorded	93				96	   </a:t>
            </a:r>
            <a:endParaRPr lang="en-GB" altLang="en-US" sz="2000" i="1" dirty="0" smtClean="0"/>
          </a:p>
        </p:txBody>
      </p:sp>
    </p:spTree>
    <p:extLst>
      <p:ext uri="{BB962C8B-B14F-4D97-AF65-F5344CB8AC3E}">
        <p14:creationId xmlns:p14="http://schemas.microsoft.com/office/powerpoint/2010/main" val="24907546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GB" altLang="en-US" sz="3600" smtClean="0"/>
              <a:t>Causation</a:t>
            </a:r>
          </a:p>
        </p:txBody>
      </p:sp>
      <p:sp>
        <p:nvSpPr>
          <p:cNvPr id="3" name="Content Placeholder 2"/>
          <p:cNvSpPr>
            <a:spLocks noGrp="1"/>
          </p:cNvSpPr>
          <p:nvPr>
            <p:ph idx="1"/>
          </p:nvPr>
        </p:nvSpPr>
        <p:spPr/>
        <p:txBody>
          <a:bodyPr/>
          <a:lstStyle/>
          <a:p>
            <a:pPr marL="0" indent="0" eaLnBrk="1" hangingPunct="1">
              <a:buNone/>
              <a:defRPr/>
            </a:pPr>
            <a:r>
              <a:rPr lang="en-GB" sz="2000" dirty="0" smtClean="0"/>
              <a:t>Induction      (excluding ‘syringe’ error)</a:t>
            </a:r>
          </a:p>
          <a:p>
            <a:pPr marL="0" indent="0" eaLnBrk="1" hangingPunct="1">
              <a:buNone/>
              <a:defRPr/>
            </a:pPr>
            <a:r>
              <a:rPr lang="en-GB" sz="2000" dirty="0" smtClean="0"/>
              <a:t>Maintenance  </a:t>
            </a:r>
            <a:endParaRPr lang="en-GB" sz="2000" dirty="0"/>
          </a:p>
          <a:p>
            <a:pPr eaLnBrk="1" hangingPunct="1">
              <a:defRPr/>
            </a:pPr>
            <a:endParaRPr lang="en-GB" sz="2000" dirty="0" smtClean="0"/>
          </a:p>
          <a:p>
            <a:pPr marL="0" indent="0" eaLnBrk="1" hangingPunct="1">
              <a:buFont typeface="Arial" pitchFamily="34" charset="0"/>
              <a:buNone/>
              <a:defRPr/>
            </a:pPr>
            <a:r>
              <a:rPr lang="en-GB" sz="2800" dirty="0" smtClean="0"/>
              <a:t>Unintended awareness during neuromuscular blockade</a:t>
            </a:r>
            <a:endParaRPr lang="en-GB" sz="2800" dirty="0"/>
          </a:p>
          <a:p>
            <a:pPr eaLnBrk="1" hangingPunct="1">
              <a:defRPr/>
            </a:pPr>
            <a:endParaRPr lang="en-GB" sz="2000" dirty="0" smtClean="0"/>
          </a:p>
          <a:p>
            <a:pPr eaLnBrk="1" hangingPunct="1">
              <a:defRPr/>
            </a:pPr>
            <a:endParaRPr lang="en-GB" sz="2000" dirty="0" smtClean="0"/>
          </a:p>
          <a:p>
            <a:pPr eaLnBrk="1" hangingPunct="1">
              <a:defRPr/>
            </a:pPr>
            <a:endParaRPr lang="en-GB" sz="2000" dirty="0" smtClean="0"/>
          </a:p>
          <a:p>
            <a:pPr eaLnBrk="1" hangingPunct="1">
              <a:defRPr/>
            </a:pPr>
            <a:endParaRPr lang="en-GB" sz="2000" dirty="0"/>
          </a:p>
          <a:p>
            <a:pPr marL="0" indent="0" eaLnBrk="1" hangingPunct="1">
              <a:buNone/>
              <a:defRPr/>
            </a:pPr>
            <a:r>
              <a:rPr lang="en-GB" sz="2000" dirty="0" smtClean="0"/>
              <a:t>Emergence  </a:t>
            </a:r>
          </a:p>
          <a:p>
            <a:pPr eaLnBrk="1" hangingPunct="1">
              <a:defRPr/>
            </a:pPr>
            <a:endParaRPr lang="en-GB" sz="2000" dirty="0" smtClean="0"/>
          </a:p>
          <a:p>
            <a:pPr marL="0" indent="0" eaLnBrk="1" hangingPunct="1">
              <a:buFont typeface="Arial" pitchFamily="34" charset="0"/>
              <a:buNone/>
              <a:defRPr/>
            </a:pPr>
            <a:r>
              <a:rPr lang="en-GB" sz="2800" dirty="0" smtClean="0"/>
              <a:t>Unintended neuromuscular blockade during awareness</a:t>
            </a:r>
            <a:endParaRPr lang="en-GB" sz="2800" dirty="0"/>
          </a:p>
        </p:txBody>
      </p:sp>
    </p:spTree>
    <p:extLst>
      <p:ext uri="{BB962C8B-B14F-4D97-AF65-F5344CB8AC3E}">
        <p14:creationId xmlns:p14="http://schemas.microsoft.com/office/powerpoint/2010/main" val="21650240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GB" altLang="en-US" sz="3600" smtClean="0"/>
              <a:t>Causation / mechanism</a:t>
            </a:r>
          </a:p>
        </p:txBody>
      </p:sp>
      <p:sp>
        <p:nvSpPr>
          <p:cNvPr id="3" name="Content Placeholder 2"/>
          <p:cNvSpPr>
            <a:spLocks noGrp="1"/>
          </p:cNvSpPr>
          <p:nvPr>
            <p:ph idx="1"/>
          </p:nvPr>
        </p:nvSpPr>
        <p:spPr>
          <a:xfrm>
            <a:off x="457200" y="1600200"/>
            <a:ext cx="8291264" cy="5573216"/>
          </a:xfrm>
        </p:spPr>
        <p:txBody>
          <a:bodyPr>
            <a:normAutofit/>
          </a:bodyPr>
          <a:lstStyle/>
          <a:p>
            <a:pPr marL="0" indent="0" eaLnBrk="1" hangingPunct="1">
              <a:buNone/>
              <a:defRPr/>
            </a:pPr>
            <a:r>
              <a:rPr lang="en-GB" sz="2800" dirty="0" smtClean="0"/>
              <a:t>Induction   </a:t>
            </a:r>
          </a:p>
          <a:p>
            <a:pPr lvl="1" eaLnBrk="1" hangingPunct="1">
              <a:defRPr/>
            </a:pPr>
            <a:r>
              <a:rPr lang="en-GB" sz="2000" dirty="0" smtClean="0"/>
              <a:t>The ‘Gap’:   Airway,  Vaporiser,  Transfer  </a:t>
            </a:r>
          </a:p>
          <a:p>
            <a:pPr lvl="1" eaLnBrk="1" hangingPunct="1">
              <a:defRPr/>
            </a:pPr>
            <a:r>
              <a:rPr lang="en-GB" sz="2000" dirty="0" err="1" smtClean="0"/>
              <a:t>Underdosing</a:t>
            </a:r>
            <a:r>
              <a:rPr lang="en-GB" sz="2000" dirty="0" smtClean="0"/>
              <a:t>:   Planned and Unplanned </a:t>
            </a:r>
          </a:p>
          <a:p>
            <a:pPr lvl="1" eaLnBrk="1" hangingPunct="1">
              <a:defRPr/>
            </a:pPr>
            <a:r>
              <a:rPr lang="en-GB" sz="2000" dirty="0" smtClean="0"/>
              <a:t>Management of Induction:   Opioid  omitted,  RSI,  Thiopentone,  dose titration</a:t>
            </a:r>
            <a:endParaRPr lang="en-GB" dirty="0"/>
          </a:p>
          <a:p>
            <a:pPr marL="0" indent="0" eaLnBrk="1" hangingPunct="1">
              <a:buNone/>
              <a:defRPr/>
            </a:pPr>
            <a:r>
              <a:rPr lang="en-GB" sz="2800" dirty="0" smtClean="0"/>
              <a:t>Maintenance  </a:t>
            </a:r>
            <a:endParaRPr lang="en-GB" sz="2800" dirty="0"/>
          </a:p>
          <a:p>
            <a:pPr lvl="1" eaLnBrk="1" hangingPunct="1">
              <a:defRPr/>
            </a:pPr>
            <a:r>
              <a:rPr lang="en-GB" sz="2000" dirty="0" smtClean="0"/>
              <a:t>The Gap? </a:t>
            </a:r>
          </a:p>
          <a:p>
            <a:pPr lvl="1" eaLnBrk="1" hangingPunct="1">
              <a:defRPr/>
            </a:pPr>
            <a:r>
              <a:rPr lang="en-GB" sz="2000" dirty="0" err="1" smtClean="0"/>
              <a:t>Underdosing</a:t>
            </a:r>
            <a:r>
              <a:rPr lang="en-GB" sz="2000" dirty="0" smtClean="0"/>
              <a:t>:   Planned and Unplanned </a:t>
            </a:r>
          </a:p>
          <a:p>
            <a:pPr lvl="1" eaLnBrk="1" hangingPunct="1">
              <a:defRPr/>
            </a:pPr>
            <a:r>
              <a:rPr lang="en-GB" sz="2000" dirty="0" smtClean="0"/>
              <a:t>Uncertain (25%) </a:t>
            </a:r>
            <a:endParaRPr lang="en-GB" dirty="0"/>
          </a:p>
          <a:p>
            <a:pPr marL="0" indent="0" eaLnBrk="1" hangingPunct="1">
              <a:buNone/>
              <a:defRPr/>
            </a:pPr>
            <a:r>
              <a:rPr lang="en-GB" sz="2800" dirty="0" smtClean="0"/>
              <a:t>Emergence  </a:t>
            </a:r>
          </a:p>
          <a:p>
            <a:pPr lvl="1" eaLnBrk="1" hangingPunct="1">
              <a:defRPr/>
            </a:pPr>
            <a:r>
              <a:rPr lang="en-GB" sz="2000" dirty="0" smtClean="0"/>
              <a:t>NMB too long or too late = perceived residual paralysis</a:t>
            </a:r>
          </a:p>
          <a:p>
            <a:pPr marL="457200" lvl="1" indent="0" eaLnBrk="1" hangingPunct="1">
              <a:buFont typeface="Arial" pitchFamily="34" charset="0"/>
              <a:buNone/>
              <a:defRPr/>
            </a:pPr>
            <a:r>
              <a:rPr lang="en-GB" sz="2000" dirty="0" smtClean="0"/>
              <a:t>No nerve stimulator use recorded in 88%  </a:t>
            </a:r>
            <a:endParaRPr lang="en-GB" sz="2000" dirty="0"/>
          </a:p>
          <a:p>
            <a:pPr eaLnBrk="1" hangingPunct="1">
              <a:defRPr/>
            </a:pPr>
            <a:endParaRPr lang="en-GB" sz="2000" dirty="0" smtClean="0"/>
          </a:p>
          <a:p>
            <a:pPr marL="0" indent="0" eaLnBrk="1" hangingPunct="1">
              <a:buFont typeface="Arial" pitchFamily="34" charset="0"/>
              <a:buNone/>
              <a:defRPr/>
            </a:pPr>
            <a:endParaRPr lang="en-GB" sz="2800" dirty="0"/>
          </a:p>
        </p:txBody>
      </p:sp>
    </p:spTree>
    <p:extLst>
      <p:ext uri="{BB962C8B-B14F-4D97-AF65-F5344CB8AC3E}">
        <p14:creationId xmlns:p14="http://schemas.microsoft.com/office/powerpoint/2010/main" val="199348689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GB" altLang="en-US" sz="3600" smtClean="0"/>
              <a:t>Experience</a:t>
            </a:r>
          </a:p>
        </p:txBody>
      </p:sp>
      <p:sp>
        <p:nvSpPr>
          <p:cNvPr id="23555" name="Content Placeholder 2"/>
          <p:cNvSpPr>
            <a:spLocks noGrp="1"/>
          </p:cNvSpPr>
          <p:nvPr>
            <p:ph idx="1"/>
          </p:nvPr>
        </p:nvSpPr>
        <p:spPr/>
        <p:txBody>
          <a:bodyPr/>
          <a:lstStyle/>
          <a:p>
            <a:pPr marL="0" indent="0" eaLnBrk="1" hangingPunct="1">
              <a:buFont typeface="Arial" pitchFamily="34" charset="0"/>
              <a:buNone/>
            </a:pPr>
            <a:endParaRPr lang="en-GB" altLang="en-US" sz="2000" dirty="0" smtClean="0"/>
          </a:p>
          <a:p>
            <a:pPr marL="0" indent="0" eaLnBrk="1" hangingPunct="1">
              <a:buFont typeface="Arial" pitchFamily="34" charset="0"/>
              <a:buNone/>
            </a:pPr>
            <a:r>
              <a:rPr lang="en-GB" altLang="en-US" sz="2000" b="1" dirty="0" smtClean="0"/>
              <a:t>%		Induction	Maintenance	Emergence </a:t>
            </a:r>
          </a:p>
          <a:p>
            <a:pPr marL="0" indent="0" eaLnBrk="1" hangingPunct="1">
              <a:buFont typeface="Arial" pitchFamily="34" charset="0"/>
              <a:buNone/>
            </a:pPr>
            <a:endParaRPr lang="en-GB" altLang="en-US" sz="2000" b="1" dirty="0" smtClean="0"/>
          </a:p>
          <a:p>
            <a:pPr marL="0" indent="0" eaLnBrk="1" hangingPunct="1">
              <a:buFont typeface="Arial" pitchFamily="34" charset="0"/>
              <a:buNone/>
            </a:pPr>
            <a:r>
              <a:rPr lang="en-GB" altLang="en-US" sz="2000" b="1" dirty="0" smtClean="0"/>
              <a:t>Distress		43 		54 		73 </a:t>
            </a:r>
          </a:p>
          <a:p>
            <a:pPr marL="0" indent="0" eaLnBrk="1" hangingPunct="1">
              <a:buFont typeface="Arial" pitchFamily="34" charset="0"/>
              <a:buNone/>
            </a:pPr>
            <a:r>
              <a:rPr lang="en-GB" altLang="en-US" sz="2000" dirty="0" smtClean="0"/>
              <a:t>-------------------------------------------------------------------------------------</a:t>
            </a:r>
          </a:p>
          <a:p>
            <a:pPr marL="0" indent="0" eaLnBrk="1" hangingPunct="1">
              <a:buFont typeface="Arial" pitchFamily="34" charset="0"/>
              <a:buNone/>
            </a:pPr>
            <a:r>
              <a:rPr lang="en-GB" altLang="en-US" sz="2000" b="1" dirty="0" smtClean="0"/>
              <a:t>Experience</a:t>
            </a:r>
            <a:r>
              <a:rPr lang="en-GB" altLang="en-US" sz="2000" dirty="0" smtClean="0"/>
              <a:t>	 </a:t>
            </a:r>
          </a:p>
          <a:p>
            <a:pPr marL="0" indent="0" eaLnBrk="1" hangingPunct="1">
              <a:buFont typeface="Arial" pitchFamily="34" charset="0"/>
              <a:buNone/>
            </a:pPr>
            <a:r>
              <a:rPr lang="en-GB" altLang="en-US" sz="2000" dirty="0" smtClean="0"/>
              <a:t>  paralysis 	51 		57 		84 </a:t>
            </a:r>
          </a:p>
          <a:p>
            <a:pPr marL="0" indent="0" eaLnBrk="1" hangingPunct="1">
              <a:buFont typeface="Arial" pitchFamily="34" charset="0"/>
              <a:buNone/>
            </a:pPr>
            <a:r>
              <a:rPr lang="en-GB" altLang="en-US" sz="2000" dirty="0" smtClean="0"/>
              <a:t>  pain 		37</a:t>
            </a:r>
            <a:r>
              <a:rPr lang="en-GB" altLang="en-US" sz="2000" dirty="0"/>
              <a:t>	</a:t>
            </a:r>
            <a:r>
              <a:rPr lang="en-GB" altLang="en-US" sz="2000" dirty="0" smtClean="0"/>
              <a:t>	49 		37  	</a:t>
            </a:r>
          </a:p>
          <a:p>
            <a:pPr marL="0" indent="0" eaLnBrk="1" hangingPunct="1">
              <a:buFont typeface="Arial" pitchFamily="34" charset="0"/>
              <a:buNone/>
            </a:pPr>
            <a:r>
              <a:rPr lang="en-GB" altLang="en-US" sz="2000" dirty="0" smtClean="0"/>
              <a:t>  tactile 		34 </a:t>
            </a:r>
          </a:p>
          <a:p>
            <a:pPr marL="0" indent="0" eaLnBrk="1" hangingPunct="1">
              <a:buFont typeface="Arial" pitchFamily="34" charset="0"/>
              <a:buNone/>
            </a:pPr>
            <a:r>
              <a:rPr lang="en-GB" altLang="en-US" sz="2000" dirty="0" smtClean="0"/>
              <a:t>-------------------------------------------------------------------------------------</a:t>
            </a:r>
          </a:p>
          <a:p>
            <a:pPr marL="0" indent="0" eaLnBrk="1" hangingPunct="1">
              <a:buFont typeface="Arial" pitchFamily="34" charset="0"/>
              <a:buNone/>
            </a:pPr>
            <a:r>
              <a:rPr lang="en-GB" altLang="en-US" sz="2000" dirty="0" smtClean="0"/>
              <a:t>Preventable  	58 		74		88</a:t>
            </a:r>
          </a:p>
          <a:p>
            <a:pPr marL="0" indent="0" eaLnBrk="1" hangingPunct="1">
              <a:buFont typeface="Arial" pitchFamily="34" charset="0"/>
              <a:buNone/>
            </a:pPr>
            <a:r>
              <a:rPr lang="en-GB" altLang="en-US" sz="2000" dirty="0" smtClean="0"/>
              <a:t>Poor care quality	33		74		88 </a:t>
            </a:r>
            <a:endParaRPr lang="en-GB" altLang="en-US" sz="2000" i="1" dirty="0" smtClean="0"/>
          </a:p>
        </p:txBody>
      </p:sp>
    </p:spTree>
    <p:extLst>
      <p:ext uri="{BB962C8B-B14F-4D97-AF65-F5344CB8AC3E}">
        <p14:creationId xmlns:p14="http://schemas.microsoft.com/office/powerpoint/2010/main" val="103005343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Induction and the gap</a:t>
            </a:r>
            <a:endParaRPr lang="en-GB" dirty="0"/>
          </a:p>
        </p:txBody>
      </p:sp>
      <p:sp>
        <p:nvSpPr>
          <p:cNvPr id="3" name="Content Placeholder 2"/>
          <p:cNvSpPr>
            <a:spLocks noGrp="1"/>
          </p:cNvSpPr>
          <p:nvPr>
            <p:ph idx="1"/>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1" y="1572896"/>
            <a:ext cx="8078045" cy="480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5405" y="5589240"/>
            <a:ext cx="31527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53789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l" eaLnBrk="1" hangingPunct="1"/>
            <a:r>
              <a:rPr lang="en-GB" altLang="en-US" sz="3600" dirty="0" smtClean="0"/>
              <a:t>‘Mind the gap’ checklist</a:t>
            </a:r>
          </a:p>
        </p:txBody>
      </p:sp>
      <p:sp>
        <p:nvSpPr>
          <p:cNvPr id="26627" name="Content Placeholder 2"/>
          <p:cNvSpPr>
            <a:spLocks noGrp="1"/>
          </p:cNvSpPr>
          <p:nvPr>
            <p:ph idx="1"/>
          </p:nvPr>
        </p:nvSpPr>
        <p:spPr/>
        <p:txBody>
          <a:bodyPr/>
          <a:lstStyle/>
          <a:p>
            <a:pPr eaLnBrk="1" hangingPunct="1"/>
            <a:endParaRPr lang="en-GB" altLang="en-US" sz="2800" dirty="0" smtClean="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1124744"/>
            <a:ext cx="7723211" cy="613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5073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l" eaLnBrk="1" hangingPunct="1"/>
            <a:r>
              <a:rPr lang="en-GB" altLang="en-US" sz="3600" dirty="0" smtClean="0"/>
              <a:t>Induction</a:t>
            </a:r>
          </a:p>
        </p:txBody>
      </p:sp>
      <p:pic>
        <p:nvPicPr>
          <p:cNvPr id="409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483768" y="188640"/>
            <a:ext cx="5040560" cy="703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4537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en-US" sz="3600" dirty="0" smtClean="0"/>
              <a:t>Recommendations</a:t>
            </a:r>
          </a:p>
        </p:txBody>
      </p:sp>
      <p:pic>
        <p:nvPicPr>
          <p:cNvPr id="409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67543" y="1412776"/>
            <a:ext cx="487985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6358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en-US" sz="3600" dirty="0" smtClean="0"/>
              <a:t>Recommendations</a:t>
            </a:r>
          </a:p>
        </p:txBody>
      </p:sp>
      <p:pic>
        <p:nvPicPr>
          <p:cNvPr id="409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51520" y="1484784"/>
            <a:ext cx="4392488" cy="546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20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1484784"/>
            <a:ext cx="8363272" cy="1143000"/>
          </a:xfrm>
        </p:spPr>
        <p:txBody>
          <a:bodyPr/>
          <a:lstStyle/>
          <a:p>
            <a:pPr algn="r"/>
            <a:r>
              <a:rPr lang="en-GB" dirty="0" smtClean="0"/>
              <a:t> UK Activity survey</a:t>
            </a:r>
            <a:endParaRPr lang="en-GB" dirty="0"/>
          </a:p>
        </p:txBody>
      </p:sp>
      <p:pic>
        <p:nvPicPr>
          <p:cNvPr id="2048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06135"/>
            <a:ext cx="4464496" cy="646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descr="C:\Users\currys\Desktop\NAP5\PICTURES\Survey form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780928"/>
            <a:ext cx="4201207" cy="31344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83968" y="332656"/>
            <a:ext cx="432048"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144723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en-US" sz="3600" dirty="0" smtClean="0"/>
              <a:t>Recommendations</a:t>
            </a:r>
          </a:p>
        </p:txBody>
      </p:sp>
      <p:pic>
        <p:nvPicPr>
          <p:cNvPr id="409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95536" y="1765738"/>
            <a:ext cx="3888432" cy="430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37156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l" eaLnBrk="1" hangingPunct="1"/>
            <a:r>
              <a:rPr lang="en-GB" altLang="en-US" sz="3600" dirty="0" smtClean="0"/>
              <a:t>Maintenance</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39309" y="47625"/>
            <a:ext cx="4538098" cy="705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8220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l" eaLnBrk="1" hangingPunct="1"/>
            <a:r>
              <a:rPr lang="en-GB" altLang="en-US" sz="3600" dirty="0" smtClean="0"/>
              <a:t>Emergence</a:t>
            </a:r>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95936" y="188640"/>
            <a:ext cx="5148063" cy="683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35811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l" eaLnBrk="1" hangingPunct="1"/>
            <a:r>
              <a:rPr lang="en-GB" altLang="en-US" sz="3600" dirty="0" smtClean="0"/>
              <a:t>Emergence</a:t>
            </a:r>
          </a:p>
        </p:txBody>
      </p:sp>
      <p:sp>
        <p:nvSpPr>
          <p:cNvPr id="2" name="Content Placeholder 1"/>
          <p:cNvSpPr>
            <a:spLocks noGrp="1"/>
          </p:cNvSpPr>
          <p:nvPr>
            <p:ph idx="1"/>
          </p:nvPr>
        </p:nvSpPr>
        <p:spPr/>
        <p:txBody>
          <a:bodyPr/>
          <a:lstStyle/>
          <a:p>
            <a:endParaRPr lang="en-GB" dirty="0"/>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277"/>
          <a:stretch/>
        </p:blipFill>
        <p:spPr bwMode="auto">
          <a:xfrm>
            <a:off x="279603" y="3947435"/>
            <a:ext cx="4940469" cy="257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1520" y="1499272"/>
            <a:ext cx="4858108" cy="257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09628" y="1484784"/>
            <a:ext cx="1334580" cy="5544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46982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l" eaLnBrk="1" hangingPunct="1"/>
            <a:r>
              <a:rPr lang="en-GB" altLang="en-US" sz="3600" dirty="0" smtClean="0"/>
              <a:t>Emergence</a:t>
            </a:r>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528" y="1340768"/>
            <a:ext cx="5112568" cy="5888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96906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179" y="1556792"/>
            <a:ext cx="7772400" cy="1470025"/>
          </a:xfrm>
        </p:spPr>
        <p:txBody>
          <a:bodyPr/>
          <a:lstStyle/>
          <a:p>
            <a:r>
              <a:rPr lang="en-GB" dirty="0" smtClean="0"/>
              <a:t>Obstetrics</a:t>
            </a:r>
            <a:endParaRPr lang="en-GB" dirty="0"/>
          </a:p>
        </p:txBody>
      </p:sp>
      <p:sp>
        <p:nvSpPr>
          <p:cNvPr id="5" name="Rectangle 4"/>
          <p:cNvSpPr/>
          <p:nvPr/>
        </p:nvSpPr>
        <p:spPr>
          <a:xfrm>
            <a:off x="2363143" y="4293096"/>
            <a:ext cx="424847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30846" y="2756892"/>
            <a:ext cx="3113066" cy="38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83867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Denominator vs numerator data</a:t>
            </a:r>
            <a:endParaRPr lang="en-GB" dirty="0"/>
          </a:p>
        </p:txBody>
      </p:sp>
      <p:pic>
        <p:nvPicPr>
          <p:cNvPr id="7170"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48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2096039" y="1502388"/>
            <a:ext cx="7047961" cy="4994774"/>
          </a:xfrm>
          <a:prstGeom prst="rect">
            <a:avLst/>
          </a:prstGeom>
          <a:solidFill>
            <a:srgbClr val="FF0000"/>
          </a:solidFill>
          <a:ln>
            <a:noFill/>
          </a:ln>
        </p:spPr>
      </p:pic>
      <p:sp>
        <p:nvSpPr>
          <p:cNvPr id="4" name="Rectangle 3"/>
          <p:cNvSpPr/>
          <p:nvPr/>
        </p:nvSpPr>
        <p:spPr>
          <a:xfrm>
            <a:off x="5076056" y="4149080"/>
            <a:ext cx="216024" cy="921584"/>
          </a:xfrm>
          <a:prstGeom prst="rect">
            <a:avLst/>
          </a:prstGeom>
          <a:solidFill>
            <a:srgbClr val="FF0000"/>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490403" y="2317522"/>
            <a:ext cx="50405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19572" y="2317522"/>
            <a:ext cx="45719" cy="45719"/>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p>
        </p:txBody>
      </p:sp>
      <p:sp>
        <p:nvSpPr>
          <p:cNvPr id="11" name="TextBox 10"/>
          <p:cNvSpPr txBox="1"/>
          <p:nvPr/>
        </p:nvSpPr>
        <p:spPr>
          <a:xfrm>
            <a:off x="1223628" y="2178575"/>
            <a:ext cx="1800200" cy="369332"/>
          </a:xfrm>
          <a:prstGeom prst="rect">
            <a:avLst/>
          </a:prstGeom>
          <a:noFill/>
        </p:spPr>
        <p:txBody>
          <a:bodyPr wrap="square" rtlCol="0">
            <a:spAutoFit/>
          </a:bodyPr>
          <a:lstStyle/>
          <a:p>
            <a:r>
              <a:rPr lang="en-GB" dirty="0" smtClean="0"/>
              <a:t>% all GAs given</a:t>
            </a:r>
            <a:endParaRPr lang="en-GB" dirty="0"/>
          </a:p>
        </p:txBody>
      </p:sp>
      <p:sp>
        <p:nvSpPr>
          <p:cNvPr id="12" name="Rectangle 11"/>
          <p:cNvSpPr/>
          <p:nvPr/>
        </p:nvSpPr>
        <p:spPr>
          <a:xfrm>
            <a:off x="490403" y="2852936"/>
            <a:ext cx="504056" cy="2160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244163" y="2776282"/>
            <a:ext cx="1800200" cy="369332"/>
          </a:xfrm>
          <a:prstGeom prst="rect">
            <a:avLst/>
          </a:prstGeom>
          <a:noFill/>
        </p:spPr>
        <p:txBody>
          <a:bodyPr wrap="square" rtlCol="0">
            <a:spAutoFit/>
          </a:bodyPr>
          <a:lstStyle/>
          <a:p>
            <a:r>
              <a:rPr lang="en-GB" dirty="0" smtClean="0"/>
              <a:t>% AAGA reports</a:t>
            </a:r>
            <a:endParaRPr lang="en-GB" dirty="0"/>
          </a:p>
        </p:txBody>
      </p:sp>
      <p:sp>
        <p:nvSpPr>
          <p:cNvPr id="3" name="Oval 2"/>
          <p:cNvSpPr/>
          <p:nvPr/>
        </p:nvSpPr>
        <p:spPr>
          <a:xfrm>
            <a:off x="5148064" y="4994010"/>
            <a:ext cx="72008" cy="76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15491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Characteristics of obstetric cases</a:t>
            </a:r>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223332"/>
            <a:ext cx="5328592" cy="594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37994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The incidences</a:t>
            </a:r>
            <a:endParaRPr lang="en-GB" dirty="0"/>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467544" y="1556792"/>
            <a:ext cx="7787208" cy="476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72120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obstetric gap</a:t>
            </a:r>
            <a:endParaRPr lang="en-GB" dirty="0"/>
          </a:p>
        </p:txBody>
      </p:sp>
      <p:pic>
        <p:nvPicPr>
          <p:cNvPr id="9" name="Picture 2"/>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467544" y="1349168"/>
            <a:ext cx="6826750" cy="380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115616" y="5157192"/>
            <a:ext cx="5256584" cy="1938992"/>
          </a:xfrm>
          <a:prstGeom prst="rect">
            <a:avLst/>
          </a:prstGeom>
          <a:noFill/>
        </p:spPr>
        <p:txBody>
          <a:bodyPr wrap="square" rtlCol="0">
            <a:spAutoFit/>
          </a:bodyPr>
          <a:lstStyle/>
          <a:p>
            <a:r>
              <a:rPr lang="en-GB" sz="2400" dirty="0" smtClean="0"/>
              <a:t>Induction agent: thiopentone v propofol </a:t>
            </a:r>
            <a:r>
              <a:rPr lang="en-GB" sz="2400" dirty="0"/>
              <a:t>D</a:t>
            </a:r>
            <a:r>
              <a:rPr lang="en-GB" sz="2400" dirty="0" smtClean="0"/>
              <a:t>ose</a:t>
            </a:r>
          </a:p>
          <a:p>
            <a:r>
              <a:rPr lang="en-GB" sz="2400" dirty="0" smtClean="0"/>
              <a:t>Airway difficulty</a:t>
            </a:r>
          </a:p>
          <a:p>
            <a:r>
              <a:rPr lang="en-GB" sz="2400" dirty="0" smtClean="0"/>
              <a:t>MAC used</a:t>
            </a:r>
          </a:p>
          <a:p>
            <a:r>
              <a:rPr lang="en-GB" sz="2400" dirty="0" smtClean="0"/>
              <a:t>Increased cardiac output</a:t>
            </a:r>
            <a:endParaRPr lang="en-GB" sz="2400" dirty="0"/>
          </a:p>
        </p:txBody>
      </p:sp>
    </p:spTree>
    <p:extLst>
      <p:ext uri="{BB962C8B-B14F-4D97-AF65-F5344CB8AC3E}">
        <p14:creationId xmlns:p14="http://schemas.microsoft.com/office/powerpoint/2010/main" val="774508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1484784"/>
            <a:ext cx="8363272" cy="1143000"/>
          </a:xfrm>
        </p:spPr>
        <p:txBody>
          <a:bodyPr/>
          <a:lstStyle/>
          <a:p>
            <a:pPr algn="r"/>
            <a:r>
              <a:rPr lang="en-GB" dirty="0" smtClean="0"/>
              <a:t>UK Activity survey</a:t>
            </a:r>
            <a:endParaRPr lang="en-GB" dirty="0"/>
          </a:p>
        </p:txBody>
      </p:sp>
      <p:pic>
        <p:nvPicPr>
          <p:cNvPr id="2048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06135"/>
            <a:ext cx="4464496" cy="646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descr="C:\Users\currys\Desktop\NAP5\PICTURES\Survey form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780928"/>
            <a:ext cx="4201207" cy="31344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83968" y="332656"/>
            <a:ext cx="432048"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2449336" y="3179473"/>
            <a:ext cx="4330824" cy="1143000"/>
          </a:xfrm>
          <a:prstGeom prst="rect">
            <a:avLst/>
          </a:prstGeom>
          <a:solidFill>
            <a:srgbClr val="00B050"/>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mtClean="0">
                <a:solidFill>
                  <a:schemeClr val="bg1"/>
                </a:solidFill>
              </a:rPr>
              <a:t> 100% returns</a:t>
            </a:r>
            <a:br>
              <a:rPr lang="en-GB" smtClean="0">
                <a:solidFill>
                  <a:schemeClr val="bg1"/>
                </a:solidFill>
              </a:rPr>
            </a:br>
            <a:r>
              <a:rPr lang="en-GB" smtClean="0">
                <a:solidFill>
                  <a:schemeClr val="bg1"/>
                </a:solidFill>
              </a:rPr>
              <a:t>&gt;20,000 cases</a:t>
            </a:r>
            <a:endParaRPr lang="en-GB" dirty="0">
              <a:solidFill>
                <a:schemeClr val="bg1"/>
              </a:solidFill>
            </a:endParaRPr>
          </a:p>
        </p:txBody>
      </p:sp>
    </p:spTree>
    <p:extLst>
      <p:ext uri="{BB962C8B-B14F-4D97-AF65-F5344CB8AC3E}">
        <p14:creationId xmlns:p14="http://schemas.microsoft.com/office/powerpoint/2010/main" val="132022292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Was GA needed?</a:t>
            </a:r>
            <a:endParaRPr lang="en-GB" dirty="0"/>
          </a:p>
        </p:txBody>
      </p:sp>
      <p:sp>
        <p:nvSpPr>
          <p:cNvPr id="3" name="Content Placeholder 2"/>
          <p:cNvSpPr>
            <a:spLocks noGrp="1"/>
          </p:cNvSpPr>
          <p:nvPr>
            <p:ph sz="half" idx="1"/>
          </p:nvPr>
        </p:nvSpPr>
        <p:spPr>
          <a:xfrm>
            <a:off x="539552" y="1772816"/>
            <a:ext cx="6912768" cy="4525963"/>
          </a:xfrm>
        </p:spPr>
        <p:txBody>
          <a:bodyPr>
            <a:normAutofit/>
          </a:bodyPr>
          <a:lstStyle/>
          <a:p>
            <a:pPr marL="0" indent="0">
              <a:buNone/>
            </a:pPr>
            <a:r>
              <a:rPr lang="en-GB" dirty="0" smtClean="0"/>
              <a:t>In two cases of AAGA regional anaesthesia was considered contraindicated.</a:t>
            </a:r>
          </a:p>
          <a:p>
            <a:pPr marL="0" indent="0">
              <a:buNone/>
            </a:pPr>
            <a:endParaRPr lang="en-GB" dirty="0" smtClean="0"/>
          </a:p>
          <a:p>
            <a:pPr marL="0" indent="0">
              <a:buNone/>
            </a:pPr>
            <a:r>
              <a:rPr lang="en-GB" dirty="0" smtClean="0"/>
              <a:t>In 4 cases general anaesthesia was used when regional anaesthesia failed.</a:t>
            </a:r>
          </a:p>
          <a:p>
            <a:pPr marL="0" indent="0">
              <a:buNone/>
            </a:pPr>
            <a:endParaRPr lang="en-GB" dirty="0" smtClean="0"/>
          </a:p>
          <a:p>
            <a:pPr marL="0" indent="0">
              <a:buNone/>
            </a:pPr>
            <a:r>
              <a:rPr lang="en-GB" dirty="0" smtClean="0"/>
              <a:t>In 4 cases there was no obvious indication for general opposed to regional anaesthesia</a:t>
            </a:r>
            <a:endParaRPr lang="en-GB" dirty="0"/>
          </a:p>
        </p:txBody>
      </p:sp>
    </p:spTree>
    <p:extLst>
      <p:ext uri="{BB962C8B-B14F-4D97-AF65-F5344CB8AC3E}">
        <p14:creationId xmlns:p14="http://schemas.microsoft.com/office/powerpoint/2010/main" val="312095484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Episodes of awareness</a:t>
            </a:r>
            <a:endParaRPr lang="en-GB" dirty="0"/>
          </a:p>
        </p:txBody>
      </p:sp>
      <p:sp>
        <p:nvSpPr>
          <p:cNvPr id="8" name="Content Placeholder 7"/>
          <p:cNvSpPr>
            <a:spLocks noGrp="1"/>
          </p:cNvSpPr>
          <p:nvPr>
            <p:ph sz="half" idx="1"/>
          </p:nvPr>
        </p:nvSpPr>
        <p:spPr/>
        <p:txBody>
          <a:bodyPr>
            <a:normAutofit/>
          </a:bodyPr>
          <a:lstStyle/>
          <a:p>
            <a:pPr marL="0" indent="0">
              <a:buNone/>
            </a:pPr>
            <a:endParaRPr lang="en-GB" dirty="0" smtClean="0"/>
          </a:p>
          <a:p>
            <a:pPr marL="0" indent="0">
              <a:buNone/>
            </a:pPr>
            <a:r>
              <a:rPr lang="en-GB" dirty="0" smtClean="0"/>
              <a:t>At induction</a:t>
            </a:r>
          </a:p>
          <a:p>
            <a:pPr marL="0" indent="0">
              <a:buNone/>
            </a:pPr>
            <a:r>
              <a:rPr lang="en-GB" dirty="0" smtClean="0"/>
              <a:t>Brief</a:t>
            </a:r>
          </a:p>
          <a:p>
            <a:pPr marL="0" indent="0">
              <a:buNone/>
            </a:pPr>
            <a:r>
              <a:rPr lang="en-GB" dirty="0" smtClean="0"/>
              <a:t>Rapidly reported</a:t>
            </a:r>
          </a:p>
          <a:p>
            <a:pPr marL="0" indent="0">
              <a:buNone/>
            </a:pPr>
            <a:r>
              <a:rPr lang="en-GB" dirty="0" smtClean="0"/>
              <a:t>3 cases adverse psychological sequelae</a:t>
            </a:r>
          </a:p>
          <a:p>
            <a:pPr marL="0" indent="0">
              <a:buNone/>
            </a:pPr>
            <a:r>
              <a:rPr lang="en-GB" dirty="0" smtClean="0"/>
              <a:t>1 case litigation</a:t>
            </a:r>
            <a:endParaRPr lang="en-GB" dirty="0"/>
          </a:p>
        </p:txBody>
      </p:sp>
      <p:sp>
        <p:nvSpPr>
          <p:cNvPr id="9" name="Content Placeholder 8"/>
          <p:cNvSpPr>
            <a:spLocks noGrp="1"/>
          </p:cNvSpPr>
          <p:nvPr>
            <p:ph sz="half" idx="2"/>
          </p:nvPr>
        </p:nvSpPr>
        <p:spPr/>
        <p:txBody>
          <a:bodyPr>
            <a:noAutofit/>
          </a:bodyPr>
          <a:lstStyle/>
          <a:p>
            <a:pPr marL="0" indent="0">
              <a:buNone/>
            </a:pPr>
            <a:r>
              <a:rPr lang="en-GB" sz="2400" i="1" dirty="0" smtClean="0"/>
              <a:t>A patient with severe pre-eclampsia required cat 2 CS out of hours after several hours of stabilisation by the multidisciplinary team.</a:t>
            </a:r>
          </a:p>
          <a:p>
            <a:pPr marL="0" indent="0">
              <a:buNone/>
            </a:pPr>
            <a:r>
              <a:rPr lang="en-GB" sz="2400" i="1" dirty="0" smtClean="0"/>
              <a:t>At induction cefuroxime was given instead of thiopentone.</a:t>
            </a:r>
          </a:p>
          <a:p>
            <a:pPr marL="0" indent="0">
              <a:buNone/>
            </a:pPr>
            <a:r>
              <a:rPr lang="en-GB" sz="2400" i="1" dirty="0" smtClean="0"/>
              <a:t>In recovery she reported being aware of laryngoscopy and intubation but she was unconcerned as she trusted the doctors</a:t>
            </a:r>
            <a:endParaRPr lang="en-GB" sz="2400" i="1" dirty="0"/>
          </a:p>
        </p:txBody>
      </p:sp>
    </p:spTree>
    <p:extLst>
      <p:ext uri="{BB962C8B-B14F-4D97-AF65-F5344CB8AC3E}">
        <p14:creationId xmlns:p14="http://schemas.microsoft.com/office/powerpoint/2010/main" val="188353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pic>
        <p:nvPicPr>
          <p:cNvPr id="921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1521" y="1484784"/>
            <a:ext cx="5190195"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13417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921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528" y="35161"/>
            <a:ext cx="5112568" cy="7379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88963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24744"/>
            <a:ext cx="9144000" cy="6120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2564904"/>
            <a:ext cx="5976664" cy="3977501"/>
          </a:xfrm>
          <a:prstGeom prst="rect">
            <a:avLst/>
          </a:prstGeom>
        </p:spPr>
      </p:pic>
      <p:sp>
        <p:nvSpPr>
          <p:cNvPr id="2" name="Title 1"/>
          <p:cNvSpPr>
            <a:spLocks noGrp="1"/>
          </p:cNvSpPr>
          <p:nvPr>
            <p:ph type="ctrTitle"/>
          </p:nvPr>
        </p:nvSpPr>
        <p:spPr>
          <a:xfrm>
            <a:off x="685800" y="1700807"/>
            <a:ext cx="7772400" cy="792087"/>
          </a:xfrm>
        </p:spPr>
        <p:txBody>
          <a:bodyPr>
            <a:normAutofit/>
          </a:bodyPr>
          <a:lstStyle/>
          <a:p>
            <a:r>
              <a:rPr lang="en-GB" sz="3600" dirty="0" smtClean="0">
                <a:latin typeface="Arial" pitchFamily="34" charset="0"/>
                <a:ea typeface="Arial Unicode MS" pitchFamily="34" charset="-128"/>
                <a:cs typeface="Arial" pitchFamily="34" charset="0"/>
              </a:rPr>
              <a:t>AAGA in cardiothoracic Anaesthesia</a:t>
            </a:r>
            <a:endParaRPr lang="en-GB" sz="3600" dirty="0">
              <a:latin typeface="Arial" pitchFamily="34" charset="0"/>
              <a:ea typeface="Arial Unicode MS" pitchFamily="34" charset="-128"/>
              <a:cs typeface="Arial" pitchFamily="34" charset="0"/>
            </a:endParaRPr>
          </a:p>
        </p:txBody>
      </p:sp>
      <p:sp>
        <p:nvSpPr>
          <p:cNvPr id="3" name="Subtitle 2"/>
          <p:cNvSpPr>
            <a:spLocks noGrp="1"/>
          </p:cNvSpPr>
          <p:nvPr>
            <p:ph type="subTitle" idx="1"/>
          </p:nvPr>
        </p:nvSpPr>
        <p:spPr>
          <a:xfrm>
            <a:off x="1371600" y="5877272"/>
            <a:ext cx="6400800" cy="1512168"/>
          </a:xfrm>
        </p:spPr>
        <p:txBody>
          <a:bodyPr>
            <a:normAutofit/>
          </a:bodyPr>
          <a:lstStyle/>
          <a:p>
            <a:endParaRPr lang="en-GB" sz="1800" dirty="0">
              <a:solidFill>
                <a:schemeClr val="tx1"/>
              </a:solidFill>
              <a:latin typeface="Arial" pitchFamily="34" charset="0"/>
              <a:ea typeface="Arial Unicode MS" pitchFamily="34" charset="-128"/>
              <a:cs typeface="Arial" pitchFamily="34" charset="0"/>
            </a:endParaRPr>
          </a:p>
        </p:txBody>
      </p:sp>
      <p:sp>
        <p:nvSpPr>
          <p:cNvPr id="6" name="Footer Placeholder 5"/>
          <p:cNvSpPr>
            <a:spLocks noGrp="1"/>
          </p:cNvSpPr>
          <p:nvPr>
            <p:ph type="ftr" sz="quarter" idx="4294967295"/>
          </p:nvPr>
        </p:nvSpPr>
        <p:spPr>
          <a:xfrm>
            <a:off x="6012160" y="184665"/>
            <a:ext cx="2895600" cy="724055"/>
          </a:xfrm>
          <a:prstGeom prst="rect">
            <a:avLst/>
          </a:prstGeom>
        </p:spPr>
        <p:txBody>
          <a:bodyPr/>
          <a:lstStyle/>
          <a:p>
            <a:pPr algn="r"/>
            <a:r>
              <a:rPr lang="en-US" dirty="0" smtClean="0"/>
              <a:t>NAP5</a:t>
            </a:r>
          </a:p>
          <a:p>
            <a:pPr algn="r"/>
            <a:r>
              <a:rPr lang="en-US" dirty="0" smtClean="0"/>
              <a:t> The 5th National Audit Project</a:t>
            </a:r>
          </a:p>
          <a:p>
            <a:pPr lvl="0" algn="l"/>
            <a:r>
              <a:rPr lang="en-GB" sz="1800" dirty="0" smtClean="0">
                <a:solidFill>
                  <a:srgbClr val="99FFA4"/>
                </a:solidFill>
                <a:latin typeface="ZapfDingbatsITC"/>
              </a:rPr>
              <a:t>                         ■ </a:t>
            </a:r>
            <a:r>
              <a:rPr lang="en-GB" sz="1800" dirty="0" smtClean="0">
                <a:solidFill>
                  <a:srgbClr val="A0FFA3"/>
                </a:solidFill>
                <a:latin typeface="ZapfDingbatsITC"/>
              </a:rPr>
              <a:t>■ </a:t>
            </a:r>
            <a:r>
              <a:rPr lang="en-GB" sz="1800" dirty="0" smtClean="0">
                <a:solidFill>
                  <a:srgbClr val="B3FFB5"/>
                </a:solidFill>
                <a:latin typeface="ZapfDingbatsITC"/>
              </a:rPr>
              <a:t>■ </a:t>
            </a:r>
            <a:r>
              <a:rPr lang="en-GB" sz="1800" dirty="0" smtClean="0">
                <a:solidFill>
                  <a:srgbClr val="DAFFDB"/>
                </a:solidFill>
                <a:latin typeface="ZapfDingbatsITC"/>
              </a:rPr>
              <a:t>■ </a:t>
            </a:r>
            <a:r>
              <a:rPr lang="en-GB" sz="1800" dirty="0" smtClean="0">
                <a:solidFill>
                  <a:srgbClr val="EDFFED"/>
                </a:solidFill>
                <a:latin typeface="ZapfDingbatsITC"/>
              </a:rPr>
              <a:t>■ </a:t>
            </a:r>
            <a:endParaRPr lang="en-GB" dirty="0"/>
          </a:p>
        </p:txBody>
      </p:sp>
    </p:spTree>
    <p:extLst>
      <p:ext uri="{BB962C8B-B14F-4D97-AF65-F5344CB8AC3E}">
        <p14:creationId xmlns:p14="http://schemas.microsoft.com/office/powerpoint/2010/main" val="100462123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2137"/>
            <a:ext cx="8229600" cy="1460759"/>
          </a:xfrm>
        </p:spPr>
        <p:txBody>
          <a:bodyPr>
            <a:normAutofit fontScale="90000"/>
          </a:bodyPr>
          <a:lstStyle/>
          <a:p>
            <a:pPr algn="l"/>
            <a:r>
              <a:rPr lang="en-GB" dirty="0" smtClean="0"/>
              <a:t>Cardiac Anaesthesia Risks</a:t>
            </a:r>
            <a:br>
              <a:rPr lang="en-GB" dirty="0" smtClean="0"/>
            </a:br>
            <a:r>
              <a:rPr lang="en-GB" sz="2200" dirty="0" smtClean="0">
                <a:solidFill>
                  <a:schemeClr val="accent2"/>
                </a:solidFill>
              </a:rPr>
              <a:t>Cardiac </a:t>
            </a:r>
            <a:r>
              <a:rPr lang="en-GB" sz="2200" dirty="0">
                <a:solidFill>
                  <a:schemeClr val="accent2"/>
                </a:solidFill>
              </a:rPr>
              <a:t>surgical patients </a:t>
            </a:r>
            <a:r>
              <a:rPr lang="en-GB" sz="2200" dirty="0" smtClean="0">
                <a:solidFill>
                  <a:schemeClr val="accent2"/>
                </a:solidFill>
              </a:rPr>
              <a:t>considered </a:t>
            </a:r>
            <a:r>
              <a:rPr lang="en-GB" sz="2200" dirty="0">
                <a:solidFill>
                  <a:schemeClr val="accent2"/>
                </a:solidFill>
              </a:rPr>
              <a:t>at increased risk of </a:t>
            </a:r>
            <a:r>
              <a:rPr lang="en-GB" sz="2200" dirty="0" smtClean="0">
                <a:solidFill>
                  <a:schemeClr val="accent2"/>
                </a:solidFill>
              </a:rPr>
              <a:t>AAGA. </a:t>
            </a:r>
            <a:br>
              <a:rPr lang="en-GB" sz="2200" dirty="0" smtClean="0">
                <a:solidFill>
                  <a:schemeClr val="accent2"/>
                </a:solidFill>
              </a:rPr>
            </a:br>
            <a:r>
              <a:rPr lang="en-GB" sz="2200" dirty="0" smtClean="0">
                <a:solidFill>
                  <a:schemeClr val="accent2"/>
                </a:solidFill>
              </a:rPr>
              <a:t>High-risk </a:t>
            </a:r>
            <a:r>
              <a:rPr lang="en-GB" sz="2200" dirty="0">
                <a:solidFill>
                  <a:schemeClr val="accent2"/>
                </a:solidFill>
              </a:rPr>
              <a:t>in cardiac surgical patients </a:t>
            </a:r>
            <a:r>
              <a:rPr lang="en-GB" sz="2200" dirty="0" smtClean="0">
                <a:solidFill>
                  <a:schemeClr val="accent2"/>
                </a:solidFill>
              </a:rPr>
              <a:t>deemed particularly vulnerable</a:t>
            </a:r>
            <a:r>
              <a:rPr lang="en-GB" sz="3600" dirty="0">
                <a:solidFill>
                  <a:schemeClr val="accent2"/>
                </a:solidFill>
              </a:rPr>
              <a:t/>
            </a:r>
            <a:br>
              <a:rPr lang="en-GB" sz="3600" dirty="0">
                <a:solidFill>
                  <a:schemeClr val="accent2"/>
                </a:solidFill>
              </a:rPr>
            </a:br>
            <a:endParaRPr lang="en-GB" sz="4000" dirty="0">
              <a:solidFill>
                <a:schemeClr val="accent2"/>
              </a:solidFill>
            </a:endParaRPr>
          </a:p>
        </p:txBody>
      </p:sp>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32598" y="2564904"/>
            <a:ext cx="2705014" cy="1800201"/>
          </a:xfrm>
        </p:spPr>
      </p:pic>
      <p:sp>
        <p:nvSpPr>
          <p:cNvPr id="4" name="Content Placeholder 3"/>
          <p:cNvSpPr>
            <a:spLocks noGrp="1"/>
          </p:cNvSpPr>
          <p:nvPr>
            <p:ph sz="half" idx="2"/>
          </p:nvPr>
        </p:nvSpPr>
        <p:spPr>
          <a:xfrm>
            <a:off x="2915816" y="2204864"/>
            <a:ext cx="6120680" cy="4032448"/>
          </a:xfrm>
        </p:spPr>
        <p:txBody>
          <a:bodyPr>
            <a:normAutofit lnSpcReduction="10000"/>
          </a:bodyPr>
          <a:lstStyle/>
          <a:p>
            <a:r>
              <a:rPr lang="en-GB" sz="2600" dirty="0" smtClean="0"/>
              <a:t>Opioid </a:t>
            </a:r>
            <a:r>
              <a:rPr lang="en-GB" sz="2600" dirty="0"/>
              <a:t>based </a:t>
            </a:r>
            <a:r>
              <a:rPr lang="en-GB" sz="2600" dirty="0" smtClean="0"/>
              <a:t>techniques </a:t>
            </a:r>
          </a:p>
          <a:p>
            <a:r>
              <a:rPr lang="en-GB" sz="2600" dirty="0" smtClean="0"/>
              <a:t>Minimal </a:t>
            </a:r>
            <a:r>
              <a:rPr lang="en-GB" sz="2600" dirty="0"/>
              <a:t>cardiac reserve </a:t>
            </a:r>
            <a:endParaRPr lang="en-GB" sz="2600" dirty="0" smtClean="0"/>
          </a:p>
          <a:p>
            <a:r>
              <a:rPr lang="en-GB" sz="2600" dirty="0" smtClean="0"/>
              <a:t>Emergency surgery </a:t>
            </a:r>
          </a:p>
          <a:p>
            <a:r>
              <a:rPr lang="en-GB" sz="2600" dirty="0"/>
              <a:t>Intentional underdosing of </a:t>
            </a:r>
            <a:r>
              <a:rPr lang="en-GB" sz="2600" dirty="0" smtClean="0"/>
              <a:t>anaesthetic </a:t>
            </a:r>
            <a:r>
              <a:rPr lang="en-GB" sz="2600" dirty="0"/>
              <a:t>drugs </a:t>
            </a:r>
            <a:r>
              <a:rPr lang="en-GB" sz="2600" dirty="0" smtClean="0"/>
              <a:t>to </a:t>
            </a:r>
            <a:r>
              <a:rPr lang="en-GB" sz="2600" dirty="0"/>
              <a:t>avoid cardiovascular instability</a:t>
            </a:r>
            <a:endParaRPr lang="en-GB" sz="2600" dirty="0" smtClean="0"/>
          </a:p>
          <a:p>
            <a:pPr marL="0" indent="0">
              <a:buNone/>
            </a:pPr>
            <a:endParaRPr lang="en-GB" dirty="0" smtClean="0"/>
          </a:p>
          <a:p>
            <a:r>
              <a:rPr lang="en-GB" sz="2600" dirty="0" smtClean="0"/>
              <a:t>Reported incidence </a:t>
            </a:r>
            <a:r>
              <a:rPr lang="en-GB" sz="2600" dirty="0"/>
              <a:t>of </a:t>
            </a:r>
            <a:r>
              <a:rPr lang="en-GB" sz="2600" dirty="0" smtClean="0"/>
              <a:t>AAGA with modern anaesthetic </a:t>
            </a:r>
            <a:r>
              <a:rPr lang="en-GB" sz="2600" dirty="0"/>
              <a:t>techniques </a:t>
            </a:r>
            <a:r>
              <a:rPr lang="en-GB" sz="2600" dirty="0" smtClean="0"/>
              <a:t>~1.1% </a:t>
            </a:r>
          </a:p>
          <a:p>
            <a:pPr marL="400050" lvl="1" indent="0">
              <a:buNone/>
            </a:pPr>
            <a:r>
              <a:rPr lang="en-GB" sz="2200" dirty="0" smtClean="0"/>
              <a:t>(Phillips </a:t>
            </a:r>
            <a:r>
              <a:rPr lang="en-GB" sz="2200" dirty="0"/>
              <a:t>et </a:t>
            </a:r>
            <a:r>
              <a:rPr lang="en-GB" sz="2200" dirty="0" smtClean="0"/>
              <a:t>al 1993)</a:t>
            </a:r>
          </a:p>
          <a:p>
            <a:endParaRPr lang="en-GB" dirty="0"/>
          </a:p>
        </p:txBody>
      </p:sp>
    </p:spTree>
    <p:extLst>
      <p:ext uri="{BB962C8B-B14F-4D97-AF65-F5344CB8AC3E}">
        <p14:creationId xmlns:p14="http://schemas.microsoft.com/office/powerpoint/2010/main" val="185544996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8064896" cy="652934"/>
          </a:xfrm>
        </p:spPr>
        <p:txBody>
          <a:bodyPr>
            <a:normAutofit fontScale="90000"/>
          </a:bodyPr>
          <a:lstStyle/>
          <a:p>
            <a:pPr algn="l"/>
            <a:r>
              <a:rPr lang="en-GB" dirty="0" smtClean="0"/>
              <a:t>Thoracic Anaesthesia Risks</a:t>
            </a:r>
            <a:br>
              <a:rPr lang="en-GB" dirty="0" smtClean="0"/>
            </a:br>
            <a:r>
              <a:rPr lang="en-GB" dirty="0" smtClean="0"/>
              <a:t/>
            </a:r>
            <a:br>
              <a:rPr lang="en-GB" dirty="0" smtClean="0"/>
            </a:br>
            <a:r>
              <a:rPr lang="en-GB" sz="2700" dirty="0" smtClean="0">
                <a:solidFill>
                  <a:schemeClr val="accent2"/>
                </a:solidFill>
              </a:rPr>
              <a:t>Thoracic </a:t>
            </a:r>
            <a:r>
              <a:rPr lang="en-GB" sz="2700" dirty="0">
                <a:solidFill>
                  <a:schemeClr val="accent2"/>
                </a:solidFill>
              </a:rPr>
              <a:t>surgical patients are also </a:t>
            </a:r>
            <a:r>
              <a:rPr lang="en-GB" sz="2700" dirty="0" smtClean="0">
                <a:solidFill>
                  <a:schemeClr val="accent2"/>
                </a:solidFill>
              </a:rPr>
              <a:t>considered at increased risk of AAGA</a:t>
            </a:r>
            <a:endParaRPr lang="en-GB" sz="4000" dirty="0"/>
          </a:p>
        </p:txBody>
      </p:sp>
      <p:pic>
        <p:nvPicPr>
          <p:cNvPr id="8" name="Content Placeholder 7"/>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07504" y="2681713"/>
            <a:ext cx="3178696" cy="2115439"/>
          </a:xfrm>
        </p:spPr>
      </p:pic>
      <p:sp>
        <p:nvSpPr>
          <p:cNvPr id="6" name="Content Placeholder 5"/>
          <p:cNvSpPr>
            <a:spLocks noGrp="1"/>
          </p:cNvSpPr>
          <p:nvPr>
            <p:ph sz="quarter" idx="4"/>
          </p:nvPr>
        </p:nvSpPr>
        <p:spPr>
          <a:xfrm>
            <a:off x="3491880" y="2174875"/>
            <a:ext cx="5616624" cy="4546600"/>
          </a:xfrm>
        </p:spPr>
        <p:txBody>
          <a:bodyPr>
            <a:normAutofit/>
          </a:bodyPr>
          <a:lstStyle/>
          <a:p>
            <a:r>
              <a:rPr lang="en-GB" dirty="0" smtClean="0"/>
              <a:t>Neuromuscular </a:t>
            </a:r>
            <a:r>
              <a:rPr lang="en-GB" dirty="0"/>
              <a:t>blockade to facilitate one lung ventilation </a:t>
            </a:r>
            <a:endParaRPr lang="en-GB" dirty="0" smtClean="0"/>
          </a:p>
          <a:p>
            <a:r>
              <a:rPr lang="en-GB" dirty="0" smtClean="0"/>
              <a:t>Frail and elderly population</a:t>
            </a:r>
            <a:endParaRPr lang="en-GB" dirty="0"/>
          </a:p>
          <a:p>
            <a:r>
              <a:rPr lang="en-GB" dirty="0" smtClean="0"/>
              <a:t>Rigid </a:t>
            </a:r>
            <a:r>
              <a:rPr lang="en-GB" dirty="0"/>
              <a:t>bronchoscopy </a:t>
            </a:r>
            <a:r>
              <a:rPr lang="en-GB" dirty="0" smtClean="0"/>
              <a:t>associated </a:t>
            </a:r>
            <a:r>
              <a:rPr lang="en-GB" dirty="0"/>
              <a:t>with </a:t>
            </a:r>
            <a:r>
              <a:rPr lang="en-GB" dirty="0" smtClean="0"/>
              <a:t>particularly increased risk </a:t>
            </a:r>
          </a:p>
          <a:p>
            <a:r>
              <a:rPr lang="en-GB" dirty="0" smtClean="0"/>
              <a:t>Challenging </a:t>
            </a:r>
            <a:r>
              <a:rPr lang="en-GB" dirty="0"/>
              <a:t>due </a:t>
            </a:r>
            <a:r>
              <a:rPr lang="en-GB" dirty="0" smtClean="0"/>
              <a:t>to ‘</a:t>
            </a:r>
            <a:r>
              <a:rPr lang="en-GB" dirty="0"/>
              <a:t>shared airway’ with the </a:t>
            </a:r>
            <a:r>
              <a:rPr lang="en-GB" dirty="0" smtClean="0"/>
              <a:t>surgeon and need for</a:t>
            </a:r>
          </a:p>
          <a:p>
            <a:pPr lvl="1"/>
            <a:r>
              <a:rPr lang="en-GB" dirty="0" smtClean="0"/>
              <a:t>deep anaesthesia, </a:t>
            </a:r>
          </a:p>
          <a:p>
            <a:pPr lvl="1"/>
            <a:r>
              <a:rPr lang="en-GB" dirty="0" smtClean="0"/>
              <a:t>full </a:t>
            </a:r>
            <a:r>
              <a:rPr lang="en-GB" dirty="0"/>
              <a:t>neuromuscular </a:t>
            </a:r>
            <a:r>
              <a:rPr lang="en-GB" dirty="0" smtClean="0"/>
              <a:t>blockade</a:t>
            </a:r>
          </a:p>
          <a:p>
            <a:pPr lvl="1"/>
            <a:r>
              <a:rPr lang="en-GB" dirty="0" smtClean="0"/>
              <a:t>rapid </a:t>
            </a:r>
            <a:r>
              <a:rPr lang="en-GB" dirty="0"/>
              <a:t>recovery. </a:t>
            </a:r>
          </a:p>
        </p:txBody>
      </p:sp>
    </p:spTree>
    <p:extLst>
      <p:ext uri="{BB962C8B-B14F-4D97-AF65-F5344CB8AC3E}">
        <p14:creationId xmlns:p14="http://schemas.microsoft.com/office/powerpoint/2010/main" val="206541198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Cardiac Reports</a:t>
            </a:r>
            <a:endParaRPr lang="en-GB" dirty="0"/>
          </a:p>
        </p:txBody>
      </p:sp>
      <p:sp>
        <p:nvSpPr>
          <p:cNvPr id="6" name="Content Placeholder 5"/>
          <p:cNvSpPr>
            <a:spLocks noGrp="1"/>
          </p:cNvSpPr>
          <p:nvPr>
            <p:ph idx="1"/>
          </p:nvPr>
        </p:nvSpPr>
        <p:spPr/>
        <p:txBody>
          <a:bodyPr>
            <a:normAutofit/>
          </a:bodyPr>
          <a:lstStyle/>
          <a:p>
            <a:pPr marL="0" indent="0">
              <a:buNone/>
            </a:pPr>
            <a:r>
              <a:rPr lang="en-GB" sz="2800" dirty="0" smtClean="0">
                <a:solidFill>
                  <a:schemeClr val="accent2"/>
                </a:solidFill>
              </a:rPr>
              <a:t>Four class A reports during </a:t>
            </a:r>
            <a:r>
              <a:rPr lang="en-GB" sz="2800" dirty="0">
                <a:solidFill>
                  <a:schemeClr val="accent2"/>
                </a:solidFill>
              </a:rPr>
              <a:t>cardiac anaesthesia </a:t>
            </a:r>
            <a:endParaRPr lang="en-GB" sz="2800" dirty="0" smtClean="0">
              <a:solidFill>
                <a:schemeClr val="accent2"/>
              </a:solidFill>
            </a:endParaRPr>
          </a:p>
          <a:p>
            <a:pPr lvl="1"/>
            <a:r>
              <a:rPr lang="en-GB" sz="2400" dirty="0" smtClean="0">
                <a:solidFill>
                  <a:schemeClr val="accent2"/>
                </a:solidFill>
              </a:rPr>
              <a:t>i.e. certain or probable AAGA </a:t>
            </a:r>
          </a:p>
          <a:p>
            <a:pPr lvl="1"/>
            <a:endParaRPr lang="en-GB" sz="2400" dirty="0" smtClean="0"/>
          </a:p>
          <a:p>
            <a:pPr marL="0" indent="0">
              <a:buNone/>
            </a:pPr>
            <a:r>
              <a:rPr lang="en-GB" sz="2800" dirty="0" smtClean="0"/>
              <a:t>Location of four cardiac surgical AAGA cases</a:t>
            </a:r>
          </a:p>
          <a:p>
            <a:pPr lvl="1"/>
            <a:r>
              <a:rPr lang="en-GB" sz="2400" dirty="0" smtClean="0"/>
              <a:t>Catheter laboratory procedure (n=1) </a:t>
            </a:r>
          </a:p>
          <a:p>
            <a:pPr lvl="1"/>
            <a:r>
              <a:rPr lang="en-GB" sz="2400" dirty="0" smtClean="0"/>
              <a:t>Theatres  (n=3)</a:t>
            </a:r>
          </a:p>
          <a:p>
            <a:pPr lvl="2"/>
            <a:r>
              <a:rPr lang="en-GB" sz="2000" dirty="0" smtClean="0"/>
              <a:t>During primary </a:t>
            </a:r>
            <a:r>
              <a:rPr lang="en-GB" sz="2000" dirty="0"/>
              <a:t>surgical </a:t>
            </a:r>
            <a:r>
              <a:rPr lang="en-GB" sz="2000" dirty="0" smtClean="0"/>
              <a:t>procedure (</a:t>
            </a:r>
            <a:r>
              <a:rPr lang="en-GB" sz="2000" dirty="0"/>
              <a:t>n=2) </a:t>
            </a:r>
            <a:endParaRPr lang="en-GB" sz="2000" dirty="0" smtClean="0"/>
          </a:p>
          <a:p>
            <a:pPr lvl="2"/>
            <a:r>
              <a:rPr lang="en-GB" sz="2000" dirty="0" smtClean="0"/>
              <a:t>During return to theatre for </a:t>
            </a:r>
            <a:r>
              <a:rPr lang="en-GB" sz="2000" dirty="0"/>
              <a:t>bleeding (n=1)</a:t>
            </a:r>
          </a:p>
          <a:p>
            <a:pPr lvl="1"/>
            <a:endParaRPr lang="en-GB" sz="2400" dirty="0"/>
          </a:p>
          <a:p>
            <a:endParaRPr lang="en-GB" sz="2800" dirty="0"/>
          </a:p>
        </p:txBody>
      </p:sp>
    </p:spTree>
    <p:extLst>
      <p:ext uri="{BB962C8B-B14F-4D97-AF65-F5344CB8AC3E}">
        <p14:creationId xmlns:p14="http://schemas.microsoft.com/office/powerpoint/2010/main" val="250103830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Cardiac Case Report I</a:t>
            </a:r>
            <a:endParaRPr lang="en-GB" dirty="0"/>
          </a:p>
        </p:txBody>
      </p:sp>
      <p:pic>
        <p:nvPicPr>
          <p:cNvPr id="11" name="Content Placeholder 10"/>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706302" y="2348879"/>
            <a:ext cx="5331794" cy="3528394"/>
          </a:xfrm>
          <a:prstGeom prst="rect">
            <a:avLst/>
          </a:prstGeom>
        </p:spPr>
      </p:pic>
      <p:sp>
        <p:nvSpPr>
          <p:cNvPr id="8" name="Text Placeholder 7"/>
          <p:cNvSpPr>
            <a:spLocks noGrp="1"/>
          </p:cNvSpPr>
          <p:nvPr>
            <p:ph type="body" sz="quarter" idx="4294967295"/>
          </p:nvPr>
        </p:nvSpPr>
        <p:spPr>
          <a:xfrm>
            <a:off x="3923928" y="1658786"/>
            <a:ext cx="4968552" cy="690093"/>
          </a:xfrm>
        </p:spPr>
        <p:txBody>
          <a:bodyPr>
            <a:normAutofit fontScale="85000" lnSpcReduction="10000"/>
          </a:bodyPr>
          <a:lstStyle/>
          <a:p>
            <a:pPr marL="0" indent="0">
              <a:buNone/>
            </a:pPr>
            <a:r>
              <a:rPr lang="en-GB" dirty="0" smtClean="0">
                <a:solidFill>
                  <a:schemeClr val="accent2"/>
                </a:solidFill>
              </a:rPr>
              <a:t>Anxious young emergency CABG</a:t>
            </a:r>
            <a:endParaRPr lang="en-GB" dirty="0">
              <a:solidFill>
                <a:schemeClr val="accent2"/>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1535113"/>
            <a:ext cx="3246015" cy="2160240"/>
          </a:xfrm>
          <a:prstGeom prst="rect">
            <a:avLst/>
          </a:prstGeom>
        </p:spPr>
      </p:pic>
    </p:spTree>
    <p:extLst>
      <p:ext uri="{BB962C8B-B14F-4D97-AF65-F5344CB8AC3E}">
        <p14:creationId xmlns:p14="http://schemas.microsoft.com/office/powerpoint/2010/main" val="216637191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70893"/>
          </a:xfrm>
        </p:spPr>
        <p:txBody>
          <a:bodyPr/>
          <a:lstStyle/>
          <a:p>
            <a:pPr algn="l"/>
            <a:r>
              <a:rPr lang="en-GB" dirty="0" smtClean="0"/>
              <a:t>        Cardiac Case Report II</a:t>
            </a:r>
            <a:endParaRPr lang="en-GB" dirty="0"/>
          </a:p>
        </p:txBody>
      </p:sp>
      <p:pic>
        <p:nvPicPr>
          <p:cNvPr id="10" name="Content Placeholder 9"/>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863710" y="2081857"/>
            <a:ext cx="5917276" cy="4367511"/>
          </a:xfrm>
          <a:prstGeom prst="rect">
            <a:avLst/>
          </a:prstGeom>
        </p:spPr>
      </p:pic>
      <p:sp>
        <p:nvSpPr>
          <p:cNvPr id="6" name="Text Placeholder 5"/>
          <p:cNvSpPr>
            <a:spLocks noGrp="1"/>
          </p:cNvSpPr>
          <p:nvPr>
            <p:ph type="body" idx="4294967295"/>
          </p:nvPr>
        </p:nvSpPr>
        <p:spPr>
          <a:xfrm>
            <a:off x="395536" y="1475583"/>
            <a:ext cx="6923112" cy="699292"/>
          </a:xfrm>
        </p:spPr>
        <p:txBody>
          <a:bodyPr>
            <a:normAutofit fontScale="70000" lnSpcReduction="20000"/>
          </a:bodyPr>
          <a:lstStyle/>
          <a:p>
            <a:pPr marL="0" indent="0">
              <a:buNone/>
            </a:pPr>
            <a:r>
              <a:rPr lang="en-GB" sz="3400" dirty="0" smtClean="0">
                <a:solidFill>
                  <a:schemeClr val="accent2"/>
                </a:solidFill>
              </a:rPr>
              <a:t>Take back for bleeding with BIS</a:t>
            </a:r>
          </a:p>
          <a:p>
            <a:pPr marL="0" indent="0">
              <a:buNone/>
            </a:pPr>
            <a:r>
              <a:rPr lang="en-GB" sz="2900" dirty="0">
                <a:solidFill>
                  <a:schemeClr val="accent2"/>
                </a:solidFill>
              </a:rPr>
              <a:t>Intentional </a:t>
            </a:r>
            <a:r>
              <a:rPr lang="en-GB" sz="2900" dirty="0" smtClean="0">
                <a:solidFill>
                  <a:schemeClr val="accent2"/>
                </a:solidFill>
              </a:rPr>
              <a:t>‘light anaesthesia’ to </a:t>
            </a:r>
            <a:r>
              <a:rPr lang="en-GB" sz="2900" dirty="0">
                <a:solidFill>
                  <a:schemeClr val="accent2"/>
                </a:solidFill>
              </a:rPr>
              <a:t>avoid cardiovascular instability</a:t>
            </a:r>
          </a:p>
          <a:p>
            <a:pPr marL="0" indent="0">
              <a:buNone/>
            </a:pPr>
            <a:endParaRPr lang="en-GB" dirty="0">
              <a:solidFill>
                <a:schemeClr val="accent2"/>
              </a:solidFil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512" y="2174875"/>
            <a:ext cx="1944216" cy="2774681"/>
          </a:xfrm>
          <a:prstGeom prst="rect">
            <a:avLst/>
          </a:prstGeom>
        </p:spPr>
      </p:pic>
    </p:spTree>
    <p:extLst>
      <p:ext uri="{BB962C8B-B14F-4D97-AF65-F5344CB8AC3E}">
        <p14:creationId xmlns:p14="http://schemas.microsoft.com/office/powerpoint/2010/main" val="2014048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NAP5 denominator</a:t>
            </a:r>
            <a:endParaRPr lang="en-GB"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07704" y="1412776"/>
            <a:ext cx="5616624" cy="5576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507632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Cardiac Summary</a:t>
            </a:r>
            <a:endParaRPr lang="en-GB" dirty="0"/>
          </a:p>
        </p:txBody>
      </p:sp>
      <p:sp>
        <p:nvSpPr>
          <p:cNvPr id="6" name="Content Placeholder 5"/>
          <p:cNvSpPr>
            <a:spLocks noGrp="1"/>
          </p:cNvSpPr>
          <p:nvPr>
            <p:ph idx="1"/>
          </p:nvPr>
        </p:nvSpPr>
        <p:spPr>
          <a:xfrm>
            <a:off x="457200" y="1600200"/>
            <a:ext cx="8435280" cy="4525963"/>
          </a:xfrm>
        </p:spPr>
        <p:txBody>
          <a:bodyPr>
            <a:normAutofit/>
          </a:bodyPr>
          <a:lstStyle/>
          <a:p>
            <a:pPr marL="0" indent="0">
              <a:buNone/>
            </a:pPr>
            <a:r>
              <a:rPr lang="en-GB" sz="2800" dirty="0" smtClean="0"/>
              <a:t>Cardiac </a:t>
            </a:r>
            <a:r>
              <a:rPr lang="en-GB" sz="2800" dirty="0"/>
              <a:t>cases </a:t>
            </a:r>
            <a:r>
              <a:rPr lang="en-GB" sz="2800" dirty="0" smtClean="0"/>
              <a:t>~</a:t>
            </a:r>
            <a:r>
              <a:rPr lang="en-GB" sz="2800" dirty="0"/>
              <a:t>1% of </a:t>
            </a:r>
            <a:r>
              <a:rPr lang="en-GB" sz="2800" dirty="0" smtClean="0"/>
              <a:t>total </a:t>
            </a:r>
            <a:r>
              <a:rPr lang="en-GB" sz="2800" dirty="0"/>
              <a:t>UK reported caseload during </a:t>
            </a:r>
            <a:r>
              <a:rPr lang="en-GB" sz="2800" dirty="0" smtClean="0"/>
              <a:t>activity denominator survey </a:t>
            </a:r>
          </a:p>
          <a:p>
            <a:pPr lvl="1"/>
            <a:r>
              <a:rPr lang="en-GB" sz="2400" dirty="0" smtClean="0"/>
              <a:t>~</a:t>
            </a:r>
            <a:r>
              <a:rPr lang="en-GB" sz="2400" dirty="0"/>
              <a:t>40,600 </a:t>
            </a:r>
            <a:r>
              <a:rPr lang="en-GB" sz="2400" dirty="0" smtClean="0"/>
              <a:t>cardiac cases annually</a:t>
            </a:r>
          </a:p>
          <a:p>
            <a:endParaRPr lang="en-GB" sz="2800" dirty="0" smtClean="0"/>
          </a:p>
          <a:p>
            <a:pPr marL="0" indent="0">
              <a:buNone/>
            </a:pPr>
            <a:r>
              <a:rPr lang="en-GB" sz="2800" dirty="0" smtClean="0"/>
              <a:t>Incidence of </a:t>
            </a:r>
            <a:r>
              <a:rPr lang="en-GB" sz="2800" dirty="0"/>
              <a:t>AAGA or ~1:10,000 (~0.01%). </a:t>
            </a:r>
            <a:endParaRPr lang="en-GB" sz="2800" dirty="0" smtClean="0"/>
          </a:p>
          <a:p>
            <a:pPr lvl="1"/>
            <a:r>
              <a:rPr lang="en-GB" sz="2400" dirty="0" smtClean="0"/>
              <a:t>twice </a:t>
            </a:r>
            <a:r>
              <a:rPr lang="en-GB" sz="2400" dirty="0"/>
              <a:t>as high as </a:t>
            </a:r>
            <a:r>
              <a:rPr lang="en-GB" sz="2400" dirty="0" smtClean="0"/>
              <a:t>overall NAP5 incidence of </a:t>
            </a:r>
            <a:r>
              <a:rPr lang="en-GB" sz="2400" dirty="0"/>
              <a:t>~1:20,000 </a:t>
            </a:r>
            <a:endParaRPr lang="en-GB" sz="2400" dirty="0" smtClean="0"/>
          </a:p>
          <a:p>
            <a:pPr lvl="1"/>
            <a:r>
              <a:rPr lang="en-GB" sz="2400" dirty="0" smtClean="0"/>
              <a:t>much </a:t>
            </a:r>
            <a:r>
              <a:rPr lang="en-GB" sz="2400" dirty="0"/>
              <a:t>lower than </a:t>
            </a:r>
            <a:r>
              <a:rPr lang="en-GB" sz="2400" dirty="0" smtClean="0"/>
              <a:t>reported incidence of ~1:150 in previous cardiac surgical series</a:t>
            </a:r>
            <a:endParaRPr lang="en-GB" sz="2400" dirty="0"/>
          </a:p>
          <a:p>
            <a:endParaRPr lang="en-GB" dirty="0"/>
          </a:p>
        </p:txBody>
      </p:sp>
    </p:spTree>
    <p:extLst>
      <p:ext uri="{BB962C8B-B14F-4D97-AF65-F5344CB8AC3E}">
        <p14:creationId xmlns:p14="http://schemas.microsoft.com/office/powerpoint/2010/main" val="125793443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Thoracic Reports</a:t>
            </a:r>
            <a:endParaRPr lang="en-GB" dirty="0"/>
          </a:p>
        </p:txBody>
      </p:sp>
      <p:sp>
        <p:nvSpPr>
          <p:cNvPr id="6" name="Content Placeholder 5"/>
          <p:cNvSpPr>
            <a:spLocks noGrp="1"/>
          </p:cNvSpPr>
          <p:nvPr>
            <p:ph idx="1"/>
          </p:nvPr>
        </p:nvSpPr>
        <p:spPr/>
        <p:txBody>
          <a:bodyPr>
            <a:normAutofit fontScale="77500" lnSpcReduction="20000"/>
          </a:bodyPr>
          <a:lstStyle/>
          <a:p>
            <a:pPr marL="0" indent="0">
              <a:buNone/>
            </a:pPr>
            <a:r>
              <a:rPr lang="en-GB" dirty="0" smtClean="0">
                <a:solidFill>
                  <a:schemeClr val="tx2"/>
                </a:solidFill>
              </a:rPr>
              <a:t>Four class A reports during </a:t>
            </a:r>
            <a:r>
              <a:rPr lang="en-GB" dirty="0">
                <a:solidFill>
                  <a:schemeClr val="tx2"/>
                </a:solidFill>
              </a:rPr>
              <a:t>thoracic </a:t>
            </a:r>
            <a:r>
              <a:rPr lang="en-GB" dirty="0" smtClean="0">
                <a:solidFill>
                  <a:schemeClr val="tx2"/>
                </a:solidFill>
              </a:rPr>
              <a:t>anaesthesia</a:t>
            </a:r>
          </a:p>
          <a:p>
            <a:pPr lvl="1"/>
            <a:r>
              <a:rPr lang="en-GB" dirty="0" smtClean="0">
                <a:solidFill>
                  <a:schemeClr val="tx2"/>
                </a:solidFill>
              </a:rPr>
              <a:t>i.e. certain or probable AAGA  </a:t>
            </a:r>
          </a:p>
          <a:p>
            <a:pPr lvl="1"/>
            <a:endParaRPr lang="en-GB" dirty="0" smtClean="0"/>
          </a:p>
          <a:p>
            <a:pPr marL="0" indent="0">
              <a:buNone/>
            </a:pPr>
            <a:r>
              <a:rPr lang="en-GB" dirty="0" smtClean="0"/>
              <a:t>One </a:t>
            </a:r>
            <a:r>
              <a:rPr lang="en-GB" dirty="0"/>
              <a:t>report </a:t>
            </a:r>
            <a:r>
              <a:rPr lang="en-GB" dirty="0" smtClean="0"/>
              <a:t>at </a:t>
            </a:r>
            <a:r>
              <a:rPr lang="en-GB" dirty="0"/>
              <a:t>induction </a:t>
            </a:r>
            <a:endParaRPr lang="en-GB" dirty="0" smtClean="0"/>
          </a:p>
          <a:p>
            <a:pPr lvl="1"/>
            <a:r>
              <a:rPr lang="en-GB" dirty="0" smtClean="0"/>
              <a:t>failure </a:t>
            </a:r>
            <a:r>
              <a:rPr lang="en-GB" dirty="0"/>
              <a:t>to turn on the vaporiser after inserting a double lumen tracheal tube. </a:t>
            </a:r>
            <a:endParaRPr lang="en-GB" dirty="0" smtClean="0"/>
          </a:p>
          <a:p>
            <a:pPr marL="0" indent="0">
              <a:buNone/>
            </a:pPr>
            <a:r>
              <a:rPr lang="en-GB" dirty="0" smtClean="0"/>
              <a:t>Two </a:t>
            </a:r>
            <a:r>
              <a:rPr lang="en-GB" dirty="0"/>
              <a:t>reported cases </a:t>
            </a:r>
            <a:r>
              <a:rPr lang="en-GB" dirty="0" smtClean="0"/>
              <a:t>during primary </a:t>
            </a:r>
            <a:r>
              <a:rPr lang="en-GB" dirty="0"/>
              <a:t>surgical </a:t>
            </a:r>
            <a:r>
              <a:rPr lang="en-GB" dirty="0" smtClean="0"/>
              <a:t>procedure</a:t>
            </a:r>
          </a:p>
          <a:p>
            <a:pPr lvl="1"/>
            <a:r>
              <a:rPr lang="en-GB" dirty="0" smtClean="0"/>
              <a:t>one due </a:t>
            </a:r>
            <a:r>
              <a:rPr lang="en-GB" dirty="0"/>
              <a:t>to a failure to recommence vapour on moving to the operating </a:t>
            </a:r>
            <a:r>
              <a:rPr lang="en-GB" dirty="0" smtClean="0"/>
              <a:t>room </a:t>
            </a:r>
          </a:p>
          <a:p>
            <a:pPr lvl="1"/>
            <a:r>
              <a:rPr lang="en-GB" dirty="0" smtClean="0"/>
              <a:t>One due to a </a:t>
            </a:r>
            <a:r>
              <a:rPr lang="en-GB" dirty="0"/>
              <a:t>tissued intravenous </a:t>
            </a:r>
            <a:r>
              <a:rPr lang="en-GB" dirty="0" smtClean="0"/>
              <a:t>cannula</a:t>
            </a:r>
            <a:endParaRPr lang="en-GB" dirty="0"/>
          </a:p>
          <a:p>
            <a:pPr marL="0" indent="0">
              <a:buNone/>
            </a:pPr>
            <a:r>
              <a:rPr lang="en-GB" dirty="0" smtClean="0"/>
              <a:t>One </a:t>
            </a:r>
            <a:r>
              <a:rPr lang="en-GB" dirty="0"/>
              <a:t>case </a:t>
            </a:r>
            <a:r>
              <a:rPr lang="en-GB" dirty="0" smtClean="0"/>
              <a:t>in Recovery</a:t>
            </a:r>
            <a:endParaRPr lang="en-GB" dirty="0"/>
          </a:p>
          <a:p>
            <a:pPr lvl="1"/>
            <a:r>
              <a:rPr lang="en-GB" dirty="0" smtClean="0"/>
              <a:t>inadequate </a:t>
            </a:r>
            <a:r>
              <a:rPr lang="en-GB" dirty="0"/>
              <a:t>reversal of neuromuscular blockade with recall of </a:t>
            </a:r>
            <a:r>
              <a:rPr lang="en-GB" dirty="0" smtClean="0"/>
              <a:t>extubation</a:t>
            </a:r>
          </a:p>
        </p:txBody>
      </p:sp>
      <p:sp>
        <p:nvSpPr>
          <p:cNvPr id="7" name="Footer Placeholder 6"/>
          <p:cNvSpPr>
            <a:spLocks noGrp="1"/>
          </p:cNvSpPr>
          <p:nvPr>
            <p:ph type="ftr" sz="quarter" idx="4294967295"/>
          </p:nvPr>
        </p:nvSpPr>
        <p:spPr>
          <a:xfrm>
            <a:off x="3124200" y="6356350"/>
            <a:ext cx="2895600" cy="365125"/>
          </a:xfrm>
          <a:prstGeom prst="rect">
            <a:avLst/>
          </a:prstGeom>
        </p:spPr>
        <p:txBody>
          <a:bodyPr/>
          <a:lstStyle/>
          <a:p>
            <a:r>
              <a:rPr lang="en-US" dirty="0" smtClean="0"/>
              <a:t>NAP5 The 5th National Audit Project</a:t>
            </a:r>
            <a:endParaRPr lang="en-GB" dirty="0"/>
          </a:p>
        </p:txBody>
      </p:sp>
    </p:spTree>
    <p:extLst>
      <p:ext uri="{BB962C8B-B14F-4D97-AF65-F5344CB8AC3E}">
        <p14:creationId xmlns:p14="http://schemas.microsoft.com/office/powerpoint/2010/main" val="265733404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Thoracic Case Report </a:t>
            </a:r>
            <a:endParaRPr lang="en-GB" dirty="0"/>
          </a:p>
        </p:txBody>
      </p:sp>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16200000">
            <a:off x="26663" y="2171376"/>
            <a:ext cx="3066660" cy="2040878"/>
          </a:xfrm>
        </p:spPr>
      </p:pic>
      <p:pic>
        <p:nvPicPr>
          <p:cNvPr id="5" name="Content Placeholder 4"/>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2915816" y="1988841"/>
            <a:ext cx="6120680" cy="3384376"/>
          </a:xfrm>
          <a:prstGeom prst="rect">
            <a:avLst/>
          </a:prstGeom>
        </p:spPr>
      </p:pic>
      <p:sp>
        <p:nvSpPr>
          <p:cNvPr id="7" name="Footer Placeholder 6"/>
          <p:cNvSpPr>
            <a:spLocks noGrp="1"/>
          </p:cNvSpPr>
          <p:nvPr>
            <p:ph type="ftr" sz="quarter" idx="11"/>
          </p:nvPr>
        </p:nvSpPr>
        <p:spPr/>
        <p:txBody>
          <a:bodyPr/>
          <a:lstStyle/>
          <a:p>
            <a:r>
              <a:rPr lang="en-US" dirty="0" smtClean="0"/>
              <a:t>NAP5 The 5th National Audit Project</a:t>
            </a:r>
            <a:endParaRPr lang="en-GB" dirty="0"/>
          </a:p>
        </p:txBody>
      </p:sp>
      <p:sp>
        <p:nvSpPr>
          <p:cNvPr id="3" name="TextBox 2"/>
          <p:cNvSpPr txBox="1"/>
          <p:nvPr/>
        </p:nvSpPr>
        <p:spPr>
          <a:xfrm>
            <a:off x="3124200" y="1484784"/>
            <a:ext cx="3533596" cy="738664"/>
          </a:xfrm>
          <a:prstGeom prst="rect">
            <a:avLst/>
          </a:prstGeom>
          <a:noFill/>
        </p:spPr>
        <p:txBody>
          <a:bodyPr wrap="none" rtlCol="0">
            <a:spAutoFit/>
          </a:bodyPr>
          <a:lstStyle/>
          <a:p>
            <a:r>
              <a:rPr lang="en-GB" sz="2400" dirty="0" smtClean="0">
                <a:solidFill>
                  <a:schemeClr val="tx2"/>
                </a:solidFill>
              </a:rPr>
              <a:t>Tissued drip during TIVA</a:t>
            </a:r>
            <a:endParaRPr lang="en-GB" sz="2400" dirty="0">
              <a:solidFill>
                <a:schemeClr val="tx2"/>
              </a:solidFill>
            </a:endParaRPr>
          </a:p>
          <a:p>
            <a:endParaRPr lang="en-GB" dirty="0"/>
          </a:p>
        </p:txBody>
      </p:sp>
    </p:spTree>
    <p:extLst>
      <p:ext uri="{BB962C8B-B14F-4D97-AF65-F5344CB8AC3E}">
        <p14:creationId xmlns:p14="http://schemas.microsoft.com/office/powerpoint/2010/main" val="122860192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Thoracic Summary</a:t>
            </a:r>
            <a:endParaRPr lang="en-GB" dirty="0"/>
          </a:p>
        </p:txBody>
      </p:sp>
      <p:sp>
        <p:nvSpPr>
          <p:cNvPr id="6" name="Content Placeholder 5"/>
          <p:cNvSpPr>
            <a:spLocks noGrp="1"/>
          </p:cNvSpPr>
          <p:nvPr>
            <p:ph idx="1"/>
          </p:nvPr>
        </p:nvSpPr>
        <p:spPr/>
        <p:txBody>
          <a:bodyPr>
            <a:normAutofit/>
          </a:bodyPr>
          <a:lstStyle/>
          <a:p>
            <a:pPr marL="0" indent="0">
              <a:buNone/>
            </a:pPr>
            <a:r>
              <a:rPr lang="en-GB" sz="2800" dirty="0"/>
              <a:t>Thoracic cases made up ~0.7% of UK reported caseload during the </a:t>
            </a:r>
            <a:r>
              <a:rPr lang="en-GB" sz="2800" dirty="0" smtClean="0"/>
              <a:t>activity denominator survey </a:t>
            </a:r>
          </a:p>
          <a:p>
            <a:pPr lvl="1"/>
            <a:r>
              <a:rPr lang="en-GB" sz="2400" dirty="0" smtClean="0"/>
              <a:t>~</a:t>
            </a:r>
            <a:r>
              <a:rPr lang="en-GB" sz="2400" dirty="0"/>
              <a:t>28,000 </a:t>
            </a:r>
            <a:r>
              <a:rPr lang="en-GB" sz="2400" dirty="0" smtClean="0"/>
              <a:t>cases annually</a:t>
            </a:r>
          </a:p>
          <a:p>
            <a:pPr marL="457200" lvl="1" indent="0">
              <a:buNone/>
            </a:pPr>
            <a:r>
              <a:rPr lang="en-GB" sz="2400" dirty="0" smtClean="0"/>
              <a:t> </a:t>
            </a:r>
          </a:p>
          <a:p>
            <a:pPr marL="0" indent="0">
              <a:buNone/>
            </a:pPr>
            <a:r>
              <a:rPr lang="en-GB" sz="2800" dirty="0" smtClean="0"/>
              <a:t>Thoracic AAGA incidence ~1:7,000 </a:t>
            </a:r>
          </a:p>
          <a:p>
            <a:pPr lvl="1"/>
            <a:r>
              <a:rPr lang="en-GB" sz="2400" dirty="0" smtClean="0"/>
              <a:t>similar order to cardiac incidence</a:t>
            </a:r>
          </a:p>
          <a:p>
            <a:pPr lvl="1"/>
            <a:r>
              <a:rPr lang="en-GB" sz="2400" dirty="0" smtClean="0"/>
              <a:t>higher </a:t>
            </a:r>
            <a:r>
              <a:rPr lang="en-GB" sz="2400" dirty="0"/>
              <a:t>than </a:t>
            </a:r>
            <a:r>
              <a:rPr lang="en-GB" sz="2400" dirty="0" smtClean="0"/>
              <a:t>overall NAP5 incidence </a:t>
            </a:r>
            <a:r>
              <a:rPr lang="en-GB" sz="2400" dirty="0"/>
              <a:t>of ~</a:t>
            </a:r>
            <a:r>
              <a:rPr lang="en-GB" sz="2400" dirty="0" smtClean="0"/>
              <a:t>1:20,000</a:t>
            </a:r>
            <a:endParaRPr lang="en-GB" sz="2400" dirty="0"/>
          </a:p>
        </p:txBody>
      </p:sp>
      <p:sp>
        <p:nvSpPr>
          <p:cNvPr id="7" name="Footer Placeholder 6"/>
          <p:cNvSpPr>
            <a:spLocks noGrp="1"/>
          </p:cNvSpPr>
          <p:nvPr>
            <p:ph type="ftr" sz="quarter" idx="4294967295"/>
          </p:nvPr>
        </p:nvSpPr>
        <p:spPr>
          <a:xfrm>
            <a:off x="3124200" y="6356350"/>
            <a:ext cx="2895600" cy="365125"/>
          </a:xfrm>
          <a:prstGeom prst="rect">
            <a:avLst/>
          </a:prstGeom>
        </p:spPr>
        <p:txBody>
          <a:bodyPr/>
          <a:lstStyle/>
          <a:p>
            <a:r>
              <a:rPr lang="en-US" dirty="0" smtClean="0"/>
              <a:t>NAP5 The 5th National Audit Project</a:t>
            </a:r>
            <a:endParaRPr lang="en-GB" dirty="0"/>
          </a:p>
        </p:txBody>
      </p:sp>
    </p:spTree>
    <p:extLst>
      <p:ext uri="{BB962C8B-B14F-4D97-AF65-F5344CB8AC3E}">
        <p14:creationId xmlns:p14="http://schemas.microsoft.com/office/powerpoint/2010/main" val="353173489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Depth of Anaesthesia Monitoring</a:t>
            </a:r>
            <a:endParaRPr lang="en-GB" dirty="0"/>
          </a:p>
        </p:txBody>
      </p:sp>
      <p:sp>
        <p:nvSpPr>
          <p:cNvPr id="3" name="Text Placeholder 2"/>
          <p:cNvSpPr>
            <a:spLocks noGrp="1"/>
          </p:cNvSpPr>
          <p:nvPr>
            <p:ph type="body" idx="1"/>
          </p:nvPr>
        </p:nvSpPr>
        <p:spPr>
          <a:xfrm>
            <a:off x="457200" y="1781126"/>
            <a:ext cx="3394720" cy="639762"/>
          </a:xfrm>
        </p:spPr>
        <p:txBody>
          <a:bodyPr/>
          <a:lstStyle/>
          <a:p>
            <a:pPr algn="ctr"/>
            <a:r>
              <a:rPr lang="en-GB" dirty="0" smtClean="0">
                <a:solidFill>
                  <a:schemeClr val="accent2"/>
                </a:solidFill>
              </a:rPr>
              <a:t>Cardiac </a:t>
            </a:r>
            <a:endParaRPr lang="en-GB" dirty="0">
              <a:solidFill>
                <a:schemeClr val="accent2"/>
              </a:solidFill>
            </a:endParaRPr>
          </a:p>
        </p:txBody>
      </p:sp>
      <p:sp>
        <p:nvSpPr>
          <p:cNvPr id="4" name="Content Placeholder 3"/>
          <p:cNvSpPr>
            <a:spLocks noGrp="1"/>
          </p:cNvSpPr>
          <p:nvPr>
            <p:ph sz="half" idx="2"/>
          </p:nvPr>
        </p:nvSpPr>
        <p:spPr>
          <a:xfrm>
            <a:off x="457200" y="2390899"/>
            <a:ext cx="3682752" cy="2262237"/>
          </a:xfrm>
        </p:spPr>
        <p:txBody>
          <a:bodyPr>
            <a:normAutofit/>
          </a:bodyPr>
          <a:lstStyle/>
          <a:p>
            <a:r>
              <a:rPr lang="en-GB" dirty="0">
                <a:solidFill>
                  <a:schemeClr val="accent2"/>
                </a:solidFill>
              </a:rPr>
              <a:t>31% of cardiac cases in </a:t>
            </a:r>
            <a:r>
              <a:rPr lang="en-GB" dirty="0" smtClean="0">
                <a:solidFill>
                  <a:schemeClr val="accent2"/>
                </a:solidFill>
              </a:rPr>
              <a:t>activity </a:t>
            </a:r>
            <a:r>
              <a:rPr lang="en-GB" dirty="0">
                <a:solidFill>
                  <a:schemeClr val="accent2"/>
                </a:solidFill>
              </a:rPr>
              <a:t>s</a:t>
            </a:r>
            <a:r>
              <a:rPr lang="en-GB" dirty="0" smtClean="0">
                <a:solidFill>
                  <a:schemeClr val="accent2"/>
                </a:solidFill>
              </a:rPr>
              <a:t>urvey </a:t>
            </a:r>
          </a:p>
          <a:p>
            <a:endParaRPr lang="en-GB" dirty="0" smtClean="0">
              <a:solidFill>
                <a:schemeClr val="accent2"/>
              </a:solidFill>
            </a:endParaRPr>
          </a:p>
          <a:p>
            <a:r>
              <a:rPr lang="en-GB" dirty="0" smtClean="0">
                <a:solidFill>
                  <a:schemeClr val="accent2"/>
                </a:solidFill>
              </a:rPr>
              <a:t>One </a:t>
            </a:r>
            <a:r>
              <a:rPr lang="en-GB" dirty="0">
                <a:solidFill>
                  <a:schemeClr val="accent2"/>
                </a:solidFill>
              </a:rPr>
              <a:t>of </a:t>
            </a:r>
            <a:r>
              <a:rPr lang="en-GB" dirty="0" smtClean="0">
                <a:solidFill>
                  <a:schemeClr val="accent2"/>
                </a:solidFill>
              </a:rPr>
              <a:t>four (25%) cardiac AAGA reports</a:t>
            </a:r>
            <a:endParaRPr lang="en-GB" dirty="0">
              <a:solidFill>
                <a:schemeClr val="accent2"/>
              </a:solidFill>
            </a:endParaRPr>
          </a:p>
          <a:p>
            <a:endParaRPr lang="en-GB" dirty="0"/>
          </a:p>
        </p:txBody>
      </p:sp>
      <p:sp>
        <p:nvSpPr>
          <p:cNvPr id="5" name="Text Placeholder 4"/>
          <p:cNvSpPr>
            <a:spLocks noGrp="1"/>
          </p:cNvSpPr>
          <p:nvPr>
            <p:ph type="body" sz="quarter" idx="3"/>
          </p:nvPr>
        </p:nvSpPr>
        <p:spPr>
          <a:xfrm>
            <a:off x="4645025" y="1853134"/>
            <a:ext cx="3167335" cy="639762"/>
          </a:xfrm>
        </p:spPr>
        <p:txBody>
          <a:bodyPr/>
          <a:lstStyle/>
          <a:p>
            <a:pPr algn="ctr"/>
            <a:r>
              <a:rPr lang="en-GB" dirty="0" smtClean="0">
                <a:solidFill>
                  <a:schemeClr val="tx2"/>
                </a:solidFill>
              </a:rPr>
              <a:t>Thoracic</a:t>
            </a:r>
            <a:endParaRPr lang="en-GB" dirty="0">
              <a:solidFill>
                <a:schemeClr val="tx2"/>
              </a:solidFill>
            </a:endParaRPr>
          </a:p>
        </p:txBody>
      </p:sp>
      <p:sp>
        <p:nvSpPr>
          <p:cNvPr id="6" name="Content Placeholder 5"/>
          <p:cNvSpPr>
            <a:spLocks noGrp="1"/>
          </p:cNvSpPr>
          <p:nvPr>
            <p:ph sz="quarter" idx="4"/>
          </p:nvPr>
        </p:nvSpPr>
        <p:spPr>
          <a:xfrm>
            <a:off x="4645025" y="2462907"/>
            <a:ext cx="3527375" cy="1902197"/>
          </a:xfrm>
        </p:spPr>
        <p:txBody>
          <a:bodyPr>
            <a:normAutofit fontScale="92500" lnSpcReduction="20000"/>
          </a:bodyPr>
          <a:lstStyle/>
          <a:p>
            <a:r>
              <a:rPr lang="en-GB" sz="2800" dirty="0" smtClean="0">
                <a:solidFill>
                  <a:schemeClr val="tx2"/>
                </a:solidFill>
              </a:rPr>
              <a:t>24</a:t>
            </a:r>
            <a:r>
              <a:rPr lang="en-GB" sz="2800" dirty="0">
                <a:solidFill>
                  <a:schemeClr val="tx2"/>
                </a:solidFill>
              </a:rPr>
              <a:t>% of thoracic cases in </a:t>
            </a:r>
            <a:r>
              <a:rPr lang="en-GB" sz="2800" dirty="0" smtClean="0">
                <a:solidFill>
                  <a:schemeClr val="tx2"/>
                </a:solidFill>
              </a:rPr>
              <a:t>activity survey </a:t>
            </a:r>
          </a:p>
          <a:p>
            <a:endParaRPr lang="en-GB" sz="3300" dirty="0" smtClean="0">
              <a:solidFill>
                <a:schemeClr val="tx2"/>
              </a:solidFill>
            </a:endParaRPr>
          </a:p>
          <a:p>
            <a:r>
              <a:rPr lang="en-GB" sz="2600" dirty="0" smtClean="0">
                <a:solidFill>
                  <a:schemeClr val="tx2"/>
                </a:solidFill>
              </a:rPr>
              <a:t>None of four (0%)  thoracic </a:t>
            </a:r>
            <a:r>
              <a:rPr lang="en-GB" sz="2600" dirty="0">
                <a:solidFill>
                  <a:schemeClr val="tx2"/>
                </a:solidFill>
              </a:rPr>
              <a:t>AAGA reports. </a:t>
            </a:r>
          </a:p>
        </p:txBody>
      </p:sp>
      <p:sp>
        <p:nvSpPr>
          <p:cNvPr id="8" name="TextBox 7"/>
          <p:cNvSpPr txBox="1"/>
          <p:nvPr/>
        </p:nvSpPr>
        <p:spPr>
          <a:xfrm>
            <a:off x="827584" y="4789601"/>
            <a:ext cx="7859216" cy="1015663"/>
          </a:xfrm>
          <a:prstGeom prst="rect">
            <a:avLst/>
          </a:prstGeom>
          <a:noFill/>
        </p:spPr>
        <p:txBody>
          <a:bodyPr wrap="square" rtlCol="0">
            <a:spAutoFit/>
          </a:bodyPr>
          <a:lstStyle/>
          <a:p>
            <a:r>
              <a:rPr lang="en-GB" sz="2000" dirty="0" smtClean="0"/>
              <a:t>Too </a:t>
            </a:r>
            <a:r>
              <a:rPr lang="en-GB" sz="2000" dirty="0"/>
              <a:t>few cardiothoracic cases of AAGA reported to NAP5 to draw </a:t>
            </a:r>
            <a:r>
              <a:rPr lang="en-GB" sz="2000" dirty="0" smtClean="0"/>
              <a:t>any </a:t>
            </a:r>
            <a:r>
              <a:rPr lang="en-GB" sz="2000" dirty="0"/>
              <a:t>meaningful conclusions regarding any preventative effect </a:t>
            </a:r>
            <a:r>
              <a:rPr lang="en-GB" sz="2000" dirty="0" smtClean="0"/>
              <a:t>of </a:t>
            </a:r>
            <a:r>
              <a:rPr lang="en-GB" sz="2000" dirty="0"/>
              <a:t>DOA monitoring in this </a:t>
            </a:r>
            <a:r>
              <a:rPr lang="en-GB" sz="2000" dirty="0" smtClean="0"/>
              <a:t>setting</a:t>
            </a:r>
            <a:endParaRPr lang="en-GB" sz="2000" dirty="0"/>
          </a:p>
        </p:txBody>
      </p:sp>
      <p:sp>
        <p:nvSpPr>
          <p:cNvPr id="9" name="TextBox 8"/>
          <p:cNvSpPr txBox="1"/>
          <p:nvPr/>
        </p:nvSpPr>
        <p:spPr>
          <a:xfrm>
            <a:off x="1115616" y="1470531"/>
            <a:ext cx="8147248" cy="400110"/>
          </a:xfrm>
          <a:prstGeom prst="rect">
            <a:avLst/>
          </a:prstGeom>
          <a:noFill/>
        </p:spPr>
        <p:txBody>
          <a:bodyPr wrap="square" rtlCol="0">
            <a:spAutoFit/>
          </a:bodyPr>
          <a:lstStyle/>
          <a:p>
            <a:r>
              <a:rPr lang="en-GB" sz="2000" dirty="0" smtClean="0"/>
              <a:t>Use of </a:t>
            </a:r>
            <a:r>
              <a:rPr lang="en-GB" sz="2000" dirty="0" err="1" smtClean="0"/>
              <a:t>DoA</a:t>
            </a:r>
            <a:r>
              <a:rPr lang="en-GB" sz="2000" dirty="0" smtClean="0"/>
              <a:t> monitoring in activity survey and reported AAGA cases </a:t>
            </a:r>
            <a:endParaRPr lang="en-GB" sz="2000" dirty="0"/>
          </a:p>
        </p:txBody>
      </p:sp>
    </p:spTree>
    <p:extLst>
      <p:ext uri="{BB962C8B-B14F-4D97-AF65-F5344CB8AC3E}">
        <p14:creationId xmlns:p14="http://schemas.microsoft.com/office/powerpoint/2010/main" val="238242008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 I</a:t>
            </a:r>
            <a:endParaRPr lang="en-GB" dirty="0"/>
          </a:p>
        </p:txBody>
      </p:sp>
      <p:sp>
        <p:nvSpPr>
          <p:cNvPr id="3" name="Content Placeholder 2"/>
          <p:cNvSpPr>
            <a:spLocks noGrp="1"/>
          </p:cNvSpPr>
          <p:nvPr>
            <p:ph idx="1"/>
          </p:nvPr>
        </p:nvSpPr>
        <p:spPr/>
        <p:txBody>
          <a:bodyPr>
            <a:normAutofit/>
          </a:bodyPr>
          <a:lstStyle/>
          <a:p>
            <a:pPr marL="0" indent="0">
              <a:buNone/>
            </a:pPr>
            <a:r>
              <a:rPr lang="en-GB" sz="2800" dirty="0" smtClean="0"/>
              <a:t>Overall cardiothoracic incidence </a:t>
            </a:r>
            <a:r>
              <a:rPr lang="en-GB" sz="2800" dirty="0"/>
              <a:t>of ~</a:t>
            </a:r>
            <a:r>
              <a:rPr lang="en-GB" sz="2800" dirty="0" smtClean="0"/>
              <a:t>1:8,600 much </a:t>
            </a:r>
            <a:r>
              <a:rPr lang="en-GB" sz="2800" dirty="0"/>
              <a:t>lower than previous </a:t>
            </a:r>
            <a:r>
              <a:rPr lang="en-GB" sz="2800" dirty="0" smtClean="0"/>
              <a:t>reported incidence (v similar to overall incidence with NMB)</a:t>
            </a:r>
          </a:p>
          <a:p>
            <a:endParaRPr lang="en-GB" sz="2800" dirty="0" smtClean="0"/>
          </a:p>
          <a:p>
            <a:pPr marL="0" indent="0">
              <a:buNone/>
            </a:pPr>
            <a:r>
              <a:rPr lang="en-GB" sz="2800" dirty="0" smtClean="0"/>
              <a:t>Differences </a:t>
            </a:r>
            <a:r>
              <a:rPr lang="en-GB" sz="2800" dirty="0"/>
              <a:t>in NAP5 methodology versus other studies using Brice </a:t>
            </a:r>
            <a:r>
              <a:rPr lang="en-GB" sz="2800" dirty="0" smtClean="0"/>
              <a:t>discussed </a:t>
            </a:r>
            <a:r>
              <a:rPr lang="en-GB" sz="2800" dirty="0"/>
              <a:t>elsewhere. </a:t>
            </a:r>
            <a:endParaRPr lang="en-GB" sz="2800" dirty="0" smtClean="0"/>
          </a:p>
          <a:p>
            <a:endParaRPr lang="en-GB" sz="2800" dirty="0" smtClean="0"/>
          </a:p>
          <a:p>
            <a:pPr marL="0" indent="0">
              <a:buNone/>
            </a:pPr>
            <a:r>
              <a:rPr lang="en-GB" sz="2800" dirty="0" smtClean="0"/>
              <a:t>Additional </a:t>
            </a:r>
            <a:r>
              <a:rPr lang="en-GB" sz="2800" dirty="0"/>
              <a:t>factors may explain the </a:t>
            </a:r>
            <a:r>
              <a:rPr lang="en-GB" sz="2800" dirty="0" smtClean="0"/>
              <a:t>disparity …</a:t>
            </a:r>
            <a:endParaRPr lang="en-GB" sz="2800" dirty="0"/>
          </a:p>
        </p:txBody>
      </p:sp>
    </p:spTree>
    <p:extLst>
      <p:ext uri="{BB962C8B-B14F-4D97-AF65-F5344CB8AC3E}">
        <p14:creationId xmlns:p14="http://schemas.microsoft.com/office/powerpoint/2010/main" val="26477786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 II</a:t>
            </a:r>
            <a:endParaRPr lang="en-GB" dirty="0"/>
          </a:p>
        </p:txBody>
      </p:sp>
      <p:sp>
        <p:nvSpPr>
          <p:cNvPr id="3" name="Content Placeholder 2"/>
          <p:cNvSpPr>
            <a:spLocks noGrp="1"/>
          </p:cNvSpPr>
          <p:nvPr>
            <p:ph idx="1"/>
          </p:nvPr>
        </p:nvSpPr>
        <p:spPr>
          <a:xfrm>
            <a:off x="457200" y="1600200"/>
            <a:ext cx="8229600" cy="4525963"/>
          </a:xfrm>
        </p:spPr>
        <p:txBody>
          <a:bodyPr>
            <a:normAutofit/>
          </a:bodyPr>
          <a:lstStyle/>
          <a:p>
            <a:pPr marL="0" indent="0">
              <a:buNone/>
            </a:pPr>
            <a:r>
              <a:rPr lang="en-GB" sz="2800" dirty="0"/>
              <a:t>C</a:t>
            </a:r>
            <a:r>
              <a:rPr lang="en-GB" sz="2800" dirty="0" smtClean="0"/>
              <a:t>ardiothoracic </a:t>
            </a:r>
            <a:r>
              <a:rPr lang="en-GB" sz="2800" dirty="0"/>
              <a:t>patients are invariably warned pre-operatively that they </a:t>
            </a:r>
            <a:r>
              <a:rPr lang="en-GB" sz="2800" dirty="0" smtClean="0"/>
              <a:t>will be tracheally </a:t>
            </a:r>
            <a:r>
              <a:rPr lang="en-GB" sz="2800" dirty="0"/>
              <a:t>intubated with invasive </a:t>
            </a:r>
            <a:r>
              <a:rPr lang="en-GB" sz="2800" dirty="0" smtClean="0"/>
              <a:t>monitoring when awakening in ICU </a:t>
            </a:r>
          </a:p>
          <a:p>
            <a:endParaRPr lang="en-GB" sz="2800" dirty="0" smtClean="0"/>
          </a:p>
          <a:p>
            <a:pPr marL="0" indent="0">
              <a:buNone/>
            </a:pPr>
            <a:r>
              <a:rPr lang="en-GB" sz="2800" dirty="0" smtClean="0"/>
              <a:t>Elderly </a:t>
            </a:r>
            <a:r>
              <a:rPr lang="en-GB" sz="2800" dirty="0"/>
              <a:t>cardiothoracic patients </a:t>
            </a:r>
            <a:r>
              <a:rPr lang="en-GB" sz="2800" dirty="0" smtClean="0"/>
              <a:t>may be </a:t>
            </a:r>
            <a:r>
              <a:rPr lang="en-GB" sz="2800" dirty="0"/>
              <a:t>more tolerant and less liable to mention </a:t>
            </a:r>
            <a:r>
              <a:rPr lang="en-GB" sz="2800" dirty="0" smtClean="0"/>
              <a:t>AAGA</a:t>
            </a:r>
          </a:p>
          <a:p>
            <a:pPr marL="742950" lvl="2" indent="-342900"/>
            <a:r>
              <a:rPr lang="en-GB" dirty="0" smtClean="0"/>
              <a:t>no </a:t>
            </a:r>
            <a:r>
              <a:rPr lang="en-GB" dirty="0"/>
              <a:t>reported </a:t>
            </a:r>
            <a:r>
              <a:rPr lang="en-GB" dirty="0" smtClean="0"/>
              <a:t>cases </a:t>
            </a:r>
            <a:r>
              <a:rPr lang="en-GB" dirty="0"/>
              <a:t>of AAGA in patients aged &gt;50 during </a:t>
            </a:r>
            <a:r>
              <a:rPr lang="en-GB" dirty="0" smtClean="0"/>
              <a:t>primary cardiothoracic surgical </a:t>
            </a:r>
            <a:r>
              <a:rPr lang="en-GB" dirty="0"/>
              <a:t>procedure.</a:t>
            </a:r>
          </a:p>
          <a:p>
            <a:endParaRPr lang="en-GB" dirty="0"/>
          </a:p>
        </p:txBody>
      </p:sp>
    </p:spTree>
    <p:extLst>
      <p:ext uri="{BB962C8B-B14F-4D97-AF65-F5344CB8AC3E}">
        <p14:creationId xmlns:p14="http://schemas.microsoft.com/office/powerpoint/2010/main" val="33128873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 III</a:t>
            </a:r>
            <a:endParaRPr lang="en-GB" dirty="0"/>
          </a:p>
        </p:txBody>
      </p:sp>
      <p:sp>
        <p:nvSpPr>
          <p:cNvPr id="3" name="Content Placeholder 2"/>
          <p:cNvSpPr>
            <a:spLocks noGrp="1"/>
          </p:cNvSpPr>
          <p:nvPr>
            <p:ph idx="1"/>
          </p:nvPr>
        </p:nvSpPr>
        <p:spPr>
          <a:xfrm>
            <a:off x="457200" y="1600200"/>
            <a:ext cx="8363272" cy="4525963"/>
          </a:xfrm>
        </p:spPr>
        <p:txBody>
          <a:bodyPr>
            <a:normAutofit/>
          </a:bodyPr>
          <a:lstStyle/>
          <a:p>
            <a:pPr marL="0" indent="0">
              <a:buNone/>
            </a:pPr>
            <a:r>
              <a:rPr lang="en-GB" sz="2800" dirty="0" smtClean="0"/>
              <a:t>The NAP5 incidence may reflect changes in </a:t>
            </a:r>
            <a:r>
              <a:rPr lang="en-GB" sz="2800" dirty="0"/>
              <a:t>anaesthetic practice </a:t>
            </a:r>
            <a:endParaRPr lang="en-GB" sz="2800" dirty="0" smtClean="0"/>
          </a:p>
          <a:p>
            <a:pPr lvl="1"/>
            <a:r>
              <a:rPr lang="en-GB" sz="2400" dirty="0"/>
              <a:t>g</a:t>
            </a:r>
            <a:r>
              <a:rPr lang="en-GB" sz="2400" dirty="0" smtClean="0"/>
              <a:t>reater </a:t>
            </a:r>
            <a:r>
              <a:rPr lang="en-GB" sz="2400" dirty="0"/>
              <a:t>attention to maintaining anaesthesia during periods of haemodynamic instability </a:t>
            </a:r>
            <a:r>
              <a:rPr lang="en-GB" sz="2400" dirty="0" smtClean="0"/>
              <a:t>and cardiopulmonary bypass</a:t>
            </a:r>
          </a:p>
          <a:p>
            <a:endParaRPr lang="en-GB" sz="2800" dirty="0" smtClean="0"/>
          </a:p>
          <a:p>
            <a:pPr marL="0" indent="0">
              <a:buNone/>
            </a:pPr>
            <a:r>
              <a:rPr lang="en-GB" sz="2800" dirty="0" smtClean="0"/>
              <a:t>Cardiothoracic population lends itself to research </a:t>
            </a:r>
          </a:p>
          <a:p>
            <a:pPr lvl="1"/>
            <a:r>
              <a:rPr lang="en-GB" sz="2000" dirty="0" smtClean="0"/>
              <a:t>relating </a:t>
            </a:r>
            <a:r>
              <a:rPr lang="en-GB" sz="2000" dirty="0"/>
              <a:t>to whether EEG-based monitoring helps </a:t>
            </a:r>
            <a:r>
              <a:rPr lang="en-GB" sz="2000" dirty="0" smtClean="0"/>
              <a:t>to optimise </a:t>
            </a:r>
            <a:r>
              <a:rPr lang="en-GB" sz="2000" dirty="0"/>
              <a:t>balance between too light and too deep levels of </a:t>
            </a:r>
            <a:r>
              <a:rPr lang="en-GB" sz="2000" dirty="0" smtClean="0"/>
              <a:t>anaesthesia</a:t>
            </a:r>
            <a:endParaRPr lang="en-GB" sz="2000" dirty="0"/>
          </a:p>
          <a:p>
            <a:endParaRPr lang="en-GB"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NAP5 The 5th National Audit Project</a:t>
            </a:r>
            <a:endParaRPr lang="en-GB" dirty="0"/>
          </a:p>
        </p:txBody>
      </p:sp>
    </p:spTree>
    <p:extLst>
      <p:ext uri="{BB962C8B-B14F-4D97-AF65-F5344CB8AC3E}">
        <p14:creationId xmlns:p14="http://schemas.microsoft.com/office/powerpoint/2010/main" val="132775913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sp>
        <p:nvSpPr>
          <p:cNvPr id="3" name="Content Placeholder 2"/>
          <p:cNvSpPr>
            <a:spLocks noGrp="1"/>
          </p:cNvSpPr>
          <p:nvPr>
            <p:ph idx="1"/>
          </p:nvPr>
        </p:nvSpPr>
        <p:spPr/>
        <p:txBody>
          <a:bodyPr/>
          <a:lstStyle/>
          <a:p>
            <a:pPr marL="0" indent="0">
              <a:buNone/>
            </a:pPr>
            <a:r>
              <a:rPr lang="en-GB" dirty="0" smtClean="0"/>
              <a:t>None</a:t>
            </a:r>
            <a:endParaRPr lang="en-GB" dirty="0"/>
          </a:p>
        </p:txBody>
      </p:sp>
    </p:spTree>
    <p:extLst>
      <p:ext uri="{BB962C8B-B14F-4D97-AF65-F5344CB8AC3E}">
        <p14:creationId xmlns:p14="http://schemas.microsoft.com/office/powerpoint/2010/main" val="359249951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772400" cy="1470025"/>
          </a:xfrm>
        </p:spPr>
        <p:txBody>
          <a:bodyPr>
            <a:normAutofit/>
          </a:bodyPr>
          <a:lstStyle/>
          <a:p>
            <a:r>
              <a:rPr lang="en-US" dirty="0"/>
              <a:t>AAGA during </a:t>
            </a:r>
            <a:r>
              <a:rPr lang="en-US" dirty="0" smtClean="0"/>
              <a:t>general anaesthesia in ICU</a:t>
            </a:r>
            <a:endParaRPr lang="en-US" dirty="0"/>
          </a:p>
        </p:txBody>
      </p:sp>
      <p:sp>
        <p:nvSpPr>
          <p:cNvPr id="3" name="Subtitle 2"/>
          <p:cNvSpPr>
            <a:spLocks noGrp="1"/>
          </p:cNvSpPr>
          <p:nvPr>
            <p:ph type="subTitle" idx="1"/>
          </p:nvPr>
        </p:nvSpPr>
        <p:spPr/>
        <p:txBody>
          <a:bodyPr/>
          <a:lstStyle/>
          <a:p>
            <a:endParaRPr lang="en-GB"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6" y="3140968"/>
            <a:ext cx="42862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444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registry - inclusion  criteria</a:t>
            </a:r>
            <a:endParaRPr lang="en-GB"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lgn="ctr">
              <a:buNone/>
            </a:pPr>
            <a:r>
              <a:rPr lang="en-GB" i="1" dirty="0"/>
              <a:t>a</a:t>
            </a:r>
            <a:r>
              <a:rPr lang="en-GB" i="1" dirty="0" smtClean="0"/>
              <a:t> new patient report </a:t>
            </a:r>
          </a:p>
          <a:p>
            <a:pPr marL="0" indent="0" algn="ctr">
              <a:buNone/>
            </a:pPr>
            <a:r>
              <a:rPr lang="en-GB" i="1" dirty="0" smtClean="0"/>
              <a:t>made between </a:t>
            </a:r>
            <a:r>
              <a:rPr lang="en-GB" i="1" dirty="0"/>
              <a:t>1 June 2012 - 31 May 2013 </a:t>
            </a:r>
            <a:endParaRPr lang="en-GB" i="1" dirty="0" smtClean="0"/>
          </a:p>
          <a:p>
            <a:pPr marL="0" indent="0" algn="ctr">
              <a:buNone/>
            </a:pPr>
            <a:r>
              <a:rPr lang="en-GB" i="1" dirty="0" smtClean="0"/>
              <a:t>that </a:t>
            </a:r>
            <a:r>
              <a:rPr lang="en-GB" i="1" dirty="0"/>
              <a:t>they had been aware for a period of time when they expected to be unconscious. </a:t>
            </a:r>
          </a:p>
          <a:p>
            <a:pPr marL="0" indent="0">
              <a:buNone/>
            </a:pPr>
            <a:r>
              <a:rPr lang="en-GB" dirty="0" smtClean="0"/>
              <a:t> </a:t>
            </a:r>
          </a:p>
          <a:p>
            <a:pPr marL="0" indent="0" algn="ctr">
              <a:buNone/>
            </a:pPr>
            <a:endParaRPr lang="en-GB" dirty="0"/>
          </a:p>
        </p:txBody>
      </p:sp>
    </p:spTree>
    <p:extLst>
      <p:ext uri="{BB962C8B-B14F-4D97-AF65-F5344CB8AC3E}">
        <p14:creationId xmlns:p14="http://schemas.microsoft.com/office/powerpoint/2010/main" val="200941124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
        <p:nvSpPr>
          <p:cNvPr id="3" name="Content Placeholder 2"/>
          <p:cNvSpPr>
            <a:spLocks noGrp="1"/>
          </p:cNvSpPr>
          <p:nvPr>
            <p:ph idx="1"/>
          </p:nvPr>
        </p:nvSpPr>
        <p:spPr>
          <a:xfrm>
            <a:off x="467544" y="2060848"/>
            <a:ext cx="8229600" cy="4525963"/>
          </a:xfrm>
        </p:spPr>
        <p:txBody>
          <a:bodyPr/>
          <a:lstStyle/>
          <a:p>
            <a:pPr marL="0" indent="0">
              <a:buNone/>
            </a:pPr>
            <a:r>
              <a:rPr lang="en-GB" dirty="0" smtClean="0"/>
              <a:t>Critical illness increases the complexity of anaesthesia </a:t>
            </a:r>
          </a:p>
          <a:p>
            <a:pPr marL="0" indent="0">
              <a:buNone/>
            </a:pPr>
            <a:r>
              <a:rPr lang="en-GB" dirty="0" smtClean="0"/>
              <a:t>General anaesthesia should be expected for surgical and airway procedures</a:t>
            </a:r>
          </a:p>
        </p:txBody>
      </p:sp>
      <p:pic>
        <p:nvPicPr>
          <p:cNvPr id="4" name="Picture 3" descr="Screen Shot 2014-09-09 at 11.41.06.png"/>
          <p:cNvPicPr>
            <a:picLocks noChangeAspect="1"/>
          </p:cNvPicPr>
          <p:nvPr/>
        </p:nvPicPr>
        <p:blipFill rotWithShape="1">
          <a:blip r:embed="rId3" cstate="email">
            <a:extLst>
              <a:ext uri="{28A0092B-C50C-407E-A947-70E740481C1C}">
                <a14:useLocalDpi xmlns:a14="http://schemas.microsoft.com/office/drawing/2010/main"/>
              </a:ext>
            </a:extLst>
          </a:blip>
          <a:srcRect l="-6549" r="-6549"/>
          <a:stretch/>
        </p:blipFill>
        <p:spPr>
          <a:xfrm>
            <a:off x="1547664" y="4725144"/>
            <a:ext cx="2520280" cy="1670461"/>
          </a:xfrm>
          <a:prstGeom prst="rect">
            <a:avLst/>
          </a:prstGeom>
          <a:ln>
            <a:noFill/>
          </a:ln>
          <a:effectLst>
            <a:glow rad="25400">
              <a:schemeClr val="accent3">
                <a:alpha val="75000"/>
              </a:schemeClr>
            </a:glow>
          </a:effectLst>
        </p:spPr>
      </p:pic>
      <p:pic>
        <p:nvPicPr>
          <p:cNvPr id="5" name="Picture 4" descr="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9952" y="4725144"/>
            <a:ext cx="2227200" cy="1670400"/>
          </a:xfrm>
          <a:prstGeom prst="rect">
            <a:avLst/>
          </a:prstGeom>
          <a:effectLst>
            <a:glow rad="25400">
              <a:schemeClr val="accent3">
                <a:alpha val="75000"/>
              </a:schemeClr>
            </a:glow>
          </a:effectLst>
        </p:spPr>
      </p:pic>
    </p:spTree>
    <p:extLst>
      <p:ext uri="{BB962C8B-B14F-4D97-AF65-F5344CB8AC3E}">
        <p14:creationId xmlns:p14="http://schemas.microsoft.com/office/powerpoint/2010/main" val="406967829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Numerical and case analysis</a:t>
            </a:r>
            <a:endParaRPr lang="en-GB" dirty="0"/>
          </a:p>
        </p:txBody>
      </p:sp>
      <p:sp>
        <p:nvSpPr>
          <p:cNvPr id="3" name="Content Placeholder 2"/>
          <p:cNvSpPr>
            <a:spLocks noGrp="1"/>
          </p:cNvSpPr>
          <p:nvPr>
            <p:ph idx="1"/>
          </p:nvPr>
        </p:nvSpPr>
        <p:spPr/>
        <p:txBody>
          <a:bodyPr>
            <a:normAutofit/>
          </a:bodyPr>
          <a:lstStyle/>
          <a:p>
            <a:endParaRPr lang="en-GB" dirty="0" smtClean="0"/>
          </a:p>
          <a:p>
            <a:endParaRPr lang="en-GB" dirty="0"/>
          </a:p>
          <a:p>
            <a:r>
              <a:rPr lang="en-GB" dirty="0" smtClean="0"/>
              <a:t>Comparison with UK activity survey</a:t>
            </a:r>
          </a:p>
          <a:p>
            <a:pPr marL="0" indent="0">
              <a:buNone/>
            </a:pPr>
            <a:endParaRPr lang="en-GB" dirty="0"/>
          </a:p>
          <a:p>
            <a:pPr marL="0" indent="0">
              <a:buNone/>
            </a:pPr>
            <a:r>
              <a:rPr lang="en-GB" sz="2800" dirty="0" smtClean="0"/>
              <a:t>     </a:t>
            </a:r>
            <a:endParaRPr lang="en-GB" dirty="0"/>
          </a:p>
        </p:txBody>
      </p:sp>
      <p:pic>
        <p:nvPicPr>
          <p:cNvPr id="4" name="Picture 3" descr="Screen Shot 2014-09-09 at 15.09.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1720" y="5013176"/>
            <a:ext cx="4481155" cy="87020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12635910"/>
              </p:ext>
            </p:extLst>
          </p:nvPr>
        </p:nvGraphicFramePr>
        <p:xfrm>
          <a:off x="1331640" y="3789040"/>
          <a:ext cx="5976663" cy="936104"/>
        </p:xfrm>
        <a:graphic>
          <a:graphicData uri="http://schemas.openxmlformats.org/drawingml/2006/table">
            <a:tbl>
              <a:tblPr firstRow="1" bandRow="1">
                <a:tableStyleId>{2D5ABB26-0587-4C30-8999-92F81FD0307C}</a:tableStyleId>
              </a:tblPr>
              <a:tblGrid>
                <a:gridCol w="1992221"/>
                <a:gridCol w="1992221"/>
                <a:gridCol w="1992221"/>
              </a:tblGrid>
              <a:tr h="464824">
                <a:tc>
                  <a:txBody>
                    <a:bodyPr/>
                    <a:lstStyle/>
                    <a:p>
                      <a:pPr algn="ctr"/>
                      <a:r>
                        <a:rPr lang="en-GB" dirty="0" smtClean="0"/>
                        <a:t>AAS</a:t>
                      </a:r>
                      <a:endParaRPr lang="en-GB"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a:r>
                        <a:rPr lang="en-GB" dirty="0" smtClean="0"/>
                        <a:t>29,000 / 2.77m</a:t>
                      </a:r>
                      <a:endParaRPr lang="en-GB"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pPr algn="ctr"/>
                      <a:r>
                        <a:rPr lang="en-GB" sz="1800" dirty="0" smtClean="0">
                          <a:solidFill>
                            <a:srgbClr val="FF0000"/>
                          </a:solidFill>
                        </a:rPr>
                        <a:t>≈ 1% of GA’s</a:t>
                      </a:r>
                      <a:endParaRPr lang="en-GB" dirty="0">
                        <a:solidFill>
                          <a:srgbClr val="FF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r>
              <a:tr h="471280">
                <a:tc>
                  <a:txBody>
                    <a:bodyPr/>
                    <a:lstStyle/>
                    <a:p>
                      <a:pPr algn="ctr"/>
                      <a:r>
                        <a:rPr lang="en-GB" dirty="0" smtClean="0"/>
                        <a:t>NAP5</a:t>
                      </a:r>
                      <a:endParaRPr lang="en-GB"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a:r>
                        <a:rPr lang="en-GB" dirty="0" smtClean="0"/>
                        <a:t>7 /308</a:t>
                      </a:r>
                      <a:endParaRPr lang="en-GB"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FF0000"/>
                          </a:solidFill>
                        </a:rPr>
                        <a:t>≈ 2.3% of GA’s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68125585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and case analysis</a:t>
            </a:r>
          </a:p>
        </p:txBody>
      </p:sp>
      <p:sp>
        <p:nvSpPr>
          <p:cNvPr id="3" name="Content Placeholder 2"/>
          <p:cNvSpPr>
            <a:spLocks noGrp="1"/>
          </p:cNvSpPr>
          <p:nvPr>
            <p:ph idx="1"/>
          </p:nvPr>
        </p:nvSpPr>
        <p:spPr/>
        <p:txBody>
          <a:bodyPr>
            <a:normAutofit/>
          </a:bodyPr>
          <a:lstStyle/>
          <a:p>
            <a:endParaRPr lang="en-GB" dirty="0" smtClean="0"/>
          </a:p>
          <a:p>
            <a:pPr marL="0" indent="0">
              <a:buNone/>
            </a:pPr>
            <a:r>
              <a:rPr lang="en-GB" dirty="0" smtClean="0"/>
              <a:t>Of the 7 reviewed reports:</a:t>
            </a:r>
          </a:p>
          <a:p>
            <a:pPr marL="0" indent="0">
              <a:buNone/>
            </a:pPr>
            <a:r>
              <a:rPr lang="en-GB" dirty="0" smtClean="0"/>
              <a:t>	- all considered Grade A evidence</a:t>
            </a:r>
          </a:p>
          <a:p>
            <a:pPr marL="0" indent="0">
              <a:buNone/>
            </a:pPr>
            <a:r>
              <a:rPr lang="en-GB" dirty="0"/>
              <a:t>	</a:t>
            </a:r>
            <a:r>
              <a:rPr lang="en-GB" dirty="0" smtClean="0"/>
              <a:t>- 3 ICU, 2 ED, 2 transfer</a:t>
            </a:r>
          </a:p>
          <a:p>
            <a:pPr marL="0" indent="0">
              <a:buNone/>
            </a:pPr>
            <a:r>
              <a:rPr lang="en-GB" dirty="0" smtClean="0"/>
              <a:t>	- 5/7 female</a:t>
            </a:r>
          </a:p>
          <a:p>
            <a:pPr marL="0" indent="0">
              <a:buNone/>
            </a:pPr>
            <a:r>
              <a:rPr lang="en-GB" dirty="0" smtClean="0"/>
              <a:t>	- 5/7 morbidly obese (BMI 45-60)</a:t>
            </a:r>
          </a:p>
          <a:p>
            <a:pPr marL="0" indent="0">
              <a:buNone/>
            </a:pPr>
            <a:r>
              <a:rPr lang="en-GB" dirty="0" smtClean="0"/>
              <a:t>	- 4/7 consultant intensivist/anaesthetist</a:t>
            </a:r>
          </a:p>
          <a:p>
            <a:endParaRPr lang="en-GB" dirty="0"/>
          </a:p>
        </p:txBody>
      </p:sp>
    </p:spTree>
    <p:extLst>
      <p:ext uri="{BB962C8B-B14F-4D97-AF65-F5344CB8AC3E}">
        <p14:creationId xmlns:p14="http://schemas.microsoft.com/office/powerpoint/2010/main" val="351745665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and case analysis</a:t>
            </a:r>
          </a:p>
        </p:txBody>
      </p:sp>
      <p:sp>
        <p:nvSpPr>
          <p:cNvPr id="3" name="Content Placeholder 2"/>
          <p:cNvSpPr>
            <a:spLocks noGrp="1"/>
          </p:cNvSpPr>
          <p:nvPr>
            <p:ph idx="1"/>
          </p:nvPr>
        </p:nvSpPr>
        <p:spPr>
          <a:xfrm>
            <a:off x="457200" y="1600200"/>
            <a:ext cx="8229600" cy="4709120"/>
          </a:xfrm>
        </p:spPr>
        <p:txBody>
          <a:bodyPr>
            <a:normAutofit/>
          </a:bodyPr>
          <a:lstStyle/>
          <a:p>
            <a:endParaRPr lang="en-GB" dirty="0" smtClean="0"/>
          </a:p>
          <a:p>
            <a:r>
              <a:rPr lang="en-GB" dirty="0" smtClean="0"/>
              <a:t>Of the 7 reviewed reports:</a:t>
            </a:r>
          </a:p>
          <a:p>
            <a:pPr marL="0" indent="0">
              <a:buNone/>
            </a:pPr>
            <a:r>
              <a:rPr lang="en-GB" dirty="0" smtClean="0"/>
              <a:t>	- 3 at tracheal intubation with RSI</a:t>
            </a:r>
          </a:p>
          <a:p>
            <a:pPr marL="0" indent="0">
              <a:buNone/>
            </a:pPr>
            <a:r>
              <a:rPr lang="en-GB" dirty="0"/>
              <a:t>	</a:t>
            </a:r>
            <a:endParaRPr lang="en-GB" dirty="0" smtClean="0"/>
          </a:p>
        </p:txBody>
      </p:sp>
      <p:pic>
        <p:nvPicPr>
          <p:cNvPr id="4" name="Picture 3" descr="Screen Shot 2014-09-09 at 15.23.1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3819" y="3573016"/>
            <a:ext cx="3164325" cy="2560096"/>
          </a:xfrm>
          <a:prstGeom prst="rect">
            <a:avLst/>
          </a:prstGeom>
          <a:effectLst>
            <a:glow rad="25400">
              <a:schemeClr val="accent3">
                <a:alpha val="75000"/>
              </a:schemeClr>
            </a:glow>
          </a:effectLst>
        </p:spPr>
      </p:pic>
    </p:spTree>
    <p:extLst>
      <p:ext uri="{BB962C8B-B14F-4D97-AF65-F5344CB8AC3E}">
        <p14:creationId xmlns:p14="http://schemas.microsoft.com/office/powerpoint/2010/main" val="14685594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and case analysis</a:t>
            </a:r>
          </a:p>
        </p:txBody>
      </p:sp>
      <p:sp>
        <p:nvSpPr>
          <p:cNvPr id="3" name="Content Placeholder 2"/>
          <p:cNvSpPr>
            <a:spLocks noGrp="1"/>
          </p:cNvSpPr>
          <p:nvPr>
            <p:ph idx="1"/>
          </p:nvPr>
        </p:nvSpPr>
        <p:spPr>
          <a:xfrm>
            <a:off x="1835696" y="2348880"/>
            <a:ext cx="5256584" cy="3168352"/>
          </a:xfrm>
          <a:solidFill>
            <a:schemeClr val="accent3">
              <a:lumMod val="20000"/>
              <a:lumOff val="80000"/>
            </a:schemeClr>
          </a:solidFill>
          <a:ln>
            <a:solidFill>
              <a:schemeClr val="accent3"/>
            </a:solidFill>
          </a:ln>
        </p:spPr>
        <p:txBody>
          <a:bodyPr>
            <a:normAutofit fontScale="70000" lnSpcReduction="20000"/>
          </a:bodyPr>
          <a:lstStyle/>
          <a:p>
            <a:pPr marL="0" indent="0">
              <a:lnSpc>
                <a:spcPct val="130000"/>
              </a:lnSpc>
              <a:buNone/>
            </a:pPr>
            <a:r>
              <a:rPr lang="en-GB" sz="2800" dirty="0" smtClean="0"/>
              <a:t>“ A </a:t>
            </a:r>
            <a:r>
              <a:rPr lang="en-GB" sz="2800" dirty="0"/>
              <a:t>middle-aged </a:t>
            </a:r>
            <a:r>
              <a:rPr lang="en-GB" sz="2800" dirty="0" smtClean="0"/>
              <a:t>patient underwent tracheal intubation </a:t>
            </a:r>
            <a:r>
              <a:rPr lang="en-GB" sz="2800" dirty="0"/>
              <a:t>in the ED for management of acute severe </a:t>
            </a:r>
            <a:r>
              <a:rPr lang="en-GB" sz="2800" dirty="0" smtClean="0"/>
              <a:t>asthma. </a:t>
            </a:r>
            <a:r>
              <a:rPr lang="en-GB" sz="2800" dirty="0"/>
              <a:t> </a:t>
            </a:r>
            <a:r>
              <a:rPr lang="en-GB" sz="2800" dirty="0" smtClean="0"/>
              <a:t>An RSI </a:t>
            </a:r>
            <a:r>
              <a:rPr lang="en-GB" sz="2800" dirty="0"/>
              <a:t>was conducted (</a:t>
            </a:r>
            <a:r>
              <a:rPr lang="en-GB" sz="2800" dirty="0" smtClean="0"/>
              <a:t>ketamine </a:t>
            </a:r>
            <a:r>
              <a:rPr lang="en-GB" sz="2800" dirty="0"/>
              <a:t>20mg, propofol </a:t>
            </a:r>
            <a:r>
              <a:rPr lang="en-GB" sz="2800" dirty="0" smtClean="0"/>
              <a:t>30mg, suxamethonium, rocuronium). Significant hypertension </a:t>
            </a:r>
            <a:r>
              <a:rPr lang="en-GB" sz="2800" dirty="0"/>
              <a:t>was </a:t>
            </a:r>
            <a:r>
              <a:rPr lang="en-GB" sz="2800" dirty="0" smtClean="0"/>
              <a:t>noted soon after intubation and was treated with bolus propofol prior to starting a propofol infusion. Awareness of the entire intubating process was reported following extubation.”</a:t>
            </a:r>
            <a:endParaRPr lang="en-GB" sz="2800" dirty="0"/>
          </a:p>
        </p:txBody>
      </p:sp>
    </p:spTree>
    <p:extLst>
      <p:ext uri="{BB962C8B-B14F-4D97-AF65-F5344CB8AC3E}">
        <p14:creationId xmlns:p14="http://schemas.microsoft.com/office/powerpoint/2010/main" val="302404471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Numerical and case analysis</a:t>
            </a:r>
            <a:endParaRPr lang="en-GB" dirty="0"/>
          </a:p>
        </p:txBody>
      </p:sp>
      <p:sp>
        <p:nvSpPr>
          <p:cNvPr id="3" name="Content Placeholder 2"/>
          <p:cNvSpPr>
            <a:spLocks noGrp="1"/>
          </p:cNvSpPr>
          <p:nvPr>
            <p:ph idx="1"/>
          </p:nvPr>
        </p:nvSpPr>
        <p:spPr>
          <a:xfrm>
            <a:off x="457200" y="1600200"/>
            <a:ext cx="8229600" cy="4709120"/>
          </a:xfrm>
        </p:spPr>
        <p:txBody>
          <a:bodyPr>
            <a:normAutofit/>
          </a:bodyPr>
          <a:lstStyle/>
          <a:p>
            <a:endParaRPr lang="en-GB" dirty="0" smtClean="0"/>
          </a:p>
          <a:p>
            <a:r>
              <a:rPr lang="en-GB" dirty="0" smtClean="0"/>
              <a:t>Of the 7 reviewed reports:</a:t>
            </a:r>
          </a:p>
          <a:p>
            <a:pPr marL="0" indent="0">
              <a:buNone/>
            </a:pPr>
            <a:r>
              <a:rPr lang="en-GB" dirty="0" smtClean="0"/>
              <a:t>	</a:t>
            </a:r>
            <a:r>
              <a:rPr lang="en-GB" dirty="0" smtClean="0">
                <a:solidFill>
                  <a:schemeClr val="bg1">
                    <a:lumMod val="65000"/>
                  </a:schemeClr>
                </a:solidFill>
              </a:rPr>
              <a:t>- 3 at tracheal intubation with RSI</a:t>
            </a:r>
          </a:p>
          <a:p>
            <a:pPr marL="0" indent="0">
              <a:buNone/>
            </a:pPr>
            <a:r>
              <a:rPr lang="en-GB" dirty="0"/>
              <a:t>	</a:t>
            </a:r>
            <a:r>
              <a:rPr lang="en-GB" dirty="0" smtClean="0"/>
              <a:t>- 4 during maintenance and transfer</a:t>
            </a:r>
          </a:p>
          <a:p>
            <a:r>
              <a:rPr lang="en-GB" dirty="0" smtClean="0"/>
              <a:t>Additional 3 cases involved post-op transfer</a:t>
            </a:r>
          </a:p>
        </p:txBody>
      </p:sp>
    </p:spTree>
    <p:extLst>
      <p:ext uri="{BB962C8B-B14F-4D97-AF65-F5344CB8AC3E}">
        <p14:creationId xmlns:p14="http://schemas.microsoft.com/office/powerpoint/2010/main" val="8954242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and case analysis</a:t>
            </a:r>
          </a:p>
        </p:txBody>
      </p:sp>
      <p:sp>
        <p:nvSpPr>
          <p:cNvPr id="3" name="Content Placeholder 2"/>
          <p:cNvSpPr>
            <a:spLocks noGrp="1"/>
          </p:cNvSpPr>
          <p:nvPr>
            <p:ph idx="1"/>
          </p:nvPr>
        </p:nvSpPr>
        <p:spPr>
          <a:xfrm>
            <a:off x="1835696" y="2348880"/>
            <a:ext cx="5256584" cy="3240360"/>
          </a:xfrm>
          <a:solidFill>
            <a:schemeClr val="accent3">
              <a:lumMod val="20000"/>
              <a:lumOff val="80000"/>
            </a:schemeClr>
          </a:solidFill>
          <a:ln>
            <a:solidFill>
              <a:schemeClr val="accent3"/>
            </a:solidFill>
          </a:ln>
        </p:spPr>
        <p:txBody>
          <a:bodyPr>
            <a:normAutofit fontScale="85000" lnSpcReduction="10000"/>
          </a:bodyPr>
          <a:lstStyle/>
          <a:p>
            <a:pPr marL="0" indent="0">
              <a:lnSpc>
                <a:spcPct val="120000"/>
              </a:lnSpc>
              <a:buNone/>
            </a:pPr>
            <a:r>
              <a:rPr lang="en-US" sz="2800" dirty="0" smtClean="0"/>
              <a:t>“A </a:t>
            </a:r>
            <a:r>
              <a:rPr lang="en-US" sz="2800" dirty="0"/>
              <a:t>patient experienced AAGA during transfer and a procedure performed in radiology. The patient reported awareness throughout the procedure, including the painful insertion of a drain, which was described as “something exploding in my </a:t>
            </a:r>
            <a:r>
              <a:rPr lang="en-US" sz="2800" dirty="0" smtClean="0"/>
              <a:t>tummy.” </a:t>
            </a:r>
            <a:endParaRPr lang="en-US" sz="2800" dirty="0"/>
          </a:p>
          <a:p>
            <a:pPr marL="0" indent="0">
              <a:lnSpc>
                <a:spcPct val="120000"/>
              </a:lnSpc>
              <a:buNone/>
            </a:pPr>
            <a:endParaRPr lang="en-US" sz="2800" dirty="0"/>
          </a:p>
        </p:txBody>
      </p:sp>
    </p:spTree>
    <p:extLst>
      <p:ext uri="{BB962C8B-B14F-4D97-AF65-F5344CB8AC3E}">
        <p14:creationId xmlns:p14="http://schemas.microsoft.com/office/powerpoint/2010/main" val="378550314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Numerical and case analysis</a:t>
            </a:r>
            <a:endParaRPr lang="en-GB" dirty="0"/>
          </a:p>
        </p:txBody>
      </p:sp>
      <p:sp>
        <p:nvSpPr>
          <p:cNvPr id="3" name="Content Placeholder 2"/>
          <p:cNvSpPr>
            <a:spLocks noGrp="1"/>
          </p:cNvSpPr>
          <p:nvPr>
            <p:ph idx="1"/>
          </p:nvPr>
        </p:nvSpPr>
        <p:spPr>
          <a:xfrm>
            <a:off x="457200" y="1600200"/>
            <a:ext cx="8229600" cy="4709120"/>
          </a:xfrm>
        </p:spPr>
        <p:txBody>
          <a:bodyPr>
            <a:normAutofit/>
          </a:bodyPr>
          <a:lstStyle/>
          <a:p>
            <a:endParaRPr lang="en-GB" dirty="0" smtClean="0"/>
          </a:p>
          <a:p>
            <a:pPr marL="0" indent="0">
              <a:buNone/>
            </a:pPr>
            <a:r>
              <a:rPr lang="en-GB" dirty="0" smtClean="0"/>
              <a:t>Of the 7 reviewed reports:</a:t>
            </a:r>
          </a:p>
          <a:p>
            <a:pPr marL="0" indent="0">
              <a:buNone/>
            </a:pPr>
            <a:r>
              <a:rPr lang="en-GB" dirty="0" smtClean="0"/>
              <a:t>	- All cases involved NM blockade</a:t>
            </a:r>
          </a:p>
          <a:p>
            <a:pPr marL="0" indent="0">
              <a:buNone/>
            </a:pPr>
            <a:r>
              <a:rPr lang="en-GB" dirty="0"/>
              <a:t>	</a:t>
            </a:r>
            <a:r>
              <a:rPr lang="en-GB" dirty="0" smtClean="0"/>
              <a:t>- 1 case used vasopressors</a:t>
            </a:r>
          </a:p>
          <a:p>
            <a:pPr marL="0" indent="0">
              <a:buNone/>
            </a:pPr>
            <a:r>
              <a:rPr lang="en-GB" dirty="0"/>
              <a:t>	</a:t>
            </a:r>
            <a:r>
              <a:rPr lang="en-GB" dirty="0" smtClean="0"/>
              <a:t>- No cases used DOA or NM monitoring </a:t>
            </a:r>
          </a:p>
          <a:p>
            <a:pPr marL="0" indent="0">
              <a:buNone/>
            </a:pPr>
            <a:r>
              <a:rPr lang="en-GB" dirty="0" smtClean="0"/>
              <a:t>	- Not all cases were </a:t>
            </a:r>
            <a:r>
              <a:rPr lang="en-GB" dirty="0"/>
              <a:t>judged preventable</a:t>
            </a:r>
          </a:p>
          <a:p>
            <a:endParaRPr lang="en-GB" dirty="0" smtClean="0"/>
          </a:p>
        </p:txBody>
      </p:sp>
    </p:spTree>
    <p:extLst>
      <p:ext uri="{BB962C8B-B14F-4D97-AF65-F5344CB8AC3E}">
        <p14:creationId xmlns:p14="http://schemas.microsoft.com/office/powerpoint/2010/main" val="359502346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Patient experience</a:t>
            </a:r>
            <a:endParaRPr lang="en-GB" dirty="0"/>
          </a:p>
        </p:txBody>
      </p:sp>
      <p:sp>
        <p:nvSpPr>
          <p:cNvPr id="3" name="Content Placeholder 2"/>
          <p:cNvSpPr>
            <a:spLocks noGrp="1"/>
          </p:cNvSpPr>
          <p:nvPr>
            <p:ph idx="1"/>
          </p:nvPr>
        </p:nvSpPr>
        <p:spPr/>
        <p:txBody>
          <a:bodyPr/>
          <a:lstStyle/>
          <a:p>
            <a:endParaRPr lang="en-GB" dirty="0" smtClean="0"/>
          </a:p>
          <a:p>
            <a:pPr marL="0" indent="0">
              <a:buNone/>
            </a:pPr>
            <a:r>
              <a:rPr lang="en-GB" dirty="0" smtClean="0"/>
              <a:t>All patients experienced distress during AAGA</a:t>
            </a:r>
          </a:p>
          <a:p>
            <a:pPr marL="0" indent="0">
              <a:buNone/>
            </a:pPr>
            <a:r>
              <a:rPr lang="en-GB" dirty="0" smtClean="0"/>
              <a:t>Symptoms included:</a:t>
            </a:r>
          </a:p>
          <a:p>
            <a:pPr marL="0" indent="0">
              <a:buNone/>
            </a:pPr>
            <a:r>
              <a:rPr lang="en-GB" dirty="0"/>
              <a:t>	</a:t>
            </a:r>
            <a:r>
              <a:rPr lang="en-GB" dirty="0" smtClean="0"/>
              <a:t>- fear, anxiety, feeling of suffocation</a:t>
            </a:r>
          </a:p>
          <a:p>
            <a:pPr marL="0" indent="0">
              <a:buNone/>
            </a:pPr>
            <a:r>
              <a:rPr lang="en-GB" dirty="0" smtClean="0"/>
              <a:t>5 patients reported pain, paralysis and distress</a:t>
            </a:r>
          </a:p>
          <a:p>
            <a:pPr marL="0" indent="0">
              <a:buNone/>
            </a:pPr>
            <a:r>
              <a:rPr lang="en-GB" dirty="0" smtClean="0"/>
              <a:t>5 patients reported moderate/severe degree of longer-term harm</a:t>
            </a:r>
          </a:p>
          <a:p>
            <a:endParaRPr lang="en-GB" dirty="0"/>
          </a:p>
        </p:txBody>
      </p:sp>
    </p:spTree>
    <p:extLst>
      <p:ext uri="{BB962C8B-B14F-4D97-AF65-F5344CB8AC3E}">
        <p14:creationId xmlns:p14="http://schemas.microsoft.com/office/powerpoint/2010/main" val="31435372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Patient experience</a:t>
            </a:r>
            <a:endParaRPr lang="en-GB" dirty="0"/>
          </a:p>
        </p:txBody>
      </p:sp>
      <p:sp>
        <p:nvSpPr>
          <p:cNvPr id="3" name="Content Placeholder 2"/>
          <p:cNvSpPr>
            <a:spLocks noGrp="1"/>
          </p:cNvSpPr>
          <p:nvPr>
            <p:ph idx="1"/>
          </p:nvPr>
        </p:nvSpPr>
        <p:spPr>
          <a:xfrm>
            <a:off x="1835696" y="2348880"/>
            <a:ext cx="5256584" cy="3240360"/>
          </a:xfrm>
          <a:solidFill>
            <a:schemeClr val="accent3">
              <a:lumMod val="20000"/>
              <a:lumOff val="80000"/>
            </a:schemeClr>
          </a:solidFill>
          <a:ln>
            <a:solidFill>
              <a:schemeClr val="accent3"/>
            </a:solidFill>
          </a:ln>
        </p:spPr>
        <p:txBody>
          <a:bodyPr>
            <a:normAutofit fontScale="92500"/>
          </a:bodyPr>
          <a:lstStyle/>
          <a:p>
            <a:pPr marL="0" indent="0">
              <a:lnSpc>
                <a:spcPct val="110000"/>
              </a:lnSpc>
              <a:buNone/>
            </a:pPr>
            <a:r>
              <a:rPr lang="en-US" sz="2400" dirty="0" smtClean="0"/>
              <a:t>“After </a:t>
            </a:r>
            <a:r>
              <a:rPr lang="en-US" sz="2400" dirty="0"/>
              <a:t>reporting an episode of AAGA the patient self</a:t>
            </a:r>
            <a:r>
              <a:rPr lang="en-US" sz="2400" dirty="0" smtClean="0"/>
              <a:t>-discharged </a:t>
            </a:r>
            <a:r>
              <a:rPr lang="en-US" sz="2400" dirty="0"/>
              <a:t>from ICU. The patient described the episode which occurred during intubation as “one of the worst things I have ever been through” and as “really hurting”. The patient stated “I have never been so scared in my life and I was scared during my whole stay.” </a:t>
            </a:r>
          </a:p>
          <a:p>
            <a:pPr marL="0" indent="0">
              <a:lnSpc>
                <a:spcPct val="120000"/>
              </a:lnSpc>
              <a:buNone/>
            </a:pPr>
            <a:endParaRPr lang="en-US" sz="2800" dirty="0"/>
          </a:p>
        </p:txBody>
      </p:sp>
    </p:spTree>
    <p:extLst>
      <p:ext uri="{BB962C8B-B14F-4D97-AF65-F5344CB8AC3E}">
        <p14:creationId xmlns:p14="http://schemas.microsoft.com/office/powerpoint/2010/main" val="5332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6923112" cy="1143000"/>
          </a:xfrm>
        </p:spPr>
        <p:txBody>
          <a:bodyPr>
            <a:normAutofit fontScale="90000"/>
          </a:bodyPr>
          <a:lstStyle/>
          <a:p>
            <a:pPr algn="l"/>
            <a:r>
              <a:rPr lang="en-GB" dirty="0" smtClean="0"/>
              <a:t>Historical cases captured </a:t>
            </a:r>
            <a:br>
              <a:rPr lang="en-GB" dirty="0" smtClean="0"/>
            </a:br>
            <a:r>
              <a:rPr lang="en-GB" dirty="0" smtClean="0"/>
              <a:t>to balance future missed cases</a:t>
            </a:r>
            <a:endParaRPr lang="en-GB" dirty="0"/>
          </a:p>
        </p:txBody>
      </p:sp>
      <p:pic>
        <p:nvPicPr>
          <p:cNvPr id="2253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5055" y="2420888"/>
            <a:ext cx="9261472"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56104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Incidence</a:t>
            </a:r>
            <a:endParaRPr lang="en-GB" dirty="0"/>
          </a:p>
        </p:txBody>
      </p:sp>
      <p:sp>
        <p:nvSpPr>
          <p:cNvPr id="3" name="Content Placeholder 2"/>
          <p:cNvSpPr>
            <a:spLocks noGrp="1"/>
          </p:cNvSpPr>
          <p:nvPr>
            <p:ph idx="1"/>
          </p:nvPr>
        </p:nvSpPr>
        <p:spPr/>
        <p:txBody>
          <a:bodyPr>
            <a:normAutofit/>
          </a:bodyPr>
          <a:lstStyle/>
          <a:p>
            <a:pPr marL="0" indent="0">
              <a:buNone/>
            </a:pPr>
            <a:endParaRPr lang="en-GB" dirty="0"/>
          </a:p>
          <a:p>
            <a:r>
              <a:rPr lang="en-GB" dirty="0" smtClean="0"/>
              <a:t>Potential AAGA incidence approx. </a:t>
            </a:r>
            <a:r>
              <a:rPr lang="en-GB" dirty="0" smtClean="0">
                <a:solidFill>
                  <a:srgbClr val="FF0000"/>
                </a:solidFill>
              </a:rPr>
              <a:t>1:4,100 </a:t>
            </a:r>
          </a:p>
          <a:p>
            <a:r>
              <a:rPr lang="en-GB" dirty="0" smtClean="0"/>
              <a:t>Potentially higher than compared to other settings</a:t>
            </a:r>
          </a:p>
          <a:p>
            <a:r>
              <a:rPr lang="en-GB" dirty="0" smtClean="0"/>
              <a:t>Some caveats…</a:t>
            </a:r>
          </a:p>
          <a:p>
            <a:endParaRPr lang="en-GB" dirty="0" smtClean="0"/>
          </a:p>
          <a:p>
            <a:endParaRPr lang="en-GB" dirty="0"/>
          </a:p>
        </p:txBody>
      </p:sp>
    </p:spTree>
    <p:extLst>
      <p:ext uri="{BB962C8B-B14F-4D97-AF65-F5344CB8AC3E}">
        <p14:creationId xmlns:p14="http://schemas.microsoft.com/office/powerpoint/2010/main" val="93068673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points</a:t>
            </a:r>
            <a:endParaRPr lang="en-GB" dirty="0"/>
          </a:p>
        </p:txBody>
      </p:sp>
      <p:sp>
        <p:nvSpPr>
          <p:cNvPr id="3" name="Content Placeholder 2"/>
          <p:cNvSpPr>
            <a:spLocks noGrp="1"/>
          </p:cNvSpPr>
          <p:nvPr>
            <p:ph idx="1"/>
          </p:nvPr>
        </p:nvSpPr>
        <p:spPr/>
        <p:txBody>
          <a:bodyPr>
            <a:normAutofit fontScale="85000" lnSpcReduction="20000"/>
          </a:bodyPr>
          <a:lstStyle/>
          <a:p>
            <a:endParaRPr lang="en-GB" dirty="0" smtClean="0"/>
          </a:p>
          <a:p>
            <a:pPr marL="0" indent="0">
              <a:lnSpc>
                <a:spcPct val="110000"/>
              </a:lnSpc>
              <a:buNone/>
            </a:pPr>
            <a:r>
              <a:rPr lang="en-GB" dirty="0" smtClean="0"/>
              <a:t>Low induction agent doses with NMB contributed to AAGA</a:t>
            </a:r>
          </a:p>
          <a:p>
            <a:pPr marL="0" indent="0">
              <a:lnSpc>
                <a:spcPct val="110000"/>
              </a:lnSpc>
              <a:buNone/>
            </a:pPr>
            <a:r>
              <a:rPr lang="en-GB" dirty="0" smtClean="0"/>
              <a:t>Delays in starting infusions and their low doses appear to have contributed to cases of AAGA</a:t>
            </a:r>
          </a:p>
          <a:p>
            <a:pPr marL="0" indent="0">
              <a:lnSpc>
                <a:spcPct val="110000"/>
              </a:lnSpc>
              <a:buNone/>
            </a:pPr>
            <a:r>
              <a:rPr lang="en-GB" dirty="0" smtClean="0"/>
              <a:t>Use of TCI infusions (+/- opioids) may lead to more appropriate doses of drugs delivered</a:t>
            </a:r>
          </a:p>
          <a:p>
            <a:pPr marL="0" indent="0">
              <a:lnSpc>
                <a:spcPct val="110000"/>
              </a:lnSpc>
              <a:buNone/>
            </a:pPr>
            <a:r>
              <a:rPr lang="en-GB" dirty="0" smtClean="0"/>
              <a:t>Use of checklists for induction &amp; intubation</a:t>
            </a:r>
          </a:p>
          <a:p>
            <a:pPr marL="0" indent="0">
              <a:lnSpc>
                <a:spcPct val="110000"/>
              </a:lnSpc>
              <a:buNone/>
            </a:pPr>
            <a:r>
              <a:rPr lang="en-GB" dirty="0"/>
              <a:t>Obtundation of mental state does not guarantee absence of </a:t>
            </a:r>
            <a:r>
              <a:rPr lang="en-GB" dirty="0" smtClean="0"/>
              <a:t>consciousness</a:t>
            </a:r>
          </a:p>
          <a:p>
            <a:endParaRPr lang="en-GB" dirty="0" smtClean="0"/>
          </a:p>
          <a:p>
            <a:endParaRPr lang="en-GB" dirty="0"/>
          </a:p>
        </p:txBody>
      </p:sp>
      <p:sp>
        <p:nvSpPr>
          <p:cNvPr id="4" name="TextBox 3"/>
          <p:cNvSpPr txBox="1"/>
          <p:nvPr/>
        </p:nvSpPr>
        <p:spPr>
          <a:xfrm>
            <a:off x="1968500" y="2095500"/>
            <a:ext cx="184666"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07072165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points</a:t>
            </a:r>
            <a:endParaRPr lang="en-GB" dirty="0"/>
          </a:p>
        </p:txBody>
      </p:sp>
      <p:sp>
        <p:nvSpPr>
          <p:cNvPr id="3" name="Content Placeholder 2"/>
          <p:cNvSpPr>
            <a:spLocks noGrp="1"/>
          </p:cNvSpPr>
          <p:nvPr>
            <p:ph idx="1"/>
          </p:nvPr>
        </p:nvSpPr>
        <p:spPr/>
        <p:txBody>
          <a:bodyPr>
            <a:normAutofit/>
          </a:bodyPr>
          <a:lstStyle/>
          <a:p>
            <a:endParaRPr lang="en-GB" dirty="0" smtClean="0"/>
          </a:p>
          <a:p>
            <a:pPr marL="0" indent="0">
              <a:lnSpc>
                <a:spcPct val="110000"/>
              </a:lnSpc>
              <a:buNone/>
            </a:pPr>
            <a:r>
              <a:rPr lang="en-GB" dirty="0" smtClean="0"/>
              <a:t>There </a:t>
            </a:r>
            <a:r>
              <a:rPr lang="en-GB" dirty="0"/>
              <a:t>are valid concerns about the adverse effects of induction agents in the critically ill</a:t>
            </a:r>
          </a:p>
          <a:p>
            <a:pPr marL="0" indent="0">
              <a:lnSpc>
                <a:spcPct val="110000"/>
              </a:lnSpc>
              <a:buNone/>
            </a:pPr>
            <a:r>
              <a:rPr lang="en-GB" dirty="0" smtClean="0"/>
              <a:t>Explanation and reassurance required in cases where severity of illness demands a reduction in anaesthetic agent</a:t>
            </a:r>
          </a:p>
          <a:p>
            <a:pPr marL="0" indent="0">
              <a:lnSpc>
                <a:spcPct val="110000"/>
              </a:lnSpc>
              <a:buNone/>
            </a:pPr>
            <a:r>
              <a:rPr lang="en-GB" dirty="0" smtClean="0"/>
              <a:t>AAGA in ICU may not be completely avoidable</a:t>
            </a:r>
          </a:p>
          <a:p>
            <a:endParaRPr lang="en-GB" dirty="0" smtClean="0"/>
          </a:p>
          <a:p>
            <a:endParaRPr lang="en-GB" dirty="0" smtClean="0"/>
          </a:p>
          <a:p>
            <a:endParaRPr lang="en-GB" dirty="0"/>
          </a:p>
        </p:txBody>
      </p:sp>
    </p:spTree>
    <p:extLst>
      <p:ext uri="{BB962C8B-B14F-4D97-AF65-F5344CB8AC3E}">
        <p14:creationId xmlns:p14="http://schemas.microsoft.com/office/powerpoint/2010/main" val="113215135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 possibilities</a:t>
            </a:r>
            <a:endParaRPr lang="en-GB" dirty="0"/>
          </a:p>
        </p:txBody>
      </p:sp>
      <p:sp>
        <p:nvSpPr>
          <p:cNvPr id="3" name="Content Placeholder 2"/>
          <p:cNvSpPr>
            <a:spLocks noGrp="1"/>
          </p:cNvSpPr>
          <p:nvPr>
            <p:ph idx="1"/>
          </p:nvPr>
        </p:nvSpPr>
        <p:spPr/>
        <p:txBody>
          <a:bodyPr/>
          <a:lstStyle/>
          <a:p>
            <a:endParaRPr lang="en-GB" dirty="0" smtClean="0"/>
          </a:p>
          <a:p>
            <a:pPr marL="0" indent="0">
              <a:buNone/>
            </a:pPr>
            <a:r>
              <a:rPr lang="en-GB" dirty="0" smtClean="0"/>
              <a:t>DOA monitoring in the ICU setting</a:t>
            </a:r>
          </a:p>
          <a:p>
            <a:pPr marL="0" indent="0">
              <a:buNone/>
            </a:pPr>
            <a:r>
              <a:rPr lang="en-GB" dirty="0" smtClean="0"/>
              <a:t>The use of sympathomimetic agents for induction of anaesthesia</a:t>
            </a:r>
          </a:p>
          <a:p>
            <a:pPr marL="0" indent="0">
              <a:buNone/>
            </a:pPr>
            <a:r>
              <a:rPr lang="en-GB" dirty="0" smtClean="0"/>
              <a:t>The role of TCI in both anaesthesia and transfer of ICU patients</a:t>
            </a:r>
            <a:endParaRPr lang="en-GB" dirty="0"/>
          </a:p>
        </p:txBody>
      </p:sp>
    </p:spTree>
    <p:extLst>
      <p:ext uri="{BB962C8B-B14F-4D97-AF65-F5344CB8AC3E}">
        <p14:creationId xmlns:p14="http://schemas.microsoft.com/office/powerpoint/2010/main" val="32413570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sp>
        <p:nvSpPr>
          <p:cNvPr id="3" name="Content Placeholder 2"/>
          <p:cNvSpPr>
            <a:spLocks noGrp="1"/>
          </p:cNvSpPr>
          <p:nvPr>
            <p:ph idx="1"/>
          </p:nvPr>
        </p:nvSpPr>
        <p:spPr/>
        <p:txBody>
          <a:bodyPr/>
          <a:lstStyle/>
          <a:p>
            <a:pPr marL="0" indent="0">
              <a:buNone/>
            </a:pPr>
            <a:r>
              <a:rPr lang="en-GB" dirty="0"/>
              <a:t>N</a:t>
            </a:r>
            <a:r>
              <a:rPr lang="en-GB" dirty="0" smtClean="0"/>
              <a:t>one</a:t>
            </a:r>
            <a:endParaRPr lang="en-GB" dirty="0"/>
          </a:p>
        </p:txBody>
      </p:sp>
    </p:spTree>
    <p:extLst>
      <p:ext uri="{BB962C8B-B14F-4D97-AF65-F5344CB8AC3E}">
        <p14:creationId xmlns:p14="http://schemas.microsoft.com/office/powerpoint/2010/main" val="52883019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AAGA in children</a:t>
            </a:r>
            <a:endParaRPr lang="en-GB" dirty="0"/>
          </a:p>
        </p:txBody>
      </p:sp>
      <p:sp>
        <p:nvSpPr>
          <p:cNvPr id="3" name="Subtitle 2"/>
          <p:cNvSpPr>
            <a:spLocks noGrp="1"/>
          </p:cNvSpPr>
          <p:nvPr>
            <p:ph type="subTitle" idx="1"/>
          </p:nvPr>
        </p:nvSpPr>
        <p:spPr/>
        <p:txBody>
          <a:bodyPr/>
          <a:lstStyle/>
          <a:p>
            <a:r>
              <a:rPr lang="en-GB" dirty="0" smtClean="0"/>
              <a:t>Mike Sury</a:t>
            </a:r>
          </a:p>
          <a:p>
            <a:r>
              <a:rPr lang="en-GB" dirty="0" smtClean="0"/>
              <a:t>September 2014</a:t>
            </a:r>
            <a:endParaRPr lang="en-GB" dirty="0"/>
          </a:p>
        </p:txBody>
      </p:sp>
    </p:spTree>
    <p:extLst>
      <p:ext uri="{BB962C8B-B14F-4D97-AF65-F5344CB8AC3E}">
        <p14:creationId xmlns:p14="http://schemas.microsoft.com/office/powerpoint/2010/main" val="34084879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194" y="2019748"/>
            <a:ext cx="911980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71776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1916" y="2132856"/>
            <a:ext cx="902959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72825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Vignettes:</a:t>
            </a:r>
            <a:br>
              <a:rPr lang="en-GB" b="1" dirty="0" smtClean="0"/>
            </a:br>
            <a:r>
              <a:rPr lang="en-GB" b="1" dirty="0" smtClean="0"/>
              <a:t>Unassessable </a:t>
            </a:r>
            <a:r>
              <a:rPr lang="en-GB" b="1" dirty="0"/>
              <a:t>or Statement Only </a:t>
            </a:r>
            <a:endParaRPr lang="en-GB" dirty="0"/>
          </a:p>
        </p:txBody>
      </p:sp>
      <p:sp>
        <p:nvSpPr>
          <p:cNvPr id="3" name="Content Placeholder 2"/>
          <p:cNvSpPr>
            <a:spLocks noGrp="1"/>
          </p:cNvSpPr>
          <p:nvPr>
            <p:ph idx="1"/>
          </p:nvPr>
        </p:nvSpPr>
        <p:spPr/>
        <p:txBody>
          <a:bodyPr/>
          <a:lstStyle/>
          <a:p>
            <a:endParaRPr lang="en-GB"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348880"/>
            <a:ext cx="9109614" cy="325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33379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Vignettes:</a:t>
            </a:r>
            <a:br>
              <a:rPr lang="en-GB" b="1" dirty="0"/>
            </a:br>
            <a:r>
              <a:rPr lang="en-GB" b="1" dirty="0"/>
              <a:t>Unassessable or Statement Only </a:t>
            </a:r>
            <a:endParaRPr lang="en-GB" dirty="0"/>
          </a:p>
        </p:txBody>
      </p:sp>
      <p:sp>
        <p:nvSpPr>
          <p:cNvPr id="3" name="Content Placeholder 2"/>
          <p:cNvSpPr>
            <a:spLocks noGrp="1"/>
          </p:cNvSpPr>
          <p:nvPr>
            <p:ph idx="1"/>
          </p:nvPr>
        </p:nvSpPr>
        <p:spPr/>
        <p:txBody>
          <a:bodyPr/>
          <a:lstStyle/>
          <a:p>
            <a:endParaRPr lang="en-GB"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6838" y="1628800"/>
            <a:ext cx="9143999" cy="489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8588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The NAP firewall</a:t>
            </a:r>
            <a:endParaRPr lang="en-GB" dirty="0">
              <a:solidFill>
                <a:schemeClr val="bg1"/>
              </a:solidFill>
            </a:endParaRPr>
          </a:p>
        </p:txBody>
      </p:sp>
      <p:sp>
        <p:nvSpPr>
          <p:cNvPr id="3" name="Content Placeholder 2"/>
          <p:cNvSpPr>
            <a:spLocks noGrp="1"/>
          </p:cNvSpPr>
          <p:nvPr>
            <p:ph idx="1"/>
          </p:nvPr>
        </p:nvSpPr>
        <p:spPr>
          <a:solidFill>
            <a:schemeClr val="accent2">
              <a:lumMod val="60000"/>
              <a:lumOff val="40000"/>
            </a:schemeClr>
          </a:solidFill>
        </p:spPr>
        <p:txBody>
          <a:bodyPr>
            <a:normAutofit fontScale="92500" lnSpcReduction="20000"/>
          </a:bodyPr>
          <a:lstStyle/>
          <a:p>
            <a:pPr marL="0" indent="0">
              <a:buNone/>
            </a:pPr>
            <a:r>
              <a:rPr lang="en-GB" dirty="0" err="1" smtClean="0"/>
              <a:t>i</a:t>
            </a:r>
            <a:r>
              <a:rPr lang="en-GB" dirty="0" smtClean="0"/>
              <a:t> Anonymous report to administrator</a:t>
            </a:r>
          </a:p>
          <a:p>
            <a:pPr marL="0" indent="0">
              <a:buNone/>
            </a:pPr>
            <a:r>
              <a:rPr lang="en-GB" dirty="0"/>
              <a:t>i</a:t>
            </a:r>
            <a:r>
              <a:rPr lang="en-GB" dirty="0" smtClean="0"/>
              <a:t>i Verification questions</a:t>
            </a:r>
          </a:p>
          <a:p>
            <a:pPr marL="0" indent="0">
              <a:buNone/>
            </a:pPr>
            <a:r>
              <a:rPr lang="en-GB" dirty="0" smtClean="0"/>
              <a:t>iii Automated remote release of username and password </a:t>
            </a:r>
          </a:p>
          <a:p>
            <a:pPr marL="0" indent="0">
              <a:buNone/>
            </a:pPr>
            <a:r>
              <a:rPr lang="en-GB" dirty="0" smtClean="0"/>
              <a:t>iv Mandated password change at first log on</a:t>
            </a:r>
          </a:p>
          <a:p>
            <a:pPr marL="0" indent="0">
              <a:buNone/>
            </a:pPr>
            <a:r>
              <a:rPr lang="en-GB" dirty="0" smtClean="0"/>
              <a:t>v Report to secure, encrypted website </a:t>
            </a:r>
            <a:r>
              <a:rPr lang="en-GB" dirty="0"/>
              <a:t>(</a:t>
            </a:r>
            <a:r>
              <a:rPr lang="en-GB" dirty="0" smtClean="0"/>
              <a:t>no identifiers)</a:t>
            </a:r>
          </a:p>
          <a:p>
            <a:pPr marL="0" indent="0">
              <a:buNone/>
            </a:pPr>
            <a:r>
              <a:rPr lang="en-GB" dirty="0" smtClean="0"/>
              <a:t>vi Completed report mailed to NAP lead</a:t>
            </a:r>
          </a:p>
          <a:p>
            <a:pPr marL="0" indent="0">
              <a:buNone/>
            </a:pPr>
            <a:r>
              <a:rPr lang="en-GB" dirty="0"/>
              <a:t>v</a:t>
            </a:r>
            <a:r>
              <a:rPr lang="en-GB" dirty="0" smtClean="0"/>
              <a:t>ii Screening of reports for identifiers</a:t>
            </a:r>
          </a:p>
          <a:p>
            <a:pPr marL="0" indent="0">
              <a:buNone/>
            </a:pPr>
            <a:r>
              <a:rPr lang="en-GB" dirty="0" smtClean="0"/>
              <a:t>Vii Report for review</a:t>
            </a:r>
          </a:p>
          <a:p>
            <a:pPr marL="0" indent="0">
              <a:buNone/>
            </a:pPr>
            <a:endParaRPr lang="en-GB" dirty="0"/>
          </a:p>
        </p:txBody>
      </p:sp>
    </p:spTree>
    <p:extLst>
      <p:ext uri="{BB962C8B-B14F-4D97-AF65-F5344CB8AC3E}">
        <p14:creationId xmlns:p14="http://schemas.microsoft.com/office/powerpoint/2010/main" val="389755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lgn="ctr" rtl="0">
              <a:spcBef>
                <a:spcPct val="0"/>
              </a:spcBef>
            </a:pPr>
            <a:r>
              <a:rPr lang="en-GB" sz="4000" b="1" dirty="0" smtClean="0">
                <a:latin typeface="+mj-lt"/>
              </a:rPr>
              <a:t>Reports not assessable</a:t>
            </a:r>
            <a:endParaRPr lang="en-GB" sz="4000" dirty="0">
              <a:latin typeface="+mj-lt"/>
            </a:endParaRPr>
          </a:p>
        </p:txBody>
      </p:sp>
      <p:sp>
        <p:nvSpPr>
          <p:cNvPr id="3" name="Content Placeholder 2"/>
          <p:cNvSpPr>
            <a:spLocks noGrp="1"/>
          </p:cNvSpPr>
          <p:nvPr>
            <p:ph idx="1"/>
          </p:nvPr>
        </p:nvSpPr>
        <p:spPr>
          <a:xfrm>
            <a:off x="827584" y="2348880"/>
            <a:ext cx="7859216" cy="3777283"/>
          </a:xfrm>
        </p:spPr>
        <p:txBody>
          <a:bodyPr>
            <a:normAutofit/>
          </a:bodyPr>
          <a:lstStyle/>
          <a:p>
            <a:pPr marL="0" indent="0">
              <a:buNone/>
            </a:pPr>
            <a:r>
              <a:rPr lang="en-GB" dirty="0" smtClean="0"/>
              <a:t>N = 13 (largest group), records unavailable. </a:t>
            </a:r>
          </a:p>
          <a:p>
            <a:pPr marL="0" indent="0">
              <a:buNone/>
            </a:pPr>
            <a:r>
              <a:rPr lang="en-GB" dirty="0"/>
              <a:t>P</a:t>
            </a:r>
            <a:r>
              <a:rPr lang="en-GB" dirty="0" smtClean="0"/>
              <a:t>atients </a:t>
            </a:r>
            <a:r>
              <a:rPr lang="en-GB" dirty="0"/>
              <a:t>can recall events long </a:t>
            </a:r>
            <a:r>
              <a:rPr lang="en-GB" dirty="0" smtClean="0"/>
              <a:t>ago</a:t>
            </a:r>
            <a:r>
              <a:rPr lang="en-GB" dirty="0"/>
              <a:t> </a:t>
            </a:r>
            <a:r>
              <a:rPr lang="en-GB" dirty="0" smtClean="0"/>
              <a:t>and may not report them despite having had anaesthetics in the intervening period</a:t>
            </a:r>
          </a:p>
          <a:p>
            <a:pPr lvl="1"/>
            <a:r>
              <a:rPr lang="en-GB" dirty="0" smtClean="0"/>
              <a:t>5 </a:t>
            </a:r>
            <a:r>
              <a:rPr lang="en-GB" dirty="0"/>
              <a:t>had general anxiety or specific fears </a:t>
            </a:r>
            <a:endParaRPr lang="en-GB" dirty="0" smtClean="0"/>
          </a:p>
          <a:p>
            <a:pPr lvl="1"/>
            <a:r>
              <a:rPr lang="en-GB" dirty="0" smtClean="0"/>
              <a:t>6 had had AAGA </a:t>
            </a:r>
            <a:r>
              <a:rPr lang="en-GB" dirty="0"/>
              <a:t>during tonsillectomy. </a:t>
            </a:r>
            <a:endParaRPr lang="en-GB" dirty="0" smtClean="0"/>
          </a:p>
          <a:p>
            <a:pPr lvl="1"/>
            <a:endParaRPr lang="en-GB" dirty="0"/>
          </a:p>
        </p:txBody>
      </p:sp>
    </p:spTree>
    <p:extLst>
      <p:ext uri="{BB962C8B-B14F-4D97-AF65-F5344CB8AC3E}">
        <p14:creationId xmlns:p14="http://schemas.microsoft.com/office/powerpoint/2010/main" val="360529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1275" y="332656"/>
            <a:ext cx="5528917"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56472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Two </a:t>
            </a:r>
            <a:r>
              <a:rPr lang="en-GB" dirty="0"/>
              <a:t>major findings </a:t>
            </a:r>
          </a:p>
        </p:txBody>
      </p:sp>
      <p:sp>
        <p:nvSpPr>
          <p:cNvPr id="3" name="Content Placeholder 2"/>
          <p:cNvSpPr>
            <a:spLocks noGrp="1"/>
          </p:cNvSpPr>
          <p:nvPr>
            <p:ph idx="1"/>
          </p:nvPr>
        </p:nvSpPr>
        <p:spPr/>
        <p:txBody>
          <a:bodyPr/>
          <a:lstStyle/>
          <a:p>
            <a:endParaRPr lang="en-GB" dirty="0"/>
          </a:p>
          <a:p>
            <a:endParaRPr lang="en-GB" dirty="0"/>
          </a:p>
          <a:p>
            <a:pPr marL="514350" indent="-514350">
              <a:buFont typeface="+mj-lt"/>
              <a:buAutoNum type="arabicPeriod"/>
            </a:pPr>
            <a:r>
              <a:rPr lang="en-GB" dirty="0" smtClean="0"/>
              <a:t>very </a:t>
            </a:r>
            <a:r>
              <a:rPr lang="en-GB" dirty="0"/>
              <a:t>few children themselves reported </a:t>
            </a:r>
            <a:r>
              <a:rPr lang="en-GB" dirty="0" smtClean="0"/>
              <a:t>AAGA</a:t>
            </a:r>
          </a:p>
          <a:p>
            <a:r>
              <a:rPr lang="en-GB" dirty="0" smtClean="0">
                <a:solidFill>
                  <a:schemeClr val="bg1"/>
                </a:solidFill>
              </a:rPr>
              <a:t>patients </a:t>
            </a:r>
            <a:r>
              <a:rPr lang="en-GB" dirty="0">
                <a:solidFill>
                  <a:schemeClr val="bg1"/>
                </a:solidFill>
              </a:rPr>
              <a:t>can delay reporting an AAGA event that occurred as a child for many years. </a:t>
            </a:r>
          </a:p>
          <a:p>
            <a:endParaRPr lang="en-GB" dirty="0"/>
          </a:p>
        </p:txBody>
      </p:sp>
    </p:spTree>
    <p:extLst>
      <p:ext uri="{BB962C8B-B14F-4D97-AF65-F5344CB8AC3E}">
        <p14:creationId xmlns:p14="http://schemas.microsoft.com/office/powerpoint/2010/main" val="225921157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Two </a:t>
            </a:r>
            <a:r>
              <a:rPr lang="en-GB" dirty="0"/>
              <a:t>major findings </a:t>
            </a:r>
          </a:p>
        </p:txBody>
      </p:sp>
      <p:sp>
        <p:nvSpPr>
          <p:cNvPr id="3" name="Content Placeholder 2"/>
          <p:cNvSpPr>
            <a:spLocks noGrp="1"/>
          </p:cNvSpPr>
          <p:nvPr>
            <p:ph idx="1"/>
          </p:nvPr>
        </p:nvSpPr>
        <p:spPr/>
        <p:txBody>
          <a:bodyPr/>
          <a:lstStyle/>
          <a:p>
            <a:endParaRPr lang="en-GB" dirty="0"/>
          </a:p>
          <a:p>
            <a:endParaRPr lang="en-GB" dirty="0"/>
          </a:p>
          <a:p>
            <a:pPr marL="514350" indent="-514350">
              <a:buFont typeface="+mj-lt"/>
              <a:buAutoNum type="arabicPeriod"/>
            </a:pPr>
            <a:r>
              <a:rPr lang="en-GB" dirty="0" smtClean="0">
                <a:solidFill>
                  <a:schemeClr val="bg1">
                    <a:lumMod val="65000"/>
                  </a:schemeClr>
                </a:solidFill>
              </a:rPr>
              <a:t>very </a:t>
            </a:r>
            <a:r>
              <a:rPr lang="en-GB" dirty="0">
                <a:solidFill>
                  <a:schemeClr val="bg1">
                    <a:lumMod val="65000"/>
                  </a:schemeClr>
                </a:solidFill>
              </a:rPr>
              <a:t>few children themselves reported </a:t>
            </a:r>
            <a:r>
              <a:rPr lang="en-GB" dirty="0" smtClean="0">
                <a:solidFill>
                  <a:schemeClr val="bg1">
                    <a:lumMod val="65000"/>
                  </a:schemeClr>
                </a:solidFill>
              </a:rPr>
              <a:t>AAGA</a:t>
            </a:r>
          </a:p>
          <a:p>
            <a:pPr marL="514350" indent="-514350">
              <a:buFont typeface="+mj-lt"/>
              <a:buAutoNum type="arabicPeriod"/>
            </a:pPr>
            <a:r>
              <a:rPr lang="en-GB" dirty="0" smtClean="0"/>
              <a:t>patients </a:t>
            </a:r>
            <a:r>
              <a:rPr lang="en-GB" dirty="0"/>
              <a:t>can delay reporting an AAGA event that occurred as a child for many years. </a:t>
            </a:r>
          </a:p>
          <a:p>
            <a:pPr marL="514350" indent="-514350">
              <a:buFont typeface="+mj-lt"/>
              <a:buAutoNum type="arabicPeriod"/>
            </a:pPr>
            <a:endParaRPr lang="en-GB" dirty="0"/>
          </a:p>
        </p:txBody>
      </p:sp>
    </p:spTree>
    <p:extLst>
      <p:ext uri="{BB962C8B-B14F-4D97-AF65-F5344CB8AC3E}">
        <p14:creationId xmlns:p14="http://schemas.microsoft.com/office/powerpoint/2010/main" val="300815972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Incidence?</a:t>
            </a:r>
            <a:endParaRPr lang="en-GB" dirty="0"/>
          </a:p>
        </p:txBody>
      </p:sp>
      <p:sp>
        <p:nvSpPr>
          <p:cNvPr id="3" name="Content Placeholder 2"/>
          <p:cNvSpPr>
            <a:spLocks noGrp="1"/>
          </p:cNvSpPr>
          <p:nvPr>
            <p:ph idx="1"/>
          </p:nvPr>
        </p:nvSpPr>
        <p:spPr/>
        <p:txBody>
          <a:bodyPr>
            <a:normAutofit/>
          </a:bodyPr>
          <a:lstStyle/>
          <a:p>
            <a:endParaRPr lang="en-GB" dirty="0"/>
          </a:p>
          <a:p>
            <a:endParaRPr lang="en-GB" dirty="0"/>
          </a:p>
          <a:p>
            <a:pPr marL="0" indent="0">
              <a:buNone/>
            </a:pPr>
            <a:r>
              <a:rPr lang="en-GB" dirty="0" smtClean="0"/>
              <a:t>The </a:t>
            </a:r>
            <a:r>
              <a:rPr lang="en-GB" dirty="0"/>
              <a:t>NAP5 Activity Survey estimates that 488,500 general anaesthetics are administered to patients aged &lt;16 years in the UK annually. </a:t>
            </a:r>
            <a:endParaRPr lang="en-GB" dirty="0" smtClean="0"/>
          </a:p>
          <a:p>
            <a:pPr marL="0" indent="0">
              <a:buNone/>
            </a:pPr>
            <a:r>
              <a:rPr lang="en-GB" dirty="0" smtClean="0"/>
              <a:t>This </a:t>
            </a:r>
            <a:r>
              <a:rPr lang="en-GB" dirty="0"/>
              <a:t>yields an incidence of just ~0.002% </a:t>
            </a:r>
            <a:endParaRPr lang="en-GB" dirty="0" smtClean="0"/>
          </a:p>
          <a:p>
            <a:pPr marL="0" indent="0">
              <a:buNone/>
            </a:pPr>
            <a:r>
              <a:rPr lang="en-GB" dirty="0" smtClean="0"/>
              <a:t>    (</a:t>
            </a:r>
            <a:r>
              <a:rPr lang="en-GB" dirty="0"/>
              <a:t>or ~1: 60,000). </a:t>
            </a:r>
          </a:p>
          <a:p>
            <a:endParaRPr lang="en-GB" dirty="0"/>
          </a:p>
        </p:txBody>
      </p:sp>
    </p:spTree>
    <p:extLst>
      <p:ext uri="{BB962C8B-B14F-4D97-AF65-F5344CB8AC3E}">
        <p14:creationId xmlns:p14="http://schemas.microsoft.com/office/powerpoint/2010/main" val="10491772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Missing reports</a:t>
            </a:r>
            <a:endParaRPr lang="en-GB" dirty="0"/>
          </a:p>
        </p:txBody>
      </p:sp>
      <p:sp>
        <p:nvSpPr>
          <p:cNvPr id="3" name="Content Placeholder 2"/>
          <p:cNvSpPr>
            <a:spLocks noGrp="1"/>
          </p:cNvSpPr>
          <p:nvPr>
            <p:ph idx="1"/>
          </p:nvPr>
        </p:nvSpPr>
        <p:spPr/>
        <p:txBody>
          <a:bodyPr>
            <a:normAutofit lnSpcReduction="10000"/>
          </a:bodyPr>
          <a:lstStyle/>
          <a:p>
            <a:endParaRPr lang="en-GB" dirty="0"/>
          </a:p>
          <a:p>
            <a:endParaRPr lang="en-GB" dirty="0"/>
          </a:p>
          <a:p>
            <a:pPr marL="0" indent="0">
              <a:buNone/>
            </a:pPr>
            <a:r>
              <a:rPr lang="en-GB" dirty="0"/>
              <a:t>If 0.74% is the true rate of AAGA, there should be approximately 3,700 children per year in the UK with recall of events during general anaesthesia. </a:t>
            </a:r>
            <a:endParaRPr lang="en-GB" dirty="0" smtClean="0"/>
          </a:p>
          <a:p>
            <a:pPr marL="0" indent="0">
              <a:buNone/>
            </a:pPr>
            <a:r>
              <a:rPr lang="en-GB" dirty="0" smtClean="0"/>
              <a:t>Why? </a:t>
            </a:r>
          </a:p>
          <a:p>
            <a:pPr lvl="1"/>
            <a:r>
              <a:rPr lang="en-GB" dirty="0" smtClean="0"/>
              <a:t>NAP5 </a:t>
            </a:r>
            <a:r>
              <a:rPr lang="en-GB" dirty="0"/>
              <a:t>is a study of spontaneous reporting and did not involve direct questioning. </a:t>
            </a:r>
          </a:p>
        </p:txBody>
      </p:sp>
    </p:spTree>
    <p:extLst>
      <p:ext uri="{BB962C8B-B14F-4D97-AF65-F5344CB8AC3E}">
        <p14:creationId xmlns:p14="http://schemas.microsoft.com/office/powerpoint/2010/main" val="130035736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Why is AAGA reported less in children?</a:t>
            </a:r>
            <a:endParaRPr lang="en-GB" dirty="0"/>
          </a:p>
        </p:txBody>
      </p:sp>
      <p:sp>
        <p:nvSpPr>
          <p:cNvPr id="3" name="Content Placeholder 2"/>
          <p:cNvSpPr>
            <a:spLocks noGrp="1"/>
          </p:cNvSpPr>
          <p:nvPr>
            <p:ph idx="1"/>
          </p:nvPr>
        </p:nvSpPr>
        <p:spPr>
          <a:xfrm>
            <a:off x="899592" y="1600200"/>
            <a:ext cx="7787208" cy="4525963"/>
          </a:xfrm>
        </p:spPr>
        <p:txBody>
          <a:bodyPr>
            <a:normAutofit fontScale="92500" lnSpcReduction="20000"/>
          </a:bodyPr>
          <a:lstStyle/>
          <a:p>
            <a:endParaRPr lang="en-GB" dirty="0"/>
          </a:p>
          <a:p>
            <a:pPr marL="0" indent="0">
              <a:buNone/>
            </a:pPr>
            <a:r>
              <a:rPr lang="en-GB" dirty="0" smtClean="0"/>
              <a:t>Experience </a:t>
            </a:r>
            <a:r>
              <a:rPr lang="en-GB" dirty="0"/>
              <a:t>not being sufficiently compelling or interpretable. </a:t>
            </a:r>
            <a:endParaRPr lang="en-GB" dirty="0" smtClean="0"/>
          </a:p>
          <a:p>
            <a:pPr marL="0" indent="0">
              <a:buNone/>
            </a:pPr>
            <a:r>
              <a:rPr lang="en-GB" dirty="0"/>
              <a:t>C</a:t>
            </a:r>
            <a:r>
              <a:rPr lang="en-GB" dirty="0" smtClean="0"/>
              <a:t>hildren </a:t>
            </a:r>
            <a:r>
              <a:rPr lang="en-GB" dirty="0"/>
              <a:t>may lack the language or vocabulary to explain what happened. </a:t>
            </a:r>
            <a:endParaRPr lang="en-GB" dirty="0" smtClean="0"/>
          </a:p>
          <a:p>
            <a:pPr marL="0" indent="0">
              <a:buNone/>
            </a:pPr>
            <a:r>
              <a:rPr lang="en-GB" dirty="0" smtClean="0"/>
              <a:t>Distress</a:t>
            </a:r>
            <a:r>
              <a:rPr lang="en-GB" dirty="0"/>
              <a:t>, fear and confusion may inhibit communication. </a:t>
            </a:r>
            <a:endParaRPr lang="en-GB" dirty="0" smtClean="0"/>
          </a:p>
          <a:p>
            <a:pPr marL="0" indent="0">
              <a:buNone/>
            </a:pPr>
            <a:r>
              <a:rPr lang="en-GB" dirty="0" smtClean="0"/>
              <a:t>Their </a:t>
            </a:r>
            <a:r>
              <a:rPr lang="en-GB" dirty="0"/>
              <a:t>awareness may be difficult to separate from dreaming or nightmares. </a:t>
            </a:r>
            <a:endParaRPr lang="en-GB" dirty="0" smtClean="0"/>
          </a:p>
          <a:p>
            <a:pPr marL="0" indent="0">
              <a:buNone/>
            </a:pPr>
            <a:r>
              <a:rPr lang="en-GB" dirty="0" smtClean="0"/>
              <a:t>Parents </a:t>
            </a:r>
            <a:r>
              <a:rPr lang="en-GB" dirty="0"/>
              <a:t>may </a:t>
            </a:r>
            <a:r>
              <a:rPr lang="en-GB" dirty="0" smtClean="0"/>
              <a:t>suppress </a:t>
            </a:r>
            <a:r>
              <a:rPr lang="en-GB" dirty="0"/>
              <a:t>reporting. </a:t>
            </a:r>
            <a:endParaRPr lang="en-GB" dirty="0" smtClean="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333753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Paediatric anaesthesia is different to adult anaesthesia?</a:t>
            </a:r>
            <a:endParaRPr lang="en-GB" dirty="0"/>
          </a:p>
        </p:txBody>
      </p:sp>
      <p:sp>
        <p:nvSpPr>
          <p:cNvPr id="3" name="Content Placeholder 2"/>
          <p:cNvSpPr>
            <a:spLocks noGrp="1"/>
          </p:cNvSpPr>
          <p:nvPr>
            <p:ph idx="1"/>
          </p:nvPr>
        </p:nvSpPr>
        <p:spPr>
          <a:xfrm>
            <a:off x="539552" y="1916832"/>
            <a:ext cx="8229600" cy="4525963"/>
          </a:xfrm>
        </p:spPr>
        <p:txBody>
          <a:bodyPr>
            <a:normAutofit/>
          </a:bodyPr>
          <a:lstStyle/>
          <a:p>
            <a:pPr marL="0" indent="0">
              <a:buNone/>
            </a:pPr>
            <a:r>
              <a:rPr lang="en-GB" dirty="0" smtClean="0"/>
              <a:t>In </a:t>
            </a:r>
            <a:r>
              <a:rPr lang="en-GB" dirty="0"/>
              <a:t>the NAP5 Activity Survey data sample, neuromuscular blockade was used less frequently in children than in adults (25% v 50%). </a:t>
            </a:r>
            <a:endParaRPr lang="en-GB" dirty="0" smtClean="0"/>
          </a:p>
          <a:p>
            <a:pPr lvl="1"/>
            <a:r>
              <a:rPr lang="en-GB" dirty="0" smtClean="0"/>
              <a:t>the </a:t>
            </a:r>
            <a:r>
              <a:rPr lang="en-GB" dirty="0"/>
              <a:t>spectrum of surgical interventions is </a:t>
            </a:r>
            <a:r>
              <a:rPr lang="en-GB" dirty="0" smtClean="0"/>
              <a:t>different</a:t>
            </a:r>
          </a:p>
          <a:p>
            <a:pPr lvl="1"/>
            <a:r>
              <a:rPr lang="en-GB" dirty="0" smtClean="0"/>
              <a:t>adults </a:t>
            </a:r>
            <a:r>
              <a:rPr lang="en-GB" dirty="0"/>
              <a:t>have </a:t>
            </a:r>
            <a:r>
              <a:rPr lang="en-GB" dirty="0" smtClean="0"/>
              <a:t>diseases </a:t>
            </a:r>
            <a:r>
              <a:rPr lang="en-GB" dirty="0"/>
              <a:t>that prevent them receiving high doses of anaesthetic to achieve immobility. </a:t>
            </a:r>
            <a:endParaRPr lang="en-GB" dirty="0" smtClean="0"/>
          </a:p>
          <a:p>
            <a:endParaRPr lang="en-GB" dirty="0"/>
          </a:p>
        </p:txBody>
      </p:sp>
    </p:spTree>
    <p:extLst>
      <p:ext uri="{BB962C8B-B14F-4D97-AF65-F5344CB8AC3E}">
        <p14:creationId xmlns:p14="http://schemas.microsoft.com/office/powerpoint/2010/main" val="162515190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Inhalational induction </a:t>
            </a:r>
            <a:endParaRPr lang="en-GB" dirty="0"/>
          </a:p>
        </p:txBody>
      </p:sp>
      <p:pic>
        <p:nvPicPr>
          <p:cNvPr id="4"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457200" y="2374022"/>
            <a:ext cx="4038600" cy="297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2"/>
          </p:nvPr>
        </p:nvSpPr>
        <p:spPr/>
        <p:txBody>
          <a:bodyPr/>
          <a:lstStyle/>
          <a:p>
            <a:endParaRPr lang="en-GB"/>
          </a:p>
        </p:txBody>
      </p:sp>
    </p:spTree>
    <p:extLst>
      <p:ext uri="{BB962C8B-B14F-4D97-AF65-F5344CB8AC3E}">
        <p14:creationId xmlns:p14="http://schemas.microsoft.com/office/powerpoint/2010/main" val="131505234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Inhalational induction </a:t>
            </a:r>
            <a:endParaRPr lang="en-GB" dirty="0"/>
          </a:p>
        </p:txBody>
      </p:sp>
      <p:pic>
        <p:nvPicPr>
          <p:cNvPr id="4"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457200" y="2374022"/>
            <a:ext cx="4038600" cy="297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644008" y="2420888"/>
            <a:ext cx="4218066" cy="290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777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Introduction and Methods</a:t>
            </a: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147846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31746" name="Picture 2" descr="C:\Users\tim\Desktop\NAP5\PHOTOS NAP5 meetings\P101029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05079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Recommendations</a:t>
            </a:r>
            <a:endParaRPr lang="en-GB" dirty="0"/>
          </a:p>
        </p:txBody>
      </p:sp>
      <p:sp>
        <p:nvSpPr>
          <p:cNvPr id="3" name="Content Placeholder 2"/>
          <p:cNvSpPr>
            <a:spLocks noGrp="1"/>
          </p:cNvSpPr>
          <p:nvPr>
            <p:ph idx="1"/>
          </p:nvPr>
        </p:nvSpPr>
        <p:spPr/>
        <p:txBody>
          <a:bodyPr>
            <a:normAutofit/>
          </a:bodyPr>
          <a:lstStyle/>
          <a:p>
            <a:endParaRPr lang="en-GB" dirty="0"/>
          </a:p>
          <a:p>
            <a:pPr marL="0" indent="0">
              <a:buNone/>
            </a:pPr>
            <a:r>
              <a:rPr lang="en-GB" dirty="0"/>
              <a:t>The paucity of AAGA cases involving children reported to NAP5 means it is unjustified to make specific recommendations about prevention and management of AAGA in this group. </a:t>
            </a:r>
          </a:p>
          <a:p>
            <a:endParaRPr lang="en-GB" dirty="0"/>
          </a:p>
        </p:txBody>
      </p:sp>
    </p:spTree>
    <p:extLst>
      <p:ext uri="{BB962C8B-B14F-4D97-AF65-F5344CB8AC3E}">
        <p14:creationId xmlns:p14="http://schemas.microsoft.com/office/powerpoint/2010/main" val="70755843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Learning Points </a:t>
            </a:r>
            <a:endParaRPr lang="en-GB" dirty="0"/>
          </a:p>
        </p:txBody>
      </p:sp>
      <p:sp>
        <p:nvSpPr>
          <p:cNvPr id="3" name="Content Placeholder 2"/>
          <p:cNvSpPr>
            <a:spLocks noGrp="1"/>
          </p:cNvSpPr>
          <p:nvPr>
            <p:ph idx="1"/>
          </p:nvPr>
        </p:nvSpPr>
        <p:spPr/>
        <p:txBody>
          <a:bodyPr>
            <a:normAutofit fontScale="92500" lnSpcReduction="10000"/>
          </a:bodyPr>
          <a:lstStyle/>
          <a:p>
            <a:endParaRPr lang="en-GB" dirty="0"/>
          </a:p>
          <a:p>
            <a:pPr marL="514350" indent="-514350">
              <a:buFont typeface="+mj-lt"/>
              <a:buAutoNum type="alphaLcParenR"/>
            </a:pPr>
            <a:r>
              <a:rPr lang="en-GB" dirty="0" smtClean="0"/>
              <a:t>Spontaneous </a:t>
            </a:r>
            <a:r>
              <a:rPr lang="en-GB" dirty="0"/>
              <a:t>reporting of AAGA </a:t>
            </a:r>
            <a:r>
              <a:rPr lang="en-GB" dirty="0" smtClean="0"/>
              <a:t>is </a:t>
            </a:r>
            <a:r>
              <a:rPr lang="en-GB" dirty="0"/>
              <a:t>very </a:t>
            </a:r>
            <a:r>
              <a:rPr lang="en-GB" dirty="0" smtClean="0"/>
              <a:t>rare and may </a:t>
            </a:r>
            <a:r>
              <a:rPr lang="en-GB" dirty="0"/>
              <a:t>be delayed until adulthood </a:t>
            </a:r>
            <a:endParaRPr lang="en-GB" dirty="0" smtClean="0"/>
          </a:p>
          <a:p>
            <a:pPr marL="514350" indent="-514350">
              <a:buFont typeface="+mj-lt"/>
              <a:buAutoNum type="alphaLcParenR"/>
            </a:pPr>
            <a:r>
              <a:rPr lang="en-GB" dirty="0" smtClean="0"/>
              <a:t>Children’s </a:t>
            </a:r>
            <a:r>
              <a:rPr lang="en-GB" dirty="0"/>
              <a:t>reports </a:t>
            </a:r>
            <a:r>
              <a:rPr lang="en-GB" dirty="0" smtClean="0"/>
              <a:t>can </a:t>
            </a:r>
            <a:r>
              <a:rPr lang="en-GB" dirty="0"/>
              <a:t>be as reliable as those from adults. </a:t>
            </a:r>
          </a:p>
          <a:p>
            <a:pPr marL="514350" indent="-514350">
              <a:buFont typeface="+mj-lt"/>
              <a:buAutoNum type="alphaLcParenR"/>
            </a:pPr>
            <a:r>
              <a:rPr lang="en-GB" dirty="0" smtClean="0"/>
              <a:t>Children </a:t>
            </a:r>
            <a:r>
              <a:rPr lang="en-GB" dirty="0"/>
              <a:t>should be believed and treated sympathetically. </a:t>
            </a:r>
          </a:p>
          <a:p>
            <a:pPr marL="514350" indent="-514350">
              <a:buFont typeface="+mj-lt"/>
              <a:buAutoNum type="alphaLcParenR"/>
            </a:pPr>
            <a:r>
              <a:rPr lang="en-GB" dirty="0" smtClean="0"/>
              <a:t>Serious </a:t>
            </a:r>
            <a:r>
              <a:rPr lang="en-GB" dirty="0"/>
              <a:t>long term psychological harm and anxiety states are rare, but do </a:t>
            </a:r>
            <a:r>
              <a:rPr lang="en-GB" dirty="0" smtClean="0"/>
              <a:t>occur</a:t>
            </a:r>
            <a:endParaRPr lang="en-GB" dirty="0"/>
          </a:p>
        </p:txBody>
      </p:sp>
    </p:spTree>
    <p:extLst>
      <p:ext uri="{BB962C8B-B14F-4D97-AF65-F5344CB8AC3E}">
        <p14:creationId xmlns:p14="http://schemas.microsoft.com/office/powerpoint/2010/main" val="219162903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41132"/>
            <a:ext cx="9144000" cy="6120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685800" y="1628800"/>
            <a:ext cx="7772400" cy="1470025"/>
          </a:xfrm>
        </p:spPr>
        <p:txBody>
          <a:bodyPr/>
          <a:lstStyle/>
          <a:p>
            <a:r>
              <a:rPr lang="en-GB" dirty="0" smtClean="0">
                <a:latin typeface="Arial" pitchFamily="34" charset="0"/>
                <a:ea typeface="Arial Unicode MS" pitchFamily="34" charset="-128"/>
                <a:cs typeface="Arial" pitchFamily="34" charset="0"/>
              </a:rPr>
              <a:t>Drug errors and </a:t>
            </a:r>
            <a:br>
              <a:rPr lang="en-GB" dirty="0" smtClean="0">
                <a:latin typeface="Arial" pitchFamily="34" charset="0"/>
                <a:ea typeface="Arial Unicode MS" pitchFamily="34" charset="-128"/>
                <a:cs typeface="Arial" pitchFamily="34" charset="0"/>
              </a:rPr>
            </a:br>
            <a:r>
              <a:rPr lang="en-GB" dirty="0" smtClean="0">
                <a:latin typeface="Arial" pitchFamily="34" charset="0"/>
                <a:ea typeface="Arial Unicode MS" pitchFamily="34" charset="-128"/>
                <a:cs typeface="Arial" pitchFamily="34" charset="0"/>
              </a:rPr>
              <a:t>awake </a:t>
            </a:r>
            <a:r>
              <a:rPr lang="en-GB" dirty="0">
                <a:latin typeface="Arial" pitchFamily="34" charset="0"/>
                <a:ea typeface="Arial Unicode MS" pitchFamily="34" charset="-128"/>
                <a:cs typeface="Arial" pitchFamily="34" charset="0"/>
              </a:rPr>
              <a:t>p</a:t>
            </a:r>
            <a:r>
              <a:rPr lang="en-GB" dirty="0" smtClean="0">
                <a:latin typeface="Arial" pitchFamily="34" charset="0"/>
                <a:ea typeface="Arial Unicode MS" pitchFamily="34" charset="-128"/>
                <a:cs typeface="Arial" pitchFamily="34" charset="0"/>
              </a:rPr>
              <a:t>aralysis</a:t>
            </a:r>
            <a:endParaRPr lang="en-GB" dirty="0">
              <a:latin typeface="Arial" pitchFamily="34" charset="0"/>
              <a:ea typeface="Arial Unicode MS" pitchFamily="34" charset="-128"/>
              <a:cs typeface="Arial" pitchFamily="34"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8970" y="3573015"/>
            <a:ext cx="5971342" cy="2998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18622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endParaRPr lang="en-GB" dirty="0"/>
          </a:p>
        </p:txBody>
      </p:sp>
      <p:sp>
        <p:nvSpPr>
          <p:cNvPr id="4" name="Content Placeholder 3"/>
          <p:cNvSpPr>
            <a:spLocks noGrp="1"/>
          </p:cNvSpPr>
          <p:nvPr>
            <p:ph idx="1"/>
          </p:nvPr>
        </p:nvSpPr>
        <p:spPr>
          <a:xfrm>
            <a:off x="457200" y="1916832"/>
            <a:ext cx="8229600" cy="4209331"/>
          </a:xfrm>
        </p:spPr>
        <p:txBody>
          <a:bodyPr/>
          <a:lstStyle/>
          <a:p>
            <a:pPr marL="0" indent="0">
              <a:buNone/>
            </a:pPr>
            <a:r>
              <a:rPr lang="en-GB" dirty="0" smtClean="0"/>
              <a:t>Incidence and causes of drug errors</a:t>
            </a:r>
          </a:p>
          <a:p>
            <a:pPr marL="0" indent="0">
              <a:buNone/>
            </a:pPr>
            <a:r>
              <a:rPr lang="en-GB" dirty="0" smtClean="0"/>
              <a:t>Errors leading to awake paralysis</a:t>
            </a:r>
          </a:p>
          <a:p>
            <a:pPr marL="0" indent="0">
              <a:buNone/>
            </a:pPr>
            <a:r>
              <a:rPr lang="en-GB" dirty="0" smtClean="0"/>
              <a:t>Psychological sequelae for patient</a:t>
            </a:r>
          </a:p>
          <a:p>
            <a:pPr marL="0" indent="0">
              <a:buNone/>
            </a:pPr>
            <a:r>
              <a:rPr lang="en-GB" dirty="0" smtClean="0"/>
              <a:t>Optimum management</a:t>
            </a:r>
          </a:p>
          <a:p>
            <a:pPr marL="0" indent="0">
              <a:buNone/>
            </a:pPr>
            <a:r>
              <a:rPr lang="en-GB" dirty="0" smtClean="0"/>
              <a:t>Preventative strategies</a:t>
            </a:r>
            <a:endParaRPr lang="en-GB" dirty="0"/>
          </a:p>
        </p:txBody>
      </p:sp>
    </p:spTree>
    <p:extLst>
      <p:ext uri="{BB962C8B-B14F-4D97-AF65-F5344CB8AC3E}">
        <p14:creationId xmlns:p14="http://schemas.microsoft.com/office/powerpoint/2010/main" val="184834155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
        <p:nvSpPr>
          <p:cNvPr id="3" name="Content Placeholder 2"/>
          <p:cNvSpPr>
            <a:spLocks noGrp="1"/>
          </p:cNvSpPr>
          <p:nvPr>
            <p:ph idx="1"/>
          </p:nvPr>
        </p:nvSpPr>
        <p:spPr>
          <a:xfrm>
            <a:off x="457200" y="1844824"/>
            <a:ext cx="8229600" cy="4281339"/>
          </a:xfrm>
        </p:spPr>
        <p:txBody>
          <a:bodyPr>
            <a:normAutofit/>
          </a:bodyPr>
          <a:lstStyle/>
          <a:p>
            <a:pPr marL="0" indent="0">
              <a:buNone/>
            </a:pPr>
            <a:r>
              <a:rPr lang="en-GB" sz="2800" dirty="0" smtClean="0"/>
              <a:t>Recent </a:t>
            </a:r>
            <a:r>
              <a:rPr lang="en-GB" sz="2800" dirty="0"/>
              <a:t>incident reporting studies suggest a rate of drug errors of one in every 140 anaesthetics </a:t>
            </a:r>
            <a:endParaRPr lang="en-GB" sz="2800" dirty="0" smtClean="0"/>
          </a:p>
          <a:p>
            <a:pPr lvl="1"/>
            <a:r>
              <a:rPr lang="en-GB" sz="2400" dirty="0" smtClean="0"/>
              <a:t>(</a:t>
            </a:r>
            <a:r>
              <a:rPr lang="en-GB" sz="2400" dirty="0"/>
              <a:t>Webster et </a:t>
            </a:r>
            <a:r>
              <a:rPr lang="en-GB" sz="2400" dirty="0" smtClean="0"/>
              <a:t>al </a:t>
            </a:r>
            <a:r>
              <a:rPr lang="en-GB" sz="2400" dirty="0"/>
              <a:t>2001; Zhang et </a:t>
            </a:r>
            <a:r>
              <a:rPr lang="en-GB" sz="2400" dirty="0" smtClean="0"/>
              <a:t>al 2013</a:t>
            </a:r>
            <a:r>
              <a:rPr lang="en-GB" sz="2400" dirty="0"/>
              <a:t>). </a:t>
            </a:r>
            <a:endParaRPr lang="en-GB" sz="2400" dirty="0" smtClean="0"/>
          </a:p>
          <a:p>
            <a:pPr marL="0" indent="0">
              <a:buNone/>
            </a:pPr>
            <a:r>
              <a:rPr lang="en-GB" sz="2800" dirty="0" smtClean="0"/>
              <a:t>Drug </a:t>
            </a:r>
            <a:r>
              <a:rPr lang="en-GB" sz="2800" dirty="0"/>
              <a:t>errors leading to awake paralysis are much </a:t>
            </a:r>
            <a:r>
              <a:rPr lang="en-GB" sz="2800" dirty="0" smtClean="0"/>
              <a:t>rarer</a:t>
            </a:r>
            <a:endParaRPr lang="en-GB" sz="2800" dirty="0"/>
          </a:p>
          <a:p>
            <a:pPr marL="0" indent="0">
              <a:buNone/>
            </a:pPr>
            <a:r>
              <a:rPr lang="en-GB" sz="2800" dirty="0"/>
              <a:t>Many errors are due to slips or lapses</a:t>
            </a:r>
          </a:p>
          <a:p>
            <a:pPr marL="0" indent="0">
              <a:buNone/>
            </a:pPr>
            <a:r>
              <a:rPr lang="en-GB" sz="2800" dirty="0" smtClean="0"/>
              <a:t>Reason’s </a:t>
            </a:r>
            <a:r>
              <a:rPr lang="en-GB" sz="2800" dirty="0"/>
              <a:t>classic ‘Swiss cheese model’ of </a:t>
            </a:r>
            <a:r>
              <a:rPr lang="en-GB" sz="2800" dirty="0" smtClean="0"/>
              <a:t>human error </a:t>
            </a:r>
            <a:r>
              <a:rPr lang="en-GB" sz="2800" dirty="0"/>
              <a:t>in medical care</a:t>
            </a:r>
          </a:p>
        </p:txBody>
      </p:sp>
    </p:spTree>
    <p:extLst>
      <p:ext uri="{BB962C8B-B14F-4D97-AF65-F5344CB8AC3E}">
        <p14:creationId xmlns:p14="http://schemas.microsoft.com/office/powerpoint/2010/main" val="115972411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Drug Error Definitions</a:t>
            </a:r>
            <a:endParaRPr lang="en-GB" dirty="0"/>
          </a:p>
        </p:txBody>
      </p:sp>
      <p:sp>
        <p:nvSpPr>
          <p:cNvPr id="3" name="Content Placeholder 2"/>
          <p:cNvSpPr>
            <a:spLocks noGrp="1"/>
          </p:cNvSpPr>
          <p:nvPr>
            <p:ph idx="1"/>
          </p:nvPr>
        </p:nvSpPr>
        <p:spPr>
          <a:xfrm>
            <a:off x="323528" y="1600200"/>
            <a:ext cx="8712968" cy="4525963"/>
          </a:xfrm>
        </p:spPr>
        <p:txBody>
          <a:bodyPr>
            <a:normAutofit/>
          </a:bodyPr>
          <a:lstStyle/>
          <a:p>
            <a:pPr marL="0" indent="0">
              <a:buNone/>
            </a:pPr>
            <a:r>
              <a:rPr lang="en-GB" sz="2800" dirty="0" smtClean="0"/>
              <a:t>Types </a:t>
            </a:r>
            <a:r>
              <a:rPr lang="en-GB" sz="2800" dirty="0"/>
              <a:t>of </a:t>
            </a:r>
            <a:r>
              <a:rPr lang="en-GB" sz="2800" dirty="0" smtClean="0"/>
              <a:t>error causing </a:t>
            </a:r>
            <a:r>
              <a:rPr lang="en-GB" sz="2800" dirty="0"/>
              <a:t>awake </a:t>
            </a:r>
            <a:r>
              <a:rPr lang="en-GB" sz="2800" dirty="0" smtClean="0"/>
              <a:t>paralysis in NAP5</a:t>
            </a:r>
          </a:p>
          <a:p>
            <a:pPr marL="0" indent="0">
              <a:buNone/>
            </a:pPr>
            <a:endParaRPr lang="en-GB" sz="2800" dirty="0"/>
          </a:p>
          <a:p>
            <a:pPr marL="514350" indent="-514350">
              <a:buFont typeface="+mj-lt"/>
              <a:buAutoNum type="arabicPeriod"/>
            </a:pPr>
            <a:r>
              <a:rPr lang="en-GB" sz="2600" dirty="0" smtClean="0">
                <a:solidFill>
                  <a:srgbClr val="FF0000"/>
                </a:solidFill>
              </a:rPr>
              <a:t>A </a:t>
            </a:r>
            <a:r>
              <a:rPr lang="en-GB" sz="2600" dirty="0">
                <a:solidFill>
                  <a:srgbClr val="FF0000"/>
                </a:solidFill>
              </a:rPr>
              <a:t>syringe swap </a:t>
            </a:r>
            <a:r>
              <a:rPr lang="en-GB" sz="2600" dirty="0"/>
              <a:t>occurs when a drug from the wrong syringe is </a:t>
            </a:r>
            <a:r>
              <a:rPr lang="en-GB" sz="2600" dirty="0" smtClean="0"/>
              <a:t>administered</a:t>
            </a:r>
            <a:endParaRPr lang="en-GB" sz="2600" dirty="0"/>
          </a:p>
          <a:p>
            <a:pPr marL="514350" indent="-514350">
              <a:buFont typeface="+mj-lt"/>
              <a:buAutoNum type="arabicPeriod"/>
            </a:pPr>
            <a:r>
              <a:rPr lang="en-GB" sz="2600" dirty="0" smtClean="0">
                <a:solidFill>
                  <a:srgbClr val="FF0000"/>
                </a:solidFill>
              </a:rPr>
              <a:t>A drug </a:t>
            </a:r>
            <a:r>
              <a:rPr lang="en-GB" sz="2600" dirty="0">
                <a:solidFill>
                  <a:srgbClr val="FF0000"/>
                </a:solidFill>
              </a:rPr>
              <a:t>labelling error </a:t>
            </a:r>
            <a:r>
              <a:rPr lang="en-GB" sz="2600" dirty="0"/>
              <a:t>occurs when the contents of the syringe are different to that indicated on the </a:t>
            </a:r>
            <a:r>
              <a:rPr lang="en-GB" sz="2600" dirty="0" smtClean="0"/>
              <a:t>label </a:t>
            </a:r>
            <a:endParaRPr lang="en-GB" sz="2600" dirty="0"/>
          </a:p>
          <a:p>
            <a:pPr marL="514350" indent="-514350">
              <a:buFont typeface="+mj-lt"/>
              <a:buAutoNum type="arabicPeriod"/>
            </a:pPr>
            <a:r>
              <a:rPr lang="en-GB" sz="2600" dirty="0">
                <a:solidFill>
                  <a:srgbClr val="FF0000"/>
                </a:solidFill>
              </a:rPr>
              <a:t> </a:t>
            </a:r>
            <a:r>
              <a:rPr lang="en-GB" sz="2600" dirty="0" smtClean="0">
                <a:solidFill>
                  <a:srgbClr val="FF0000"/>
                </a:solidFill>
              </a:rPr>
              <a:t>A drug </a:t>
            </a:r>
            <a:r>
              <a:rPr lang="en-GB" sz="2600" dirty="0">
                <a:solidFill>
                  <a:srgbClr val="FF0000"/>
                </a:solidFill>
              </a:rPr>
              <a:t>omission </a:t>
            </a:r>
            <a:r>
              <a:rPr lang="en-GB" sz="2600" dirty="0"/>
              <a:t>occurs when the intended drug is omitted due to failure to draw up a drug in a </a:t>
            </a:r>
            <a:r>
              <a:rPr lang="en-GB" sz="2600" dirty="0" smtClean="0"/>
              <a:t>dilutant</a:t>
            </a:r>
            <a:endParaRPr lang="en-GB" sz="2600" dirty="0"/>
          </a:p>
          <a:p>
            <a:endParaRPr lang="en-GB" dirty="0"/>
          </a:p>
        </p:txBody>
      </p:sp>
    </p:spTree>
    <p:extLst>
      <p:ext uri="{BB962C8B-B14F-4D97-AF65-F5344CB8AC3E}">
        <p14:creationId xmlns:p14="http://schemas.microsoft.com/office/powerpoint/2010/main" val="81030971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
        <p:nvSpPr>
          <p:cNvPr id="3" name="Content Placeholder 2"/>
          <p:cNvSpPr>
            <a:spLocks noGrp="1"/>
          </p:cNvSpPr>
          <p:nvPr>
            <p:ph idx="1"/>
          </p:nvPr>
        </p:nvSpPr>
        <p:spPr>
          <a:xfrm>
            <a:off x="251520" y="1600200"/>
            <a:ext cx="8568952" cy="4525963"/>
          </a:xfrm>
        </p:spPr>
        <p:txBody>
          <a:bodyPr>
            <a:normAutofit/>
          </a:bodyPr>
          <a:lstStyle/>
          <a:p>
            <a:pPr marL="0" indent="0">
              <a:buNone/>
            </a:pPr>
            <a:r>
              <a:rPr lang="en-GB" dirty="0" smtClean="0"/>
              <a:t>There </a:t>
            </a:r>
            <a:r>
              <a:rPr lang="en-GB" dirty="0"/>
              <a:t>were 17 </a:t>
            </a:r>
            <a:r>
              <a:rPr lang="en-GB" dirty="0" smtClean="0"/>
              <a:t>cases consisting </a:t>
            </a:r>
            <a:r>
              <a:rPr lang="en-GB" dirty="0"/>
              <a:t>of </a:t>
            </a:r>
            <a:endParaRPr lang="en-GB" dirty="0" smtClean="0"/>
          </a:p>
          <a:p>
            <a:pPr marL="400050" lvl="1" indent="0">
              <a:buNone/>
            </a:pPr>
            <a:r>
              <a:rPr lang="en-GB" dirty="0" smtClean="0">
                <a:solidFill>
                  <a:schemeClr val="accent2"/>
                </a:solidFill>
              </a:rPr>
              <a:t>Ten syringe swaps</a:t>
            </a:r>
          </a:p>
          <a:p>
            <a:pPr marL="400050" lvl="1" indent="0">
              <a:buNone/>
            </a:pPr>
            <a:r>
              <a:rPr lang="en-GB" dirty="0" smtClean="0">
                <a:solidFill>
                  <a:schemeClr val="accent2"/>
                </a:solidFill>
              </a:rPr>
              <a:t>Six drug </a:t>
            </a:r>
            <a:r>
              <a:rPr lang="en-GB" dirty="0">
                <a:solidFill>
                  <a:schemeClr val="accent2"/>
                </a:solidFill>
              </a:rPr>
              <a:t>labelling </a:t>
            </a:r>
            <a:r>
              <a:rPr lang="en-GB" dirty="0" smtClean="0">
                <a:solidFill>
                  <a:schemeClr val="accent2"/>
                </a:solidFill>
              </a:rPr>
              <a:t>errors</a:t>
            </a:r>
          </a:p>
          <a:p>
            <a:pPr marL="400050" lvl="1" indent="0">
              <a:buNone/>
            </a:pPr>
            <a:r>
              <a:rPr lang="en-GB" dirty="0" smtClean="0">
                <a:solidFill>
                  <a:schemeClr val="accent2"/>
                </a:solidFill>
              </a:rPr>
              <a:t>One omission error</a:t>
            </a:r>
            <a:endParaRPr lang="en-GB" dirty="0">
              <a:solidFill>
                <a:schemeClr val="accent2"/>
              </a:solidFill>
            </a:endParaRPr>
          </a:p>
          <a:p>
            <a:pPr marL="400050" lvl="1" indent="0">
              <a:buNone/>
            </a:pPr>
            <a:endParaRPr lang="en-GB" dirty="0" smtClean="0"/>
          </a:p>
          <a:p>
            <a:pPr marL="400050" lvl="1" indent="0">
              <a:buNone/>
            </a:pPr>
            <a:r>
              <a:rPr lang="en-GB" dirty="0" smtClean="0"/>
              <a:t>Events typically </a:t>
            </a:r>
          </a:p>
          <a:p>
            <a:pPr lvl="2" indent="-342900"/>
            <a:r>
              <a:rPr lang="en-GB" dirty="0" smtClean="0"/>
              <a:t>occurred during </a:t>
            </a:r>
            <a:r>
              <a:rPr lang="en-GB" dirty="0"/>
              <a:t>daytime hours </a:t>
            </a:r>
            <a:r>
              <a:rPr lang="en-GB" dirty="0" smtClean="0"/>
              <a:t>at induction </a:t>
            </a:r>
          </a:p>
          <a:p>
            <a:pPr lvl="2" indent="-342900"/>
            <a:r>
              <a:rPr lang="en-GB" dirty="0" smtClean="0"/>
              <a:t>were </a:t>
            </a:r>
            <a:r>
              <a:rPr lang="en-GB" dirty="0"/>
              <a:t>reported </a:t>
            </a:r>
            <a:r>
              <a:rPr lang="en-GB" dirty="0" smtClean="0"/>
              <a:t>immediately</a:t>
            </a:r>
            <a:r>
              <a:rPr lang="en-GB" dirty="0"/>
              <a:t>. </a:t>
            </a:r>
            <a:endParaRPr lang="en-GB" dirty="0" smtClean="0"/>
          </a:p>
          <a:p>
            <a:pPr lvl="2" indent="-342900"/>
            <a:r>
              <a:rPr lang="en-GB" dirty="0"/>
              <a:t>r</a:t>
            </a:r>
            <a:r>
              <a:rPr lang="en-GB" dirty="0" smtClean="0"/>
              <a:t>esulted in</a:t>
            </a:r>
            <a:r>
              <a:rPr lang="en-GB" dirty="0"/>
              <a:t> very </a:t>
            </a:r>
            <a:r>
              <a:rPr lang="en-GB" dirty="0" smtClean="0"/>
              <a:t>short perceived durations </a:t>
            </a:r>
            <a:r>
              <a:rPr lang="en-GB" dirty="0"/>
              <a:t>of </a:t>
            </a:r>
            <a:r>
              <a:rPr lang="en-GB" dirty="0" smtClean="0"/>
              <a:t>paralysis</a:t>
            </a:r>
            <a:endParaRPr lang="en-GB" dirty="0"/>
          </a:p>
        </p:txBody>
      </p:sp>
    </p:spTree>
    <p:extLst>
      <p:ext uri="{BB962C8B-B14F-4D97-AF65-F5344CB8AC3E}">
        <p14:creationId xmlns:p14="http://schemas.microsoft.com/office/powerpoint/2010/main" val="211281840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200" dirty="0"/>
              <a:t>Drugs involved and psychological </a:t>
            </a:r>
            <a:r>
              <a:rPr lang="en-GB" sz="3200" dirty="0" smtClean="0"/>
              <a:t/>
            </a:r>
            <a:br>
              <a:rPr lang="en-GB" sz="3200" dirty="0" smtClean="0"/>
            </a:br>
            <a:r>
              <a:rPr lang="en-GB" sz="3200" dirty="0" smtClean="0"/>
              <a:t>impact syringe swaps</a:t>
            </a:r>
            <a:endParaRPr lang="en-GB" sz="3200" dirty="0"/>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899592" y="1623848"/>
            <a:ext cx="6120680" cy="5099207"/>
          </a:xfrm>
          <a:prstGeom prst="rect">
            <a:avLst/>
          </a:prstGeom>
        </p:spPr>
      </p:pic>
    </p:spTree>
    <p:extLst>
      <p:ext uri="{BB962C8B-B14F-4D97-AF65-F5344CB8AC3E}">
        <p14:creationId xmlns:p14="http://schemas.microsoft.com/office/powerpoint/2010/main" val="228729512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99" y="274638"/>
            <a:ext cx="8500601" cy="1143000"/>
          </a:xfrm>
        </p:spPr>
        <p:txBody>
          <a:bodyPr>
            <a:normAutofit fontScale="90000"/>
          </a:bodyPr>
          <a:lstStyle/>
          <a:p>
            <a:r>
              <a:rPr lang="en-GB" dirty="0" smtClean="0"/>
              <a:t>Syringe swap 1 </a:t>
            </a:r>
            <a:br>
              <a:rPr lang="en-GB" dirty="0" smtClean="0"/>
            </a:br>
            <a:r>
              <a:rPr lang="en-GB" sz="4000" dirty="0" smtClean="0"/>
              <a:t>suxamethonium versus ondansetron</a:t>
            </a:r>
            <a:endParaRPr lang="en-GB" sz="4000" dirty="0"/>
          </a:p>
        </p:txBody>
      </p:sp>
      <p:pic>
        <p:nvPicPr>
          <p:cNvPr id="19" name="Content Placeholder 18"/>
          <p:cNvPicPr>
            <a:picLocks noGrp="1" noChangeAspect="1"/>
          </p:cNvPicPr>
          <p:nvPr>
            <p:ph sz="half" idx="4294967295"/>
          </p:nvPr>
        </p:nvPicPr>
        <p:blipFill rotWithShape="1">
          <a:blip r:embed="rId2" cstate="email">
            <a:extLst>
              <a:ext uri="{28A0092B-C50C-407E-A947-70E740481C1C}">
                <a14:useLocalDpi xmlns:a14="http://schemas.microsoft.com/office/drawing/2010/main"/>
              </a:ext>
            </a:extLst>
          </a:blip>
          <a:srcRect r="-12431"/>
          <a:stretch/>
        </p:blipFill>
        <p:spPr>
          <a:xfrm>
            <a:off x="186199" y="2400772"/>
            <a:ext cx="3699860" cy="2461954"/>
          </a:xfr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29839" y="2204862"/>
            <a:ext cx="5406865" cy="3168354"/>
          </a:xfrm>
          <a:prstGeom prst="rect">
            <a:avLst/>
          </a:prstGeom>
        </p:spPr>
      </p:pic>
    </p:spTree>
    <p:extLst>
      <p:ext uri="{BB962C8B-B14F-4D97-AF65-F5344CB8AC3E}">
        <p14:creationId xmlns:p14="http://schemas.microsoft.com/office/powerpoint/2010/main" val="88035662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Syringe swap </a:t>
            </a:r>
            <a:r>
              <a:rPr lang="en-GB" dirty="0"/>
              <a:t>2</a:t>
            </a:r>
            <a:r>
              <a:rPr lang="en-GB" dirty="0" smtClean="0"/>
              <a:t/>
            </a:r>
            <a:br>
              <a:rPr lang="en-GB" dirty="0" smtClean="0"/>
            </a:br>
            <a:r>
              <a:rPr lang="en-GB" dirty="0" smtClean="0"/>
              <a:t>cefuroxime versus thiopentone</a:t>
            </a:r>
            <a:endParaRPr lang="en-GB" dirty="0"/>
          </a:p>
        </p:txBody>
      </p:sp>
      <p:pic>
        <p:nvPicPr>
          <p:cNvPr id="10" name="Content Placeholder 9"/>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27856" y="2370820"/>
            <a:ext cx="4040088" cy="2883614"/>
          </a:xfrm>
          <a:prstGeom prst="rect">
            <a:avLst/>
          </a:prstGeom>
        </p:spPr>
      </p:pic>
      <p:pic>
        <p:nvPicPr>
          <p:cNvPr id="6" name="Content Placeholder 5"/>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rcRect/>
          <a:stretch/>
        </p:blipFill>
        <p:spPr>
          <a:xfrm>
            <a:off x="4044750" y="2174875"/>
            <a:ext cx="5065649" cy="3774405"/>
          </a:xfrm>
          <a:prstGeom prst="rect">
            <a:avLst/>
          </a:prstGeom>
        </p:spPr>
      </p:pic>
    </p:spTree>
    <p:extLst>
      <p:ext uri="{BB962C8B-B14F-4D97-AF65-F5344CB8AC3E}">
        <p14:creationId xmlns:p14="http://schemas.microsoft.com/office/powerpoint/2010/main" val="2577512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60648"/>
            <a:ext cx="3960440" cy="1143000"/>
          </a:xfrm>
          <a:noFill/>
        </p:spPr>
        <p:txBody>
          <a:bodyPr>
            <a:normAutofit/>
          </a:bodyPr>
          <a:lstStyle/>
          <a:p>
            <a:r>
              <a:rPr lang="en-GB" dirty="0" smtClean="0"/>
              <a:t>NAP5 panel</a:t>
            </a:r>
            <a:endParaRPr lang="en-GB" dirty="0"/>
          </a:p>
        </p:txBody>
      </p:sp>
      <p:sp>
        <p:nvSpPr>
          <p:cNvPr id="3" name="Content Placeholder 2"/>
          <p:cNvSpPr>
            <a:spLocks noGrp="1"/>
          </p:cNvSpPr>
          <p:nvPr>
            <p:ph idx="1"/>
          </p:nvPr>
        </p:nvSpPr>
        <p:spPr>
          <a:xfrm>
            <a:off x="1475656" y="1484784"/>
            <a:ext cx="6048672" cy="5373216"/>
          </a:xfrm>
          <a:solidFill>
            <a:schemeClr val="accent1">
              <a:lumMod val="40000"/>
              <a:lumOff val="60000"/>
            </a:schemeClr>
          </a:solidFill>
        </p:spPr>
        <p:txBody>
          <a:bodyPr>
            <a:normAutofit lnSpcReduction="10000"/>
          </a:bodyPr>
          <a:lstStyle/>
          <a:p>
            <a:pPr marL="0" indent="0">
              <a:buNone/>
            </a:pPr>
            <a:r>
              <a:rPr lang="en-GB" dirty="0" smtClean="0"/>
              <a:t>Including …..</a:t>
            </a:r>
          </a:p>
          <a:p>
            <a:pPr lvl="1"/>
            <a:r>
              <a:rPr lang="en-GB" dirty="0" smtClean="0"/>
              <a:t>Patient representatives</a:t>
            </a:r>
          </a:p>
          <a:p>
            <a:pPr lvl="1"/>
            <a:r>
              <a:rPr lang="en-GB" dirty="0" smtClean="0"/>
              <a:t>President AAGBI</a:t>
            </a:r>
          </a:p>
          <a:p>
            <a:pPr lvl="1"/>
            <a:r>
              <a:rPr lang="en-GB" dirty="0" smtClean="0"/>
              <a:t>2 council members </a:t>
            </a:r>
            <a:r>
              <a:rPr lang="en-GB" dirty="0" err="1" smtClean="0"/>
              <a:t>RCoA</a:t>
            </a:r>
            <a:r>
              <a:rPr lang="en-GB" dirty="0" smtClean="0"/>
              <a:t> </a:t>
            </a:r>
          </a:p>
          <a:p>
            <a:pPr lvl="1"/>
            <a:r>
              <a:rPr lang="en-GB" dirty="0"/>
              <a:t>3</a:t>
            </a:r>
            <a:r>
              <a:rPr lang="en-GB" dirty="0" smtClean="0"/>
              <a:t> council members AAGBI</a:t>
            </a:r>
          </a:p>
          <a:p>
            <a:pPr lvl="1"/>
            <a:r>
              <a:rPr lang="en-GB" dirty="0" smtClean="0"/>
              <a:t>President CAI</a:t>
            </a:r>
          </a:p>
          <a:p>
            <a:pPr lvl="1"/>
            <a:r>
              <a:rPr lang="en-GB" dirty="0" smtClean="0"/>
              <a:t>Editor-in-Chief BJA</a:t>
            </a:r>
          </a:p>
          <a:p>
            <a:pPr lvl="1"/>
            <a:r>
              <a:rPr lang="en-GB" dirty="0" smtClean="0"/>
              <a:t>President SIVA</a:t>
            </a:r>
          </a:p>
          <a:p>
            <a:pPr lvl="1"/>
            <a:r>
              <a:rPr lang="en-GB" dirty="0" smtClean="0"/>
              <a:t>President OAA</a:t>
            </a:r>
          </a:p>
          <a:p>
            <a:pPr lvl="1"/>
            <a:r>
              <a:rPr lang="en-GB" dirty="0" smtClean="0"/>
              <a:t>Psychologists, psychiatrists</a:t>
            </a:r>
          </a:p>
          <a:p>
            <a:pPr lvl="1"/>
            <a:r>
              <a:rPr lang="en-GB" dirty="0" smtClean="0"/>
              <a:t>5 Profs </a:t>
            </a:r>
            <a:r>
              <a:rPr lang="en-GB" dirty="0" err="1" smtClean="0"/>
              <a:t>etc</a:t>
            </a:r>
            <a:r>
              <a:rPr lang="en-GB" dirty="0" smtClean="0"/>
              <a:t> </a:t>
            </a:r>
            <a:r>
              <a:rPr lang="en-GB" dirty="0" err="1" smtClean="0"/>
              <a:t>etc</a:t>
            </a:r>
            <a:endParaRPr lang="en-GB" dirty="0"/>
          </a:p>
        </p:txBody>
      </p:sp>
    </p:spTree>
    <p:extLst>
      <p:ext uri="{BB962C8B-B14F-4D97-AF65-F5344CB8AC3E}">
        <p14:creationId xmlns:p14="http://schemas.microsoft.com/office/powerpoint/2010/main" val="401404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4488" cy="1143000"/>
          </a:xfrm>
        </p:spPr>
        <p:txBody>
          <a:bodyPr>
            <a:noAutofit/>
          </a:bodyPr>
          <a:lstStyle/>
          <a:p>
            <a:r>
              <a:rPr lang="en-GB" sz="3200" dirty="0" smtClean="0"/>
              <a:t>Ampoule </a:t>
            </a:r>
            <a:r>
              <a:rPr lang="en-GB" sz="3200" dirty="0"/>
              <a:t>labelling and </a:t>
            </a:r>
            <a:r>
              <a:rPr lang="en-GB" sz="3200" dirty="0" smtClean="0"/>
              <a:t>drug </a:t>
            </a:r>
            <a:r>
              <a:rPr lang="en-GB" sz="3200" dirty="0"/>
              <a:t>omission errors</a:t>
            </a:r>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39552" y="1844824"/>
            <a:ext cx="7244592" cy="4248472"/>
          </a:xfrm>
          <a:prstGeom prst="rect">
            <a:avLst/>
          </a:prstGeom>
        </p:spPr>
      </p:pic>
    </p:spTree>
    <p:extLst>
      <p:ext uri="{BB962C8B-B14F-4D97-AF65-F5344CB8AC3E}">
        <p14:creationId xmlns:p14="http://schemas.microsoft.com/office/powerpoint/2010/main" val="417213417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Drug labelling error 1</a:t>
            </a:r>
            <a:br>
              <a:rPr lang="en-GB" dirty="0" smtClean="0"/>
            </a:br>
            <a:r>
              <a:rPr lang="en-GB" dirty="0" smtClean="0"/>
              <a:t>suxamethonium versus fentanyl</a:t>
            </a:r>
            <a:endParaRPr lang="en-GB" dirty="0"/>
          </a:p>
        </p:txBody>
      </p:sp>
      <p:sp>
        <p:nvSpPr>
          <p:cNvPr id="3" name="Text Placeholder 2"/>
          <p:cNvSpPr>
            <a:spLocks noGrp="1"/>
          </p:cNvSpPr>
          <p:nvPr>
            <p:ph type="body" idx="1"/>
          </p:nvPr>
        </p:nvSpPr>
        <p:spPr/>
        <p:txBody>
          <a:bodyPr/>
          <a:lstStyle/>
          <a:p>
            <a:endParaRPr lang="en-GB" dirty="0"/>
          </a:p>
        </p:txBody>
      </p:sp>
      <p:sp>
        <p:nvSpPr>
          <p:cNvPr id="5" name="Text Placeholder 4"/>
          <p:cNvSpPr>
            <a:spLocks noGrp="1"/>
          </p:cNvSpPr>
          <p:nvPr>
            <p:ph type="body" sz="quarter" idx="3"/>
          </p:nvPr>
        </p:nvSpPr>
        <p:spPr/>
        <p:txBody>
          <a:bodyPr/>
          <a:lstStyle/>
          <a:p>
            <a:endParaRPr lang="en-GB" dirty="0"/>
          </a:p>
        </p:txBody>
      </p:sp>
      <p:pic>
        <p:nvPicPr>
          <p:cNvPr id="9" name="Content Placeholder 8"/>
          <p:cNvPicPr>
            <a:picLocks noGrp="1" noChangeAspect="1"/>
          </p:cNvPicPr>
          <p:nvPr>
            <p:ph sz="quarter" idx="4"/>
          </p:nvPr>
        </p:nvPicPr>
        <p:blipFill rotWithShape="1">
          <a:blip r:embed="rId2" cstate="email">
            <a:extLst>
              <a:ext uri="{28A0092B-C50C-407E-A947-70E740481C1C}">
                <a14:useLocalDpi xmlns:a14="http://schemas.microsoft.com/office/drawing/2010/main"/>
              </a:ext>
            </a:extLst>
          </a:blip>
          <a:srcRect/>
          <a:stretch/>
        </p:blipFill>
        <p:spPr>
          <a:xfrm>
            <a:off x="3779912" y="1628801"/>
            <a:ext cx="5287442" cy="4727550"/>
          </a:xfrm>
          <a:prstGeom prst="rect">
            <a:avLst/>
          </a:prstGeom>
        </p:spPr>
      </p:pic>
      <p:pic>
        <p:nvPicPr>
          <p:cNvPr id="6" name="Content Placeholder 5"/>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07504" y="2492896"/>
            <a:ext cx="3588710" cy="3152918"/>
          </a:xfrm>
        </p:spPr>
      </p:pic>
    </p:spTree>
    <p:extLst>
      <p:ext uri="{BB962C8B-B14F-4D97-AF65-F5344CB8AC3E}">
        <p14:creationId xmlns:p14="http://schemas.microsoft.com/office/powerpoint/2010/main" val="11426820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Drug labelling error 2</a:t>
            </a:r>
            <a:br>
              <a:rPr lang="en-GB" dirty="0" smtClean="0"/>
            </a:br>
            <a:r>
              <a:rPr lang="en-GB" dirty="0" smtClean="0"/>
              <a:t>atracurium versus midazolam</a:t>
            </a:r>
            <a:endParaRPr lang="en-GB" dirty="0"/>
          </a:p>
        </p:txBody>
      </p:sp>
      <p:sp>
        <p:nvSpPr>
          <p:cNvPr id="3" name="Text Placeholder 2"/>
          <p:cNvSpPr>
            <a:spLocks noGrp="1"/>
          </p:cNvSpPr>
          <p:nvPr>
            <p:ph type="body" idx="1"/>
          </p:nvPr>
        </p:nvSpPr>
        <p:spPr/>
        <p:txBody>
          <a:bodyPr/>
          <a:lstStyle/>
          <a:p>
            <a:endParaRPr lang="en-GB" dirty="0"/>
          </a:p>
        </p:txBody>
      </p:sp>
      <p:sp>
        <p:nvSpPr>
          <p:cNvPr id="5" name="Text Placeholder 4"/>
          <p:cNvSpPr>
            <a:spLocks noGrp="1"/>
          </p:cNvSpPr>
          <p:nvPr>
            <p:ph type="body" sz="quarter" idx="3"/>
          </p:nvPr>
        </p:nvSpPr>
        <p:spPr/>
        <p:txBody>
          <a:bodyPr/>
          <a:lstStyle/>
          <a:p>
            <a:endParaRPr lang="en-GB" dirty="0"/>
          </a:p>
        </p:txBody>
      </p:sp>
      <p:pic>
        <p:nvPicPr>
          <p:cNvPr id="6" name="Content Placeholder 5"/>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54958" y="2492896"/>
            <a:ext cx="3670461" cy="2952328"/>
          </a:xfrm>
          <a:prstGeom prst="rect">
            <a:avLst/>
          </a:prstGeom>
        </p:spPr>
      </p:pic>
      <p:pic>
        <p:nvPicPr>
          <p:cNvPr id="11" name="Content Placeholder 10"/>
          <p:cNvPicPr>
            <a:picLocks noGrp="1" noChangeAspect="1"/>
          </p:cNvPicPr>
          <p:nvPr>
            <p:ph sz="quarter" idx="4"/>
          </p:nvPr>
        </p:nvPicPr>
        <p:blipFill rotWithShape="1">
          <a:blip r:embed="rId3" cstate="email">
            <a:extLst>
              <a:ext uri="{28A0092B-C50C-407E-A947-70E740481C1C}">
                <a14:useLocalDpi xmlns:a14="http://schemas.microsoft.com/office/drawing/2010/main"/>
              </a:ext>
            </a:extLst>
          </a:blip>
          <a:srcRect/>
          <a:stretch/>
        </p:blipFill>
        <p:spPr>
          <a:xfrm>
            <a:off x="3995936" y="1557710"/>
            <a:ext cx="4968552" cy="4824536"/>
          </a:xfrm>
          <a:prstGeom prst="rect">
            <a:avLst/>
          </a:prstGeom>
        </p:spPr>
      </p:pic>
    </p:spTree>
    <p:extLst>
      <p:ext uri="{BB962C8B-B14F-4D97-AF65-F5344CB8AC3E}">
        <p14:creationId xmlns:p14="http://schemas.microsoft.com/office/powerpoint/2010/main" val="319385481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normAutofit fontScale="90000"/>
          </a:bodyPr>
          <a:lstStyle/>
          <a:p>
            <a:r>
              <a:rPr lang="en-GB" sz="3600" dirty="0" smtClean="0"/>
              <a:t>Immediate Impact: </a:t>
            </a:r>
            <a:br>
              <a:rPr lang="en-GB" sz="3600" dirty="0" smtClean="0"/>
            </a:br>
            <a:r>
              <a:rPr lang="en-GB" sz="3600" dirty="0" smtClean="0"/>
              <a:t>Class A &amp; B vs Class G</a:t>
            </a:r>
            <a:endParaRPr lang="en-GB" sz="36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NAP5 The 5th National Audit Project</a:t>
            </a:r>
            <a:endParaRPr lang="en-GB" dirty="0"/>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94755" y="1417638"/>
            <a:ext cx="7733245" cy="4936113"/>
          </a:xfrm>
          <a:prstGeom prst="rect">
            <a:avLst/>
          </a:prstGeom>
        </p:spPr>
      </p:pic>
    </p:spTree>
    <p:extLst>
      <p:ext uri="{BB962C8B-B14F-4D97-AF65-F5344CB8AC3E}">
        <p14:creationId xmlns:p14="http://schemas.microsoft.com/office/powerpoint/2010/main" val="112028012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143000"/>
          </a:xfrm>
        </p:spPr>
        <p:txBody>
          <a:bodyPr>
            <a:normAutofit fontScale="90000"/>
          </a:bodyPr>
          <a:lstStyle/>
          <a:p>
            <a:r>
              <a:rPr lang="en-GB" dirty="0" smtClean="0"/>
              <a:t>Panel judgements on quality of care </a:t>
            </a:r>
            <a:br>
              <a:rPr lang="en-GB" dirty="0" smtClean="0"/>
            </a:br>
            <a:r>
              <a:rPr lang="en-GB" dirty="0" smtClean="0"/>
              <a:t>Class A &amp; B vs Class G</a:t>
            </a:r>
            <a:endParaRPr lang="en-GB"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NAP5 The 5th National Audit Project</a:t>
            </a:r>
            <a:endParaRPr lang="en-GB" dirty="0"/>
          </a:p>
        </p:txBody>
      </p:sp>
      <p:pic>
        <p:nvPicPr>
          <p:cNvPr id="7" name="Content Placeholder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4853" y="3933056"/>
            <a:ext cx="2528443" cy="2503594"/>
          </a:xfrm>
          <a:prstGeom prst="rect">
            <a:avLst/>
          </a:prstGeom>
        </p:spPr>
      </p:pic>
      <p:pic>
        <p:nvPicPr>
          <p:cNvPr id="8" name="Content Placeholder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40002" y="3933056"/>
            <a:ext cx="5104406" cy="2545622"/>
          </a:xfrm>
          <a:prstGeom prst="rect">
            <a:avLst/>
          </a:prstGeom>
        </p:spPr>
      </p:pic>
      <p:pic>
        <p:nvPicPr>
          <p:cNvPr id="5" name="Content Placeholder 4"/>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1187624" y="1551760"/>
            <a:ext cx="6192688" cy="2412204"/>
          </a:xfrm>
          <a:prstGeom prst="rect">
            <a:avLst/>
          </a:prstGeom>
        </p:spPr>
      </p:pic>
    </p:spTree>
    <p:extLst>
      <p:ext uri="{BB962C8B-B14F-4D97-AF65-F5344CB8AC3E}">
        <p14:creationId xmlns:p14="http://schemas.microsoft.com/office/powerpoint/2010/main" val="282022658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Incidence </a:t>
            </a:r>
            <a:endParaRPr lang="en-GB" dirty="0"/>
          </a:p>
        </p:txBody>
      </p:sp>
      <p:sp>
        <p:nvSpPr>
          <p:cNvPr id="4" name="Content Placeholder 3"/>
          <p:cNvSpPr>
            <a:spLocks noGrp="1"/>
          </p:cNvSpPr>
          <p:nvPr>
            <p:ph idx="1"/>
          </p:nvPr>
        </p:nvSpPr>
        <p:spPr>
          <a:xfrm>
            <a:off x="251520" y="1600200"/>
            <a:ext cx="8568952" cy="4525963"/>
          </a:xfrm>
        </p:spPr>
        <p:txBody>
          <a:bodyPr>
            <a:normAutofit lnSpcReduction="10000"/>
          </a:bodyPr>
          <a:lstStyle/>
          <a:p>
            <a:pPr marL="0" indent="0">
              <a:buNone/>
            </a:pPr>
            <a:r>
              <a:rPr lang="en-GB" sz="2800" dirty="0" smtClean="0"/>
              <a:t>Very low reported </a:t>
            </a:r>
            <a:r>
              <a:rPr lang="en-GB" sz="2800" dirty="0"/>
              <a:t>incidence of unintended awake paralysis </a:t>
            </a:r>
            <a:endParaRPr lang="en-GB" sz="2800" dirty="0" smtClean="0"/>
          </a:p>
          <a:p>
            <a:endParaRPr lang="en-GB" sz="2800" dirty="0" smtClean="0"/>
          </a:p>
          <a:p>
            <a:pPr marL="0" indent="0">
              <a:buNone/>
            </a:pPr>
            <a:r>
              <a:rPr lang="en-GB" sz="2800" dirty="0" smtClean="0"/>
              <a:t>Activity </a:t>
            </a:r>
            <a:r>
              <a:rPr lang="en-GB" sz="2800" dirty="0"/>
              <a:t>Survey indicates that approximately 1.25 million cases involving neuromuscular blockade are undertaken per </a:t>
            </a:r>
            <a:r>
              <a:rPr lang="en-GB" sz="2800" dirty="0" smtClean="0"/>
              <a:t>annum</a:t>
            </a:r>
            <a:endParaRPr lang="en-GB" sz="2800" dirty="0"/>
          </a:p>
          <a:p>
            <a:endParaRPr lang="en-GB" sz="2800" dirty="0" smtClean="0"/>
          </a:p>
          <a:p>
            <a:pPr marL="0" indent="0">
              <a:buNone/>
            </a:pPr>
            <a:r>
              <a:rPr lang="en-GB" sz="2800" dirty="0" smtClean="0"/>
              <a:t>The </a:t>
            </a:r>
            <a:r>
              <a:rPr lang="en-GB" sz="2800" dirty="0"/>
              <a:t>17 reported cases of accidental paralysis </a:t>
            </a:r>
            <a:r>
              <a:rPr lang="en-GB" sz="2800" dirty="0" smtClean="0"/>
              <a:t>represent </a:t>
            </a:r>
            <a:r>
              <a:rPr lang="en-GB" sz="2800" dirty="0"/>
              <a:t>an overall incidence of one </a:t>
            </a:r>
            <a:r>
              <a:rPr lang="en-GB" sz="2800" dirty="0" smtClean="0"/>
              <a:t>in </a:t>
            </a:r>
            <a:r>
              <a:rPr lang="en-GB" sz="2800" dirty="0"/>
              <a:t>every 70,000 general anaesthetics involving neuromuscular blockade.</a:t>
            </a:r>
          </a:p>
        </p:txBody>
      </p:sp>
    </p:spTree>
    <p:extLst>
      <p:ext uri="{BB962C8B-B14F-4D97-AF65-F5344CB8AC3E}">
        <p14:creationId xmlns:p14="http://schemas.microsoft.com/office/powerpoint/2010/main" val="291807123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a:t>
            </a:r>
            <a:endParaRPr lang="en-GB" dirty="0"/>
          </a:p>
        </p:txBody>
      </p:sp>
      <p:sp>
        <p:nvSpPr>
          <p:cNvPr id="3" name="Content Placeholder 2"/>
          <p:cNvSpPr>
            <a:spLocks noGrp="1"/>
          </p:cNvSpPr>
          <p:nvPr>
            <p:ph idx="1"/>
          </p:nvPr>
        </p:nvSpPr>
        <p:spPr>
          <a:xfrm>
            <a:off x="899592" y="1628800"/>
            <a:ext cx="7427168" cy="4525963"/>
          </a:xfrm>
        </p:spPr>
        <p:txBody>
          <a:bodyPr>
            <a:normAutofit lnSpcReduction="10000"/>
          </a:bodyPr>
          <a:lstStyle/>
          <a:p>
            <a:pPr marL="0" indent="0">
              <a:buNone/>
            </a:pPr>
            <a:r>
              <a:rPr lang="en-GB" sz="2800" dirty="0" smtClean="0"/>
              <a:t>Majority </a:t>
            </a:r>
            <a:r>
              <a:rPr lang="en-GB" sz="2800" dirty="0"/>
              <a:t>of drug errors causing awareness </a:t>
            </a:r>
            <a:r>
              <a:rPr lang="en-GB" sz="2800" dirty="0" smtClean="0"/>
              <a:t>due </a:t>
            </a:r>
            <a:r>
              <a:rPr lang="en-GB" sz="2800" dirty="0"/>
              <a:t>to simple syringe swaps of similar </a:t>
            </a:r>
            <a:r>
              <a:rPr lang="en-GB" sz="2800" dirty="0" smtClean="0"/>
              <a:t>sized </a:t>
            </a:r>
            <a:r>
              <a:rPr lang="en-GB" sz="2800" dirty="0"/>
              <a:t>or similar coloured </a:t>
            </a:r>
            <a:r>
              <a:rPr lang="en-GB" sz="2800" dirty="0" smtClean="0"/>
              <a:t>fluids</a:t>
            </a:r>
          </a:p>
          <a:p>
            <a:endParaRPr lang="en-GB" sz="2800" dirty="0"/>
          </a:p>
          <a:p>
            <a:pPr marL="0" indent="0">
              <a:buNone/>
            </a:pPr>
            <a:r>
              <a:rPr lang="en-GB" sz="2800" dirty="0" smtClean="0"/>
              <a:t>Recurring </a:t>
            </a:r>
            <a:r>
              <a:rPr lang="en-GB" sz="2800" dirty="0"/>
              <a:t>themes were staff shortages, ‘busy lists’ and distraction at critical </a:t>
            </a:r>
            <a:r>
              <a:rPr lang="en-GB" sz="2800" dirty="0" smtClean="0"/>
              <a:t>moments</a:t>
            </a:r>
            <a:endParaRPr lang="en-GB" sz="2800" dirty="0"/>
          </a:p>
          <a:p>
            <a:endParaRPr lang="en-GB" sz="2800" dirty="0" smtClean="0"/>
          </a:p>
          <a:p>
            <a:pPr marL="0" indent="0">
              <a:buNone/>
            </a:pPr>
            <a:r>
              <a:rPr lang="en-GB" sz="2800" dirty="0" smtClean="0"/>
              <a:t>Lack </a:t>
            </a:r>
            <a:r>
              <a:rPr lang="en-GB" sz="2800" dirty="0"/>
              <a:t>of vigilance and having several similar sized syringes on the same drug tray may also have been contributory</a:t>
            </a:r>
            <a:r>
              <a:rPr lang="en-GB" dirty="0"/>
              <a:t>.</a:t>
            </a:r>
          </a:p>
        </p:txBody>
      </p:sp>
    </p:spTree>
    <p:extLst>
      <p:ext uri="{BB962C8B-B14F-4D97-AF65-F5344CB8AC3E}">
        <p14:creationId xmlns:p14="http://schemas.microsoft.com/office/powerpoint/2010/main" val="46280294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Strategies to reduce drug error </a:t>
            </a:r>
          </a:p>
        </p:txBody>
      </p:sp>
      <p:sp>
        <p:nvSpPr>
          <p:cNvPr id="3" name="Content Placeholder 2"/>
          <p:cNvSpPr>
            <a:spLocks noGrp="1"/>
          </p:cNvSpPr>
          <p:nvPr>
            <p:ph idx="1"/>
          </p:nvPr>
        </p:nvSpPr>
        <p:spPr/>
        <p:txBody>
          <a:bodyPr>
            <a:normAutofit lnSpcReduction="10000"/>
          </a:bodyPr>
          <a:lstStyle/>
          <a:p>
            <a:pPr marL="0" indent="0">
              <a:buNone/>
            </a:pPr>
            <a:endParaRPr lang="en-GB" sz="2800" dirty="0" smtClean="0"/>
          </a:p>
          <a:p>
            <a:pPr marL="0" indent="0">
              <a:buNone/>
            </a:pPr>
            <a:r>
              <a:rPr lang="en-GB" sz="2800" dirty="0" smtClean="0"/>
              <a:t>Anaesthetists </a:t>
            </a:r>
            <a:r>
              <a:rPr lang="en-GB" sz="2800" dirty="0"/>
              <a:t>need to accept </a:t>
            </a:r>
            <a:r>
              <a:rPr lang="en-GB" sz="2800" dirty="0" smtClean="0"/>
              <a:t>that we</a:t>
            </a:r>
          </a:p>
          <a:p>
            <a:pPr marL="514350" indent="-514350">
              <a:buFont typeface="+mj-lt"/>
              <a:buAutoNum type="arabicPeriod"/>
            </a:pPr>
            <a:r>
              <a:rPr lang="en-GB" sz="2800" dirty="0" smtClean="0"/>
              <a:t>are </a:t>
            </a:r>
            <a:r>
              <a:rPr lang="en-GB" sz="2800" dirty="0"/>
              <a:t>all prone to making errors </a:t>
            </a:r>
            <a:endParaRPr lang="en-GB" sz="2800" dirty="0" smtClean="0"/>
          </a:p>
          <a:p>
            <a:pPr marL="514350" indent="-514350">
              <a:buFont typeface="+mj-lt"/>
              <a:buAutoNum type="arabicPeriod"/>
            </a:pPr>
            <a:r>
              <a:rPr lang="en-GB" sz="2800" dirty="0" smtClean="0"/>
              <a:t>need to develop </a:t>
            </a:r>
            <a:r>
              <a:rPr lang="en-GB" sz="2800" dirty="0"/>
              <a:t>robust individual mechanisms to protect </a:t>
            </a:r>
            <a:r>
              <a:rPr lang="en-GB" sz="2800" dirty="0" smtClean="0"/>
              <a:t>ourselves </a:t>
            </a:r>
            <a:r>
              <a:rPr lang="en-GB" sz="2800" dirty="0"/>
              <a:t>and </a:t>
            </a:r>
            <a:r>
              <a:rPr lang="en-GB" sz="2800" dirty="0" smtClean="0"/>
              <a:t>our patients</a:t>
            </a:r>
          </a:p>
          <a:p>
            <a:pPr marL="514350" indent="-514350">
              <a:buFont typeface="+mj-lt"/>
              <a:buAutoNum type="arabicPeriod"/>
            </a:pPr>
            <a:endParaRPr lang="en-GB" sz="2800" dirty="0"/>
          </a:p>
          <a:p>
            <a:pPr marL="0" indent="0">
              <a:buNone/>
            </a:pPr>
            <a:r>
              <a:rPr lang="en-GB" sz="2800" dirty="0"/>
              <a:t>Double checking of ampoules and labels with a second person?</a:t>
            </a:r>
          </a:p>
          <a:p>
            <a:pPr marL="0" indent="0">
              <a:buNone/>
            </a:pPr>
            <a:r>
              <a:rPr lang="en-GB" sz="2800" dirty="0"/>
              <a:t>Pre-prepared drug syringes and scanning technology to ‘check’ drugs before administration?</a:t>
            </a:r>
          </a:p>
          <a:p>
            <a:pPr marL="514350" indent="-514350">
              <a:buFont typeface="+mj-lt"/>
              <a:buAutoNum type="arabicPeriod"/>
            </a:pPr>
            <a:endParaRPr lang="en-GB" sz="2800" dirty="0"/>
          </a:p>
        </p:txBody>
      </p:sp>
    </p:spTree>
    <p:extLst>
      <p:ext uri="{BB962C8B-B14F-4D97-AF65-F5344CB8AC3E}">
        <p14:creationId xmlns:p14="http://schemas.microsoft.com/office/powerpoint/2010/main" val="329789915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Strategies to reduce drug error </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t>Ampoule </a:t>
            </a:r>
            <a:r>
              <a:rPr lang="en-GB" dirty="0"/>
              <a:t>appearance should be taken into consideration when choosing suppliers </a:t>
            </a:r>
            <a:endParaRPr lang="en-GB" dirty="0" smtClean="0"/>
          </a:p>
          <a:p>
            <a:pPr lvl="1"/>
            <a:r>
              <a:rPr lang="en-GB" dirty="0" smtClean="0"/>
              <a:t>frequent </a:t>
            </a:r>
            <a:r>
              <a:rPr lang="en-GB" dirty="0"/>
              <a:t>changes of drug suppliers should be avoided. </a:t>
            </a:r>
          </a:p>
          <a:p>
            <a:pPr marL="0" indent="0">
              <a:buNone/>
            </a:pPr>
            <a:r>
              <a:rPr lang="en-GB" dirty="0" smtClean="0"/>
              <a:t>Greater </a:t>
            </a:r>
            <a:r>
              <a:rPr lang="en-GB" dirty="0"/>
              <a:t>attention to organisation of the anaesthetic workspace </a:t>
            </a:r>
            <a:endParaRPr lang="en-GB" dirty="0" smtClean="0"/>
          </a:p>
          <a:p>
            <a:pPr lvl="1"/>
            <a:r>
              <a:rPr lang="en-GB" dirty="0" smtClean="0"/>
              <a:t>possible </a:t>
            </a:r>
            <a:r>
              <a:rPr lang="en-GB" dirty="0"/>
              <a:t>separation of neuromuscular blocking drugs and other anaesthetic drugs.  </a:t>
            </a:r>
          </a:p>
          <a:p>
            <a:pPr marL="0" indent="0">
              <a:buNone/>
            </a:pPr>
            <a:r>
              <a:rPr lang="en-GB" dirty="0" smtClean="0"/>
              <a:t>Avoid overcomplicated </a:t>
            </a:r>
            <a:r>
              <a:rPr lang="en-GB" dirty="0"/>
              <a:t>anaesthetic techniques </a:t>
            </a:r>
            <a:endParaRPr lang="en-GB" dirty="0" smtClean="0"/>
          </a:p>
          <a:p>
            <a:pPr lvl="1"/>
            <a:r>
              <a:rPr lang="en-GB" dirty="0" smtClean="0"/>
              <a:t>and unnecessary administration </a:t>
            </a:r>
            <a:r>
              <a:rPr lang="en-GB" dirty="0"/>
              <a:t>of drugs not directly involved in induction of anaesthesia</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NAP5 The 5th National Audit Project</a:t>
            </a:r>
            <a:endParaRPr lang="en-GB" dirty="0"/>
          </a:p>
        </p:txBody>
      </p:sp>
    </p:spTree>
    <p:extLst>
      <p:ext uri="{BB962C8B-B14F-4D97-AF65-F5344CB8AC3E}">
        <p14:creationId xmlns:p14="http://schemas.microsoft.com/office/powerpoint/2010/main" val="243536081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Management of drug error</a:t>
            </a:r>
          </a:p>
        </p:txBody>
      </p:sp>
      <p:sp>
        <p:nvSpPr>
          <p:cNvPr id="3" name="Content Placeholder 2"/>
          <p:cNvSpPr>
            <a:spLocks noGrp="1"/>
          </p:cNvSpPr>
          <p:nvPr>
            <p:ph idx="1"/>
          </p:nvPr>
        </p:nvSpPr>
        <p:spPr>
          <a:xfrm>
            <a:off x="611560" y="1988840"/>
            <a:ext cx="8075240" cy="4137323"/>
          </a:xfrm>
        </p:spPr>
        <p:txBody>
          <a:bodyPr>
            <a:normAutofit/>
          </a:bodyPr>
          <a:lstStyle/>
          <a:p>
            <a:r>
              <a:rPr lang="en-GB" dirty="0">
                <a:solidFill>
                  <a:schemeClr val="accent2"/>
                </a:solidFill>
              </a:rPr>
              <a:t>Patient experience </a:t>
            </a:r>
            <a:r>
              <a:rPr lang="en-GB" dirty="0" smtClean="0">
                <a:solidFill>
                  <a:schemeClr val="accent2"/>
                </a:solidFill>
              </a:rPr>
              <a:t>is greatly </a:t>
            </a:r>
            <a:r>
              <a:rPr lang="en-GB" dirty="0">
                <a:solidFill>
                  <a:schemeClr val="accent2"/>
                </a:solidFill>
              </a:rPr>
              <a:t>influenced by anaesthetic conduct after drug </a:t>
            </a:r>
            <a:r>
              <a:rPr lang="en-GB" dirty="0" smtClean="0">
                <a:solidFill>
                  <a:schemeClr val="accent2"/>
                </a:solidFill>
              </a:rPr>
              <a:t>error</a:t>
            </a:r>
            <a:endParaRPr lang="en-GB" dirty="0">
              <a:solidFill>
                <a:schemeClr val="accent2"/>
              </a:solidFill>
            </a:endParaRPr>
          </a:p>
          <a:p>
            <a:endParaRPr lang="en-GB" dirty="0" smtClean="0"/>
          </a:p>
          <a:p>
            <a:r>
              <a:rPr lang="en-GB" dirty="0" smtClean="0"/>
              <a:t>Avoid hurried </a:t>
            </a:r>
            <a:r>
              <a:rPr lang="en-GB" dirty="0"/>
              <a:t>efforts to reverse paralysis without attending to the patient’s level of </a:t>
            </a:r>
            <a:r>
              <a:rPr lang="en-GB" dirty="0" smtClean="0"/>
              <a:t>consciousness</a:t>
            </a:r>
            <a:endParaRPr lang="en-GB" dirty="0"/>
          </a:p>
        </p:txBody>
      </p:sp>
    </p:spTree>
    <p:extLst>
      <p:ext uri="{BB962C8B-B14F-4D97-AF65-F5344CB8AC3E}">
        <p14:creationId xmlns:p14="http://schemas.microsoft.com/office/powerpoint/2010/main" val="2645153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First review by min 4</a:t>
            </a:r>
            <a:endParaRPr lang="en-GB" dirty="0"/>
          </a:p>
        </p:txBody>
      </p:sp>
      <p:sp>
        <p:nvSpPr>
          <p:cNvPr id="3" name="Content Placeholder 2"/>
          <p:cNvSpPr>
            <a:spLocks noGrp="1"/>
          </p:cNvSpPr>
          <p:nvPr>
            <p:ph idx="1"/>
          </p:nvPr>
        </p:nvSpPr>
        <p:spPr/>
        <p:txBody>
          <a:bodyPr/>
          <a:lstStyle/>
          <a:p>
            <a:endParaRPr lang="en-GB" dirty="0"/>
          </a:p>
        </p:txBody>
      </p:sp>
      <p:pic>
        <p:nvPicPr>
          <p:cNvPr id="24578" name="Picture 2" descr="C:\Users\tim\Desktop\NAP5\PHOTOS NAP5 meetings\P101029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1628800"/>
            <a:ext cx="7175781" cy="538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37616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Management of drug error</a:t>
            </a:r>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t>When </a:t>
            </a:r>
            <a:r>
              <a:rPr lang="en-GB" dirty="0"/>
              <a:t>a drug error occurs it is important to recognise the potential for awareness early </a:t>
            </a:r>
            <a:r>
              <a:rPr lang="en-GB" dirty="0" smtClean="0"/>
              <a:t>on </a:t>
            </a:r>
          </a:p>
          <a:p>
            <a:pPr marL="0" lvl="1" indent="0">
              <a:buNone/>
            </a:pPr>
            <a:r>
              <a:rPr lang="en-GB" dirty="0" smtClean="0">
                <a:solidFill>
                  <a:schemeClr val="accent2"/>
                </a:solidFill>
              </a:rPr>
              <a:t>The </a:t>
            </a:r>
            <a:r>
              <a:rPr lang="en-GB" dirty="0">
                <a:solidFill>
                  <a:schemeClr val="accent2"/>
                </a:solidFill>
              </a:rPr>
              <a:t>first priority is to </a:t>
            </a:r>
            <a:r>
              <a:rPr lang="en-GB" dirty="0" smtClean="0">
                <a:solidFill>
                  <a:schemeClr val="accent2"/>
                </a:solidFill>
              </a:rPr>
              <a:t>provide verbal </a:t>
            </a:r>
            <a:r>
              <a:rPr lang="en-GB" dirty="0">
                <a:solidFill>
                  <a:schemeClr val="accent2"/>
                </a:solidFill>
              </a:rPr>
              <a:t>reassurance </a:t>
            </a:r>
            <a:r>
              <a:rPr lang="en-GB" dirty="0" smtClean="0">
                <a:solidFill>
                  <a:schemeClr val="accent2"/>
                </a:solidFill>
              </a:rPr>
              <a:t>to </a:t>
            </a:r>
            <a:r>
              <a:rPr lang="en-GB" dirty="0">
                <a:solidFill>
                  <a:schemeClr val="accent2"/>
                </a:solidFill>
              </a:rPr>
              <a:t>the patient </a:t>
            </a:r>
            <a:r>
              <a:rPr lang="en-GB" dirty="0" smtClean="0">
                <a:solidFill>
                  <a:schemeClr val="accent2"/>
                </a:solidFill>
              </a:rPr>
              <a:t>and induce </a:t>
            </a:r>
            <a:r>
              <a:rPr lang="en-GB" dirty="0">
                <a:solidFill>
                  <a:schemeClr val="accent2"/>
                </a:solidFill>
              </a:rPr>
              <a:t>unconsciousness as promptly as </a:t>
            </a:r>
            <a:r>
              <a:rPr lang="en-GB" dirty="0" smtClean="0">
                <a:solidFill>
                  <a:schemeClr val="accent2"/>
                </a:solidFill>
              </a:rPr>
              <a:t>possible</a:t>
            </a:r>
          </a:p>
          <a:p>
            <a:pPr marL="0" lvl="1" indent="0">
              <a:buNone/>
            </a:pPr>
            <a:r>
              <a:rPr lang="en-GB" dirty="0">
                <a:solidFill>
                  <a:schemeClr val="accent2"/>
                </a:solidFill>
              </a:rPr>
              <a:t>E</a:t>
            </a:r>
            <a:r>
              <a:rPr lang="en-GB" dirty="0" smtClean="0">
                <a:solidFill>
                  <a:schemeClr val="accent2"/>
                </a:solidFill>
              </a:rPr>
              <a:t>mphasise</a:t>
            </a:r>
          </a:p>
          <a:p>
            <a:pPr lvl="2"/>
            <a:r>
              <a:rPr lang="en-GB" dirty="0"/>
              <a:t>the team knows what has happened, </a:t>
            </a:r>
          </a:p>
          <a:p>
            <a:pPr lvl="2"/>
            <a:r>
              <a:rPr lang="en-GB" dirty="0"/>
              <a:t>breathing is difficult due to the effects of the drug </a:t>
            </a:r>
          </a:p>
          <a:p>
            <a:pPr lvl="2"/>
            <a:r>
              <a:rPr lang="en-GB" dirty="0"/>
              <a:t>and that that the patient is not in danger. </a:t>
            </a:r>
          </a:p>
          <a:p>
            <a:pPr lvl="1"/>
            <a:r>
              <a:rPr lang="en-GB" dirty="0" smtClean="0"/>
              <a:t>difficult </a:t>
            </a:r>
            <a:r>
              <a:rPr lang="en-GB" dirty="0"/>
              <a:t>to imagine a scenario where continued paralysis of a conscious patient is justified. </a:t>
            </a:r>
            <a:endParaRPr lang="en-GB" dirty="0" smtClean="0"/>
          </a:p>
          <a:p>
            <a:pPr lvl="1"/>
            <a:r>
              <a:rPr lang="en-GB" dirty="0"/>
              <a:t>t</a:t>
            </a:r>
            <a:r>
              <a:rPr lang="en-GB" dirty="0" smtClean="0"/>
              <a:t>hen</a:t>
            </a:r>
            <a:r>
              <a:rPr lang="en-GB" dirty="0"/>
              <a:t>, </a:t>
            </a:r>
            <a:r>
              <a:rPr lang="en-GB" dirty="0" smtClean="0"/>
              <a:t>identify </a:t>
            </a:r>
            <a:r>
              <a:rPr lang="en-GB" dirty="0"/>
              <a:t>and </a:t>
            </a:r>
            <a:r>
              <a:rPr lang="en-GB" dirty="0" smtClean="0"/>
              <a:t>reverse </a:t>
            </a:r>
            <a:r>
              <a:rPr lang="en-GB" dirty="0"/>
              <a:t>the neuromuscular blockade in a timely manner is necessary. </a:t>
            </a:r>
            <a:endParaRPr lang="en-GB" dirty="0" smtClean="0"/>
          </a:p>
          <a:p>
            <a:endParaRPr lang="en-GB" dirty="0"/>
          </a:p>
        </p:txBody>
      </p:sp>
    </p:spTree>
    <p:extLst>
      <p:ext uri="{BB962C8B-B14F-4D97-AF65-F5344CB8AC3E}">
        <p14:creationId xmlns:p14="http://schemas.microsoft.com/office/powerpoint/2010/main" val="346723069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pic>
        <p:nvPicPr>
          <p:cNvPr id="174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758" y="1340768"/>
            <a:ext cx="4728774" cy="3465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4572000" y="2850242"/>
            <a:ext cx="4553227" cy="440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21523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772400" cy="1470025"/>
          </a:xfrm>
        </p:spPr>
        <p:txBody>
          <a:bodyPr/>
          <a:lstStyle/>
          <a:p>
            <a:r>
              <a:rPr lang="en-GB" dirty="0" smtClean="0"/>
              <a:t>Sedation and reports of AGAA</a:t>
            </a:r>
            <a:endParaRPr lang="en-GB" dirty="0"/>
          </a:p>
        </p:txBody>
      </p:sp>
      <p:sp>
        <p:nvSpPr>
          <p:cNvPr id="3" name="Subtitle 2"/>
          <p:cNvSpPr>
            <a:spLocks noGrp="1"/>
          </p:cNvSpPr>
          <p:nvPr>
            <p:ph type="subTitle" idx="1"/>
          </p:nvPr>
        </p:nvSpPr>
        <p:spPr/>
        <p:txBody>
          <a:bodyPr/>
          <a:lstStyle/>
          <a:p>
            <a:endParaRPr lang="en-GB" dirty="0"/>
          </a:p>
        </p:txBody>
      </p:sp>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2724427"/>
            <a:ext cx="5472608" cy="362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995124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smtClean="0"/>
              <a:t>The happy place</a:t>
            </a:r>
            <a:endParaRPr lang="en-GB" dirty="0"/>
          </a:p>
        </p:txBody>
      </p:sp>
      <p:sp>
        <p:nvSpPr>
          <p:cNvPr id="4" name="Rectangle 3"/>
          <p:cNvSpPr/>
          <p:nvPr/>
        </p:nvSpPr>
        <p:spPr>
          <a:xfrm>
            <a:off x="0" y="1412776"/>
            <a:ext cx="9144000" cy="4031873"/>
          </a:xfrm>
          <a:prstGeom prst="rect">
            <a:avLst/>
          </a:prstGeom>
        </p:spPr>
        <p:txBody>
          <a:bodyPr wrap="square">
            <a:spAutoFit/>
          </a:bodyPr>
          <a:lstStyle/>
          <a:p>
            <a:r>
              <a:rPr lang="en-US" sz="2400" dirty="0" smtClean="0"/>
              <a:t>‘…a moment later the anesthesiologist connected a syringe full of cream colored liquid to my IV. “Now I’m going to ask you to go to your happy place,” she said. The back of my gown fell open and I felt the cool air on my exposed rear end. “My what?” “Your happy place,” she repeated. “It’s different for each person. The man before you, for instance, went to the Augusta Golf Course and when he woke up he was winning The Masters.” …The anesthesiologist emptied her syringe into my IV, and just as I said, “No wait, I haven’t decided yet,” or just as I thought I said it, I slipped away into a velvety nothingness. When I awoke a short while later, I was in a different location.”</a:t>
            </a:r>
          </a:p>
          <a:p>
            <a:endParaRPr lang="en-US" sz="1600" dirty="0"/>
          </a:p>
        </p:txBody>
      </p:sp>
      <p:sp>
        <p:nvSpPr>
          <p:cNvPr id="3" name="TextBox 2"/>
          <p:cNvSpPr txBox="1"/>
          <p:nvPr/>
        </p:nvSpPr>
        <p:spPr>
          <a:xfrm>
            <a:off x="11460" y="6021288"/>
            <a:ext cx="6576764" cy="1200329"/>
          </a:xfrm>
          <a:prstGeom prst="rect">
            <a:avLst/>
          </a:prstGeom>
          <a:noFill/>
        </p:spPr>
        <p:txBody>
          <a:bodyPr wrap="square" rtlCol="0">
            <a:spAutoFit/>
          </a:bodyPr>
          <a:lstStyle/>
          <a:p>
            <a:r>
              <a:rPr lang="en-US" dirty="0"/>
              <a:t>From “The Happy Place” by David Sedaris. Published in Let’s Explore Diabetes with Owls which is available from Little Brown and Company</a:t>
            </a:r>
            <a:r>
              <a:rPr lang="en-US" dirty="0" smtClean="0"/>
              <a:t>. Displayed </a:t>
            </a:r>
            <a:r>
              <a:rPr lang="en-US" dirty="0"/>
              <a:t>with the permission of Don </a:t>
            </a:r>
            <a:r>
              <a:rPr lang="en-US" dirty="0" err="1"/>
              <a:t>Congdon</a:t>
            </a:r>
            <a:r>
              <a:rPr lang="en-US" dirty="0"/>
              <a:t> Associates, Inc.  © 2013 by David Sedaris”</a:t>
            </a:r>
          </a:p>
        </p:txBody>
      </p:sp>
    </p:spTree>
    <p:extLst>
      <p:ext uri="{BB962C8B-B14F-4D97-AF65-F5344CB8AC3E}">
        <p14:creationId xmlns:p14="http://schemas.microsoft.com/office/powerpoint/2010/main" val="115665426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692091"/>
            <a:ext cx="7992888" cy="4401205"/>
          </a:xfrm>
          <a:prstGeom prst="rect">
            <a:avLst/>
          </a:prstGeom>
        </p:spPr>
        <p:txBody>
          <a:bodyPr wrap="square">
            <a:spAutoFit/>
          </a:bodyPr>
          <a:lstStyle/>
          <a:p>
            <a:r>
              <a:rPr lang="en-US" sz="2800" dirty="0"/>
              <a:t>A patient </a:t>
            </a:r>
            <a:r>
              <a:rPr lang="en-US" sz="2800" dirty="0" smtClean="0"/>
              <a:t>said they </a:t>
            </a:r>
            <a:r>
              <a:rPr lang="en-US" sz="2800" dirty="0"/>
              <a:t>woke </a:t>
            </a:r>
            <a:r>
              <a:rPr lang="en-US" sz="2800" dirty="0" smtClean="0"/>
              <a:t>in theatre </a:t>
            </a:r>
            <a:r>
              <a:rPr lang="en-US" sz="2800" dirty="0"/>
              <a:t>three </a:t>
            </a:r>
            <a:r>
              <a:rPr lang="en-US" sz="2800" dirty="0" smtClean="0"/>
              <a:t>times. </a:t>
            </a:r>
          </a:p>
          <a:p>
            <a:r>
              <a:rPr lang="en-US" sz="2800" dirty="0" smtClean="0"/>
              <a:t>They reported seeing the </a:t>
            </a:r>
            <a:r>
              <a:rPr lang="en-US" sz="2800" dirty="0"/>
              <a:t>surgeon cutting </a:t>
            </a:r>
            <a:r>
              <a:rPr lang="en-US" sz="2800" dirty="0" smtClean="0"/>
              <a:t>into their</a:t>
            </a:r>
            <a:endParaRPr lang="en-US" sz="2800" dirty="0"/>
          </a:p>
          <a:p>
            <a:r>
              <a:rPr lang="en-US" sz="2800" dirty="0"/>
              <a:t>limb. The anaesthetist asked if </a:t>
            </a:r>
            <a:r>
              <a:rPr lang="en-US" sz="2800" dirty="0" smtClean="0"/>
              <a:t>they </a:t>
            </a:r>
            <a:r>
              <a:rPr lang="en-US" sz="2800" dirty="0"/>
              <a:t>wanted to </a:t>
            </a:r>
            <a:r>
              <a:rPr lang="en-US" sz="2800" dirty="0" smtClean="0"/>
              <a:t>go back </a:t>
            </a:r>
            <a:r>
              <a:rPr lang="en-US" sz="2800" dirty="0"/>
              <a:t>to sleep and they said ‘Yes’. They woke </a:t>
            </a:r>
            <a:r>
              <a:rPr lang="en-US" sz="2800" dirty="0" smtClean="0"/>
              <a:t>twice more </a:t>
            </a:r>
            <a:r>
              <a:rPr lang="en-US" sz="2800" dirty="0"/>
              <a:t>during </a:t>
            </a:r>
            <a:r>
              <a:rPr lang="en-US" sz="2800" dirty="0" smtClean="0"/>
              <a:t>surgery.  There was </a:t>
            </a:r>
            <a:r>
              <a:rPr lang="en-US" sz="2800" dirty="0"/>
              <a:t>a </a:t>
            </a:r>
            <a:r>
              <a:rPr lang="en-US" sz="2800" dirty="0" smtClean="0"/>
              <a:t>documented plan: ‘</a:t>
            </a:r>
            <a:r>
              <a:rPr lang="en-US" sz="2800" dirty="0"/>
              <a:t>sedation, spinal and nerve </a:t>
            </a:r>
            <a:r>
              <a:rPr lang="en-US" sz="2800" dirty="0" smtClean="0"/>
              <a:t>block </a:t>
            </a:r>
            <a:r>
              <a:rPr lang="en-US" sz="2800" dirty="0"/>
              <a:t>at </a:t>
            </a:r>
            <a:r>
              <a:rPr lang="en-US" sz="2800" dirty="0" smtClean="0"/>
              <a:t>end’ The patient stated </a:t>
            </a:r>
            <a:r>
              <a:rPr lang="en-US" sz="2800" dirty="0"/>
              <a:t>they were promised they would be </a:t>
            </a:r>
            <a:r>
              <a:rPr lang="en-US" sz="2800" dirty="0" smtClean="0"/>
              <a:t>completely unaware </a:t>
            </a:r>
            <a:r>
              <a:rPr lang="en-US" sz="2800" dirty="0"/>
              <a:t>of the procedure. </a:t>
            </a:r>
            <a:r>
              <a:rPr lang="en-US" sz="2800" dirty="0" smtClean="0"/>
              <a:t>They </a:t>
            </a:r>
            <a:r>
              <a:rPr lang="en-US" sz="2800" dirty="0"/>
              <a:t>experienced </a:t>
            </a:r>
            <a:r>
              <a:rPr lang="en-US" sz="2800" dirty="0" smtClean="0"/>
              <a:t>pain from </a:t>
            </a:r>
            <a:r>
              <a:rPr lang="en-US" sz="2800" dirty="0"/>
              <a:t>the nerve block and </a:t>
            </a:r>
            <a:r>
              <a:rPr lang="en-US" sz="2800" dirty="0" smtClean="0"/>
              <a:t>said </a:t>
            </a:r>
            <a:r>
              <a:rPr lang="en-US" sz="2800" dirty="0"/>
              <a:t>they were </a:t>
            </a:r>
            <a:r>
              <a:rPr lang="en-US" sz="2800" dirty="0" smtClean="0"/>
              <a:t>‘mentally scarred</a:t>
            </a:r>
            <a:r>
              <a:rPr lang="en-US" sz="2800" dirty="0"/>
              <a:t>’ and ‘phobic of having any more surgery’. </a:t>
            </a:r>
            <a:endParaRPr lang="en-GB" sz="2800" dirty="0"/>
          </a:p>
        </p:txBody>
      </p:sp>
      <p:sp>
        <p:nvSpPr>
          <p:cNvPr id="5" name="Title 4"/>
          <p:cNvSpPr>
            <a:spLocks noGrp="1"/>
          </p:cNvSpPr>
          <p:nvPr>
            <p:ph type="title"/>
          </p:nvPr>
        </p:nvSpPr>
        <p:spPr/>
        <p:txBody>
          <a:bodyPr/>
          <a:lstStyle/>
          <a:p>
            <a:r>
              <a:rPr lang="en-GB" dirty="0" smtClean="0"/>
              <a:t>The not so happy place</a:t>
            </a:r>
            <a:endParaRPr lang="en-GB" dirty="0"/>
          </a:p>
        </p:txBody>
      </p:sp>
    </p:spTree>
    <p:extLst>
      <p:ext uri="{BB962C8B-B14F-4D97-AF65-F5344CB8AC3E}">
        <p14:creationId xmlns:p14="http://schemas.microsoft.com/office/powerpoint/2010/main" val="421346722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home message</a:t>
            </a:r>
            <a:endParaRPr lang="en-GB" dirty="0"/>
          </a:p>
        </p:txBody>
      </p:sp>
      <p:sp>
        <p:nvSpPr>
          <p:cNvPr id="3" name="Content Placeholder 2"/>
          <p:cNvSpPr>
            <a:spLocks noGrp="1"/>
          </p:cNvSpPr>
          <p:nvPr>
            <p:ph idx="1"/>
          </p:nvPr>
        </p:nvSpPr>
        <p:spPr>
          <a:xfrm>
            <a:off x="107504" y="2492896"/>
            <a:ext cx="8928992" cy="3888432"/>
          </a:xfrm>
        </p:spPr>
        <p:txBody>
          <a:bodyPr>
            <a:normAutofit/>
          </a:bodyPr>
          <a:lstStyle/>
          <a:p>
            <a:pPr marL="0" indent="0" algn="ctr">
              <a:buNone/>
            </a:pPr>
            <a:r>
              <a:rPr lang="en-GB" sz="3000" dirty="0" smtClean="0"/>
              <a:t>Sedation is not anaesthesia: anaesthesia is not sedation</a:t>
            </a:r>
          </a:p>
          <a:p>
            <a:pPr marL="0" indent="0" algn="ctr">
              <a:buNone/>
            </a:pPr>
            <a:endParaRPr lang="en-GB" sz="3000" dirty="0" smtClean="0"/>
          </a:p>
          <a:p>
            <a:pPr marL="0" indent="0" algn="ctr">
              <a:buNone/>
            </a:pPr>
            <a:r>
              <a:rPr lang="en-GB" sz="3000" dirty="0" smtClean="0"/>
              <a:t>Experiences vary: expectations don’t</a:t>
            </a:r>
          </a:p>
          <a:p>
            <a:pPr marL="0" indent="0" algn="ctr">
              <a:buNone/>
            </a:pPr>
            <a:endParaRPr lang="en-GB" sz="3000" dirty="0" smtClean="0"/>
          </a:p>
          <a:p>
            <a:pPr marL="0" indent="0" algn="ctr">
              <a:buNone/>
            </a:pPr>
            <a:r>
              <a:rPr lang="en-GB" sz="3000" dirty="0" smtClean="0"/>
              <a:t>Long term sequelae similar to AAGA</a:t>
            </a:r>
          </a:p>
          <a:p>
            <a:pPr marL="0" indent="0" algn="ctr">
              <a:buNone/>
            </a:pPr>
            <a:endParaRPr lang="en-GB" sz="3000" dirty="0" smtClean="0"/>
          </a:p>
          <a:p>
            <a:pPr marL="0" indent="0" algn="ctr">
              <a:buNone/>
            </a:pPr>
            <a:r>
              <a:rPr lang="en-GB" sz="3000" dirty="0" smtClean="0"/>
              <a:t>Managing patient expectations vital</a:t>
            </a:r>
          </a:p>
          <a:p>
            <a:pPr marL="0" indent="0" algn="ctr">
              <a:buNone/>
            </a:pPr>
            <a:endParaRPr lang="en-GB" dirty="0"/>
          </a:p>
        </p:txBody>
      </p:sp>
    </p:spTree>
    <p:extLst>
      <p:ext uri="{BB962C8B-B14F-4D97-AF65-F5344CB8AC3E}">
        <p14:creationId xmlns:p14="http://schemas.microsoft.com/office/powerpoint/2010/main" val="290952849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The numbers</a:t>
            </a:r>
            <a:endParaRPr lang="en-GB" dirty="0"/>
          </a:p>
        </p:txBody>
      </p:sp>
      <p:sp>
        <p:nvSpPr>
          <p:cNvPr id="6" name="Content Placeholder 5"/>
          <p:cNvSpPr>
            <a:spLocks noGrp="1"/>
          </p:cNvSpPr>
          <p:nvPr>
            <p:ph idx="1"/>
          </p:nvPr>
        </p:nvSpPr>
        <p:spPr/>
        <p:txBody>
          <a:bodyPr>
            <a:normAutofit lnSpcReduction="10000"/>
          </a:bodyPr>
          <a:lstStyle/>
          <a:p>
            <a:pPr>
              <a:lnSpc>
                <a:spcPct val="120000"/>
              </a:lnSpc>
            </a:pPr>
            <a:r>
              <a:rPr lang="en-GB" dirty="0"/>
              <a:t>1 in 5 class A or B reports had no GA</a:t>
            </a:r>
          </a:p>
          <a:p>
            <a:pPr>
              <a:lnSpc>
                <a:spcPct val="120000"/>
              </a:lnSpc>
            </a:pPr>
            <a:r>
              <a:rPr lang="en-GB" dirty="0" smtClean="0"/>
              <a:t>Majority in </a:t>
            </a:r>
            <a:r>
              <a:rPr lang="en-GB" dirty="0" err="1" smtClean="0"/>
              <a:t>ortho</a:t>
            </a:r>
            <a:r>
              <a:rPr lang="en-GB" dirty="0" smtClean="0"/>
              <a:t>/spinal or gastroenterology</a:t>
            </a:r>
          </a:p>
          <a:p>
            <a:pPr>
              <a:lnSpc>
                <a:spcPct val="120000"/>
              </a:lnSpc>
            </a:pPr>
            <a:r>
              <a:rPr lang="en-GB" dirty="0" smtClean="0"/>
              <a:t>Frequency </a:t>
            </a:r>
            <a:r>
              <a:rPr lang="en-GB" dirty="0"/>
              <a:t>of reporting similar to that after GA</a:t>
            </a:r>
          </a:p>
          <a:p>
            <a:pPr>
              <a:lnSpc>
                <a:spcPct val="120000"/>
              </a:lnSpc>
            </a:pPr>
            <a:r>
              <a:rPr lang="en-GB" dirty="0" smtClean="0"/>
              <a:t>Male: Female ratio 1:2</a:t>
            </a:r>
          </a:p>
          <a:p>
            <a:pPr>
              <a:lnSpc>
                <a:spcPct val="120000"/>
              </a:lnSpc>
            </a:pPr>
            <a:r>
              <a:rPr lang="en-GB" dirty="0" smtClean="0"/>
              <a:t>Majority ASA2</a:t>
            </a:r>
          </a:p>
          <a:p>
            <a:pPr>
              <a:lnSpc>
                <a:spcPct val="120000"/>
              </a:lnSpc>
            </a:pPr>
            <a:r>
              <a:rPr lang="en-GB" dirty="0" smtClean="0"/>
              <a:t>2/3rds of reports involved anaesthetists</a:t>
            </a:r>
          </a:p>
          <a:p>
            <a:pPr>
              <a:lnSpc>
                <a:spcPct val="120000"/>
              </a:lnSpc>
            </a:pPr>
            <a:r>
              <a:rPr lang="en-GB" dirty="0" smtClean="0"/>
              <a:t>Main </a:t>
            </a:r>
            <a:r>
              <a:rPr lang="en-GB" dirty="0"/>
              <a:t>causal </a:t>
            </a:r>
            <a:r>
              <a:rPr lang="en-GB" dirty="0" smtClean="0"/>
              <a:t>factor: communication</a:t>
            </a:r>
            <a:endParaRPr lang="en-GB" dirty="0"/>
          </a:p>
          <a:p>
            <a:endParaRPr lang="en-GB" dirty="0"/>
          </a:p>
        </p:txBody>
      </p:sp>
    </p:spTree>
    <p:extLst>
      <p:ext uri="{BB962C8B-B14F-4D97-AF65-F5344CB8AC3E}">
        <p14:creationId xmlns:p14="http://schemas.microsoft.com/office/powerpoint/2010/main" val="80796844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experience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3596012"/>
              </p:ext>
            </p:extLst>
          </p:nvPr>
        </p:nvGraphicFramePr>
        <p:xfrm>
          <a:off x="457200" y="1600200"/>
          <a:ext cx="8229600" cy="22250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en-GB" dirty="0"/>
                    </a:p>
                  </a:txBody>
                  <a:tcPr/>
                </a:tc>
                <a:tc>
                  <a:txBody>
                    <a:bodyPr/>
                    <a:lstStyle/>
                    <a:p>
                      <a:pPr algn="ctr"/>
                      <a:r>
                        <a:rPr lang="en-GB" dirty="0" smtClean="0"/>
                        <a:t>Without</a:t>
                      </a:r>
                      <a:r>
                        <a:rPr lang="en-GB" baseline="0" dirty="0" smtClean="0"/>
                        <a:t> distress</a:t>
                      </a:r>
                      <a:endParaRPr lang="en-GB" dirty="0"/>
                    </a:p>
                  </a:txBody>
                  <a:tcPr/>
                </a:tc>
                <a:tc>
                  <a:txBody>
                    <a:bodyPr/>
                    <a:lstStyle/>
                    <a:p>
                      <a:pPr algn="ctr"/>
                      <a:r>
                        <a:rPr lang="en-GB" dirty="0" smtClean="0"/>
                        <a:t>With distress*</a:t>
                      </a:r>
                      <a:endParaRPr lang="en-GB" dirty="0"/>
                    </a:p>
                  </a:txBody>
                  <a:tcPr/>
                </a:tc>
              </a:tr>
              <a:tr h="370840">
                <a:tc>
                  <a:txBody>
                    <a:bodyPr/>
                    <a:lstStyle/>
                    <a:p>
                      <a:r>
                        <a:rPr lang="en-GB" dirty="0" smtClean="0"/>
                        <a:t>Auditory</a:t>
                      </a:r>
                      <a:endParaRPr lang="en-GB" dirty="0"/>
                    </a:p>
                  </a:txBody>
                  <a:tcPr/>
                </a:tc>
                <a:tc>
                  <a:txBody>
                    <a:bodyPr/>
                    <a:lstStyle/>
                    <a:p>
                      <a:pPr algn="ctr"/>
                      <a:r>
                        <a:rPr lang="en-GB" dirty="0" smtClean="0"/>
                        <a:t>7</a:t>
                      </a:r>
                      <a:endParaRPr lang="en-GB" dirty="0"/>
                    </a:p>
                  </a:txBody>
                  <a:tcPr/>
                </a:tc>
                <a:tc>
                  <a:txBody>
                    <a:bodyPr/>
                    <a:lstStyle/>
                    <a:p>
                      <a:pPr algn="ctr"/>
                      <a:r>
                        <a:rPr lang="en-GB" dirty="0" smtClean="0"/>
                        <a:t>2</a:t>
                      </a:r>
                      <a:endParaRPr lang="en-GB" dirty="0"/>
                    </a:p>
                  </a:txBody>
                  <a:tcPr/>
                </a:tc>
              </a:tr>
              <a:tr h="370840">
                <a:tc>
                  <a:txBody>
                    <a:bodyPr/>
                    <a:lstStyle/>
                    <a:p>
                      <a:r>
                        <a:rPr lang="en-GB" dirty="0" smtClean="0"/>
                        <a:t>Tactile (without pain)</a:t>
                      </a:r>
                      <a:endParaRPr lang="en-GB" dirty="0"/>
                    </a:p>
                  </a:txBody>
                  <a:tcPr/>
                </a:tc>
                <a:tc>
                  <a:txBody>
                    <a:bodyPr/>
                    <a:lstStyle/>
                    <a:p>
                      <a:pPr algn="ctr"/>
                      <a:r>
                        <a:rPr lang="en-GB" dirty="0" smtClean="0"/>
                        <a:t>7</a:t>
                      </a:r>
                      <a:endParaRPr lang="en-GB" dirty="0"/>
                    </a:p>
                  </a:txBody>
                  <a:tcPr/>
                </a:tc>
                <a:tc>
                  <a:txBody>
                    <a:bodyPr/>
                    <a:lstStyle/>
                    <a:p>
                      <a:pPr algn="ctr"/>
                      <a:r>
                        <a:rPr lang="en-GB" dirty="0" smtClean="0"/>
                        <a:t>5</a:t>
                      </a:r>
                      <a:endParaRPr lang="en-GB" dirty="0"/>
                    </a:p>
                  </a:txBody>
                  <a:tcPr/>
                </a:tc>
              </a:tr>
              <a:tr h="370840">
                <a:tc>
                  <a:txBody>
                    <a:bodyPr/>
                    <a:lstStyle/>
                    <a:p>
                      <a:r>
                        <a:rPr lang="en-GB" dirty="0" smtClean="0"/>
                        <a:t>Pain</a:t>
                      </a:r>
                      <a:endParaRPr lang="en-GB" dirty="0"/>
                    </a:p>
                  </a:txBody>
                  <a:tcPr/>
                </a:tc>
                <a:tc>
                  <a:txBody>
                    <a:bodyPr/>
                    <a:lstStyle/>
                    <a:p>
                      <a:pPr algn="ctr"/>
                      <a:r>
                        <a:rPr lang="en-GB" dirty="0" smtClean="0"/>
                        <a:t>2</a:t>
                      </a:r>
                      <a:endParaRPr lang="en-GB" dirty="0"/>
                    </a:p>
                  </a:txBody>
                  <a:tcPr/>
                </a:tc>
                <a:tc>
                  <a:txBody>
                    <a:bodyPr/>
                    <a:lstStyle/>
                    <a:p>
                      <a:pPr algn="ctr"/>
                      <a:r>
                        <a:rPr lang="en-GB" dirty="0" smtClean="0"/>
                        <a:t>7</a:t>
                      </a:r>
                      <a:endParaRPr lang="en-GB" dirty="0"/>
                    </a:p>
                  </a:txBody>
                  <a:tcPr/>
                </a:tc>
              </a:tr>
              <a:tr h="370840">
                <a:tc>
                  <a:txBody>
                    <a:bodyPr/>
                    <a:lstStyle/>
                    <a:p>
                      <a:r>
                        <a:rPr lang="en-GB" dirty="0" smtClean="0"/>
                        <a:t>Paralysis</a:t>
                      </a:r>
                      <a:endParaRPr lang="en-GB" dirty="0"/>
                    </a:p>
                  </a:txBody>
                  <a:tcPr/>
                </a:tc>
                <a:tc>
                  <a:txBody>
                    <a:bodyPr/>
                    <a:lstStyle/>
                    <a:p>
                      <a:pPr algn="ctr"/>
                      <a:r>
                        <a:rPr lang="en-GB" dirty="0" smtClean="0"/>
                        <a:t>0</a:t>
                      </a:r>
                      <a:endParaRPr lang="en-GB" dirty="0"/>
                    </a:p>
                  </a:txBody>
                  <a:tcPr/>
                </a:tc>
                <a:tc>
                  <a:txBody>
                    <a:bodyPr/>
                    <a:lstStyle/>
                    <a:p>
                      <a:pPr algn="ctr"/>
                      <a:r>
                        <a:rPr lang="en-GB" dirty="0" smtClean="0"/>
                        <a:t>0</a:t>
                      </a:r>
                      <a:endParaRPr lang="en-GB" dirty="0"/>
                    </a:p>
                  </a:txBody>
                  <a:tcPr/>
                </a:tc>
              </a:tr>
              <a:tr h="370840">
                <a:tc>
                  <a:txBody>
                    <a:bodyPr/>
                    <a:lstStyle/>
                    <a:p>
                      <a:r>
                        <a:rPr lang="en-GB" dirty="0" smtClean="0"/>
                        <a:t>Paralysis and pain</a:t>
                      </a:r>
                      <a:endParaRPr lang="en-GB" dirty="0"/>
                    </a:p>
                  </a:txBody>
                  <a:tcPr/>
                </a:tc>
                <a:tc>
                  <a:txBody>
                    <a:bodyPr/>
                    <a:lstStyle/>
                    <a:p>
                      <a:pPr algn="ctr"/>
                      <a:r>
                        <a:rPr lang="en-GB" dirty="0" smtClean="0"/>
                        <a:t>0</a:t>
                      </a:r>
                      <a:endParaRPr lang="en-GB" dirty="0"/>
                    </a:p>
                  </a:txBody>
                  <a:tcPr/>
                </a:tc>
                <a:tc>
                  <a:txBody>
                    <a:bodyPr/>
                    <a:lstStyle/>
                    <a:p>
                      <a:pPr algn="ctr"/>
                      <a:r>
                        <a:rPr lang="en-GB" dirty="0" smtClean="0"/>
                        <a:t>1</a:t>
                      </a:r>
                      <a:endParaRPr lang="en-GB" dirty="0"/>
                    </a:p>
                  </a:txBody>
                  <a:tcPr/>
                </a:tc>
              </a:tr>
            </a:tbl>
          </a:graphicData>
        </a:graphic>
      </p:graphicFrame>
      <p:sp>
        <p:nvSpPr>
          <p:cNvPr id="5" name="TextBox 4"/>
          <p:cNvSpPr txBox="1"/>
          <p:nvPr/>
        </p:nvSpPr>
        <p:spPr>
          <a:xfrm>
            <a:off x="899592" y="5085184"/>
            <a:ext cx="6046527" cy="369332"/>
          </a:xfrm>
          <a:prstGeom prst="rect">
            <a:avLst/>
          </a:prstGeom>
          <a:noFill/>
        </p:spPr>
        <p:txBody>
          <a:bodyPr wrap="none" rtlCol="0">
            <a:spAutoFit/>
          </a:bodyPr>
          <a:lstStyle/>
          <a:p>
            <a:r>
              <a:rPr lang="en-GB" dirty="0" smtClean="0"/>
              <a:t>*a sense of impending death, suffocation, foreboding or doom</a:t>
            </a:r>
          </a:p>
        </p:txBody>
      </p:sp>
      <p:sp>
        <p:nvSpPr>
          <p:cNvPr id="6" name="Rectangle 5"/>
          <p:cNvSpPr/>
          <p:nvPr/>
        </p:nvSpPr>
        <p:spPr>
          <a:xfrm>
            <a:off x="323527" y="6340679"/>
            <a:ext cx="4169205" cy="461665"/>
          </a:xfrm>
          <a:prstGeom prst="rect">
            <a:avLst/>
          </a:prstGeom>
        </p:spPr>
        <p:txBody>
          <a:bodyPr wrap="square">
            <a:spAutoFit/>
          </a:bodyPr>
          <a:lstStyle/>
          <a:p>
            <a:r>
              <a:rPr lang="en-GB" sz="2400" dirty="0" smtClean="0"/>
              <a:t>Very similar to AAGA after GA!</a:t>
            </a:r>
            <a:endParaRPr lang="en-GB" sz="2400" dirty="0"/>
          </a:p>
        </p:txBody>
      </p:sp>
    </p:spTree>
    <p:extLst>
      <p:ext uri="{BB962C8B-B14F-4D97-AF65-F5344CB8AC3E}">
        <p14:creationId xmlns:p14="http://schemas.microsoft.com/office/powerpoint/2010/main" val="410376886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smtClean="0"/>
              <a:t>The outcome</a:t>
            </a:r>
            <a:endParaRPr lang="en-GB"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5656" y="1412777"/>
            <a:ext cx="6234155"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7" y="6340679"/>
            <a:ext cx="4169205" cy="461665"/>
          </a:xfrm>
          <a:prstGeom prst="rect">
            <a:avLst/>
          </a:prstGeom>
        </p:spPr>
        <p:txBody>
          <a:bodyPr wrap="square">
            <a:spAutoFit/>
          </a:bodyPr>
          <a:lstStyle/>
          <a:p>
            <a:r>
              <a:rPr lang="en-GB" sz="2400" dirty="0" smtClean="0"/>
              <a:t>Very similar to AAGA after GA!</a:t>
            </a:r>
            <a:endParaRPr lang="en-GB" sz="2400" dirty="0"/>
          </a:p>
        </p:txBody>
      </p:sp>
    </p:spTree>
    <p:extLst>
      <p:ext uri="{BB962C8B-B14F-4D97-AF65-F5344CB8AC3E}">
        <p14:creationId xmlns:p14="http://schemas.microsoft.com/office/powerpoint/2010/main" val="84872106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Causes</a:t>
            </a:r>
            <a:endParaRPr lang="en-GB" dirty="0"/>
          </a:p>
        </p:txBody>
      </p:sp>
      <p:sp>
        <p:nvSpPr>
          <p:cNvPr id="3" name="Content Placeholder 2"/>
          <p:cNvSpPr>
            <a:spLocks noGrp="1"/>
          </p:cNvSpPr>
          <p:nvPr>
            <p:ph idx="1"/>
          </p:nvPr>
        </p:nvSpPr>
        <p:spPr/>
        <p:txBody>
          <a:bodyPr/>
          <a:lstStyle/>
          <a:p>
            <a:endParaRPr lang="en-GB" dirty="0" smtClean="0"/>
          </a:p>
          <a:p>
            <a:r>
              <a:rPr lang="en-GB" dirty="0" smtClean="0"/>
              <a:t>Patient misunderstanding of the intended level of consciousness (LOC)</a:t>
            </a:r>
          </a:p>
          <a:p>
            <a:endParaRPr lang="en-GB" dirty="0" smtClean="0"/>
          </a:p>
          <a:p>
            <a:r>
              <a:rPr lang="en-GB" dirty="0" smtClean="0"/>
              <a:t>Patient dissatisfaction with the achieved LOC</a:t>
            </a:r>
            <a:endParaRPr lang="en-GB" dirty="0"/>
          </a:p>
        </p:txBody>
      </p:sp>
    </p:spTree>
    <p:extLst>
      <p:ext uri="{BB962C8B-B14F-4D97-AF65-F5344CB8AC3E}">
        <p14:creationId xmlns:p14="http://schemas.microsoft.com/office/powerpoint/2010/main" val="3628832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Structured output for each case</a:t>
            </a:r>
            <a:endParaRPr lang="en-GB" dirty="0"/>
          </a:p>
        </p:txBody>
      </p:sp>
      <p:sp>
        <p:nvSpPr>
          <p:cNvPr id="3" name="Content Placeholder 2"/>
          <p:cNvSpPr>
            <a:spLocks noGrp="1"/>
          </p:cNvSpPr>
          <p:nvPr>
            <p:ph idx="1"/>
          </p:nvPr>
        </p:nvSpPr>
        <p:spPr/>
        <p:txBody>
          <a:bodyPr/>
          <a:lstStyle/>
          <a:p>
            <a:endParaRPr lang="en-GB"/>
          </a:p>
        </p:txBody>
      </p:sp>
      <p:pic>
        <p:nvPicPr>
          <p:cNvPr id="25602" name="Picture 2" descr="C:\Users\tim\Desktop\NAP5\PHOTOS NAP5 meetings\P101031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1628800"/>
            <a:ext cx="3793350" cy="50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224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 this unusual?</a:t>
            </a: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No…</a:t>
            </a:r>
          </a:p>
          <a:p>
            <a:pPr marL="0" indent="0">
              <a:buNone/>
            </a:pPr>
            <a:endParaRPr lang="en-GB" sz="1100" dirty="0" smtClean="0"/>
          </a:p>
          <a:p>
            <a:pPr marL="0" indent="0">
              <a:buNone/>
            </a:pPr>
            <a:r>
              <a:rPr lang="en-GB" dirty="0" smtClean="0"/>
              <a:t>Mashour (2009) similar rate of AAGA after RA and GA</a:t>
            </a:r>
          </a:p>
          <a:p>
            <a:pPr marL="0" indent="0">
              <a:buNone/>
            </a:pPr>
            <a:endParaRPr lang="en-GB" sz="1800" dirty="0" smtClean="0"/>
          </a:p>
          <a:p>
            <a:pPr marL="0" indent="0">
              <a:buNone/>
            </a:pPr>
            <a:r>
              <a:rPr lang="en-GB" dirty="0" smtClean="0"/>
              <a:t>Samuelson (2007) 5% of reports of AAGA had no GA</a:t>
            </a:r>
          </a:p>
          <a:p>
            <a:endParaRPr lang="en-GB" sz="1800" dirty="0"/>
          </a:p>
          <a:p>
            <a:pPr marL="0" indent="0">
              <a:buNone/>
            </a:pPr>
            <a:r>
              <a:rPr lang="en-GB" dirty="0" smtClean="0"/>
              <a:t>Kent (2013) similar experiences to after GA</a:t>
            </a:r>
          </a:p>
          <a:p>
            <a:endParaRPr lang="en-GB" dirty="0"/>
          </a:p>
          <a:p>
            <a:pPr marL="0" indent="0">
              <a:buNone/>
            </a:pPr>
            <a:endParaRPr lang="en-GB" dirty="0"/>
          </a:p>
        </p:txBody>
      </p:sp>
      <p:sp>
        <p:nvSpPr>
          <p:cNvPr id="5" name="Rectangle 4"/>
          <p:cNvSpPr/>
          <p:nvPr/>
        </p:nvSpPr>
        <p:spPr>
          <a:xfrm>
            <a:off x="1403648" y="6381328"/>
            <a:ext cx="7488832" cy="576064"/>
          </a:xfrm>
          <a:prstGeom prst="rect">
            <a:avLst/>
          </a:prstGeom>
          <a:solidFill>
            <a:srgbClr val="ADF232"/>
          </a:solidFill>
        </p:spPr>
        <p:txBody>
          <a:bodyPr wrap="none" lIns="91440" tIns="45720" rIns="91440" bIns="45720">
            <a:normAutofit fontScale="70000" lnSpcReduction="20000"/>
          </a:bodyPr>
          <a:lstStyle/>
          <a:p>
            <a:pPr algn="ctr"/>
            <a:r>
              <a:rPr lang="en-US" sz="5400" b="1" dirty="0" smtClean="0">
                <a:ln w="19050">
                  <a:solidFill>
                    <a:schemeClr val="tx2">
                      <a:tint val="1000"/>
                    </a:schemeClr>
                  </a:solidFill>
                  <a:prstDash val="solid"/>
                </a:ln>
                <a:effectLst>
                  <a:outerShdw blurRad="50000" dist="50800" dir="7500000" algn="tl">
                    <a:srgbClr val="000000">
                      <a:shade val="5000"/>
                      <a:alpha val="35000"/>
                    </a:srgbClr>
                  </a:outerShdw>
                </a:effectLst>
              </a:rPr>
              <a:t>NAP5 (2014) ~20% of our reports</a:t>
            </a:r>
            <a:endParaRPr lang="en-US" sz="5400" b="1" dirty="0">
              <a:ln w="19050">
                <a:solidFill>
                  <a:schemeClr val="tx2">
                    <a:tint val="1000"/>
                  </a:schemeClr>
                </a:solidFill>
                <a:prstDash val="solid"/>
              </a:ln>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435612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patients want</a:t>
            </a:r>
            <a:endParaRPr lang="en-GB" dirty="0"/>
          </a:p>
        </p:txBody>
      </p:sp>
      <p:sp>
        <p:nvSpPr>
          <p:cNvPr id="3" name="Content Placeholder 2"/>
          <p:cNvSpPr>
            <a:spLocks noGrp="1"/>
          </p:cNvSpPr>
          <p:nvPr>
            <p:ph idx="1"/>
          </p:nvPr>
        </p:nvSpPr>
        <p:spPr/>
        <p:txBody>
          <a:bodyPr/>
          <a:lstStyle/>
          <a:p>
            <a:endParaRPr lang="en-GB" dirty="0" smtClean="0"/>
          </a:p>
          <a:p>
            <a:r>
              <a:rPr lang="en-GB" dirty="0" smtClean="0"/>
              <a:t>1/3 of patients expect oblivion. Esaki (2009)</a:t>
            </a:r>
          </a:p>
          <a:p>
            <a:pPr marL="0" indent="0" algn="ctr">
              <a:buNone/>
            </a:pPr>
            <a:endParaRPr lang="en-GB" dirty="0" smtClean="0"/>
          </a:p>
          <a:p>
            <a:pPr marL="0" indent="0" algn="ctr">
              <a:buNone/>
            </a:pPr>
            <a:r>
              <a:rPr lang="en-GB" dirty="0" smtClean="0"/>
              <a:t>But</a:t>
            </a:r>
          </a:p>
          <a:p>
            <a:endParaRPr lang="en-GB" dirty="0" smtClean="0"/>
          </a:p>
          <a:p>
            <a:r>
              <a:rPr lang="en-GB" dirty="0" smtClean="0"/>
              <a:t>Only ½ derived this expectation from their anaesthetist</a:t>
            </a:r>
            <a:endParaRPr lang="en-GB" dirty="0"/>
          </a:p>
        </p:txBody>
      </p:sp>
    </p:spTree>
    <p:extLst>
      <p:ext uri="{BB962C8B-B14F-4D97-AF65-F5344CB8AC3E}">
        <p14:creationId xmlns:p14="http://schemas.microsoft.com/office/powerpoint/2010/main" val="214556534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Will I be asleep doctor?</a:t>
            </a:r>
            <a:endParaRPr lang="en-GB" dirty="0"/>
          </a:p>
        </p:txBody>
      </p:sp>
      <p:sp>
        <p:nvSpPr>
          <p:cNvPr id="3" name="Content Placeholder 2"/>
          <p:cNvSpPr>
            <a:spLocks noGrp="1"/>
          </p:cNvSpPr>
          <p:nvPr>
            <p:ph idx="1"/>
          </p:nvPr>
        </p:nvSpPr>
        <p:spPr/>
        <p:txBody>
          <a:bodyPr/>
          <a:lstStyle/>
          <a:p>
            <a:endParaRPr lang="en-GB" dirty="0" smtClean="0"/>
          </a:p>
          <a:p>
            <a:endParaRPr lang="en-GB" dirty="0"/>
          </a:p>
          <a:p>
            <a:pPr marL="0" indent="0" algn="ctr">
              <a:buNone/>
            </a:pPr>
            <a:endParaRPr lang="en-GB" dirty="0" smtClean="0"/>
          </a:p>
          <a:p>
            <a:pPr marL="0" indent="0" algn="ctr">
              <a:buNone/>
            </a:pPr>
            <a:r>
              <a:rPr lang="en-GB" dirty="0" smtClean="0"/>
              <a:t>Sedation is a poorly understood term</a:t>
            </a:r>
          </a:p>
          <a:p>
            <a:endParaRPr lang="en-GB" dirty="0" smtClean="0"/>
          </a:p>
          <a:p>
            <a:endParaRPr lang="en-GB" dirty="0"/>
          </a:p>
        </p:txBody>
      </p:sp>
    </p:spTree>
    <p:extLst>
      <p:ext uri="{BB962C8B-B14F-4D97-AF65-F5344CB8AC3E}">
        <p14:creationId xmlns:p14="http://schemas.microsoft.com/office/powerpoint/2010/main" val="247356082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it?</a:t>
            </a:r>
            <a:endParaRPr lang="en-GB" dirty="0"/>
          </a:p>
        </p:txBody>
      </p:sp>
      <p:sp>
        <p:nvSpPr>
          <p:cNvPr id="3" name="Content Placeholder 2"/>
          <p:cNvSpPr>
            <a:spLocks noGrp="1"/>
          </p:cNvSpPr>
          <p:nvPr>
            <p:ph idx="1"/>
          </p:nvPr>
        </p:nvSpPr>
        <p:spPr/>
        <p:txBody>
          <a:bodyPr/>
          <a:lstStyle/>
          <a:p>
            <a:endParaRPr lang="en-GB" dirty="0" smtClean="0"/>
          </a:p>
          <a:p>
            <a:r>
              <a:rPr lang="en-GB" dirty="0" smtClean="0"/>
              <a:t>Definitions</a:t>
            </a:r>
          </a:p>
          <a:p>
            <a:r>
              <a:rPr lang="en-GB" dirty="0" smtClean="0"/>
              <a:t>Comprehension</a:t>
            </a:r>
          </a:p>
          <a:p>
            <a:r>
              <a:rPr lang="en-GB" dirty="0" smtClean="0"/>
              <a:t>The idea of a continuum</a:t>
            </a:r>
          </a:p>
          <a:p>
            <a:r>
              <a:rPr lang="en-GB" dirty="0" smtClean="0"/>
              <a:t>Variability of effect</a:t>
            </a:r>
          </a:p>
          <a:p>
            <a:r>
              <a:rPr lang="en-GB" dirty="0" smtClean="0"/>
              <a:t>Variability of experience</a:t>
            </a:r>
            <a:endParaRPr lang="en-GB" dirty="0"/>
          </a:p>
        </p:txBody>
      </p:sp>
    </p:spTree>
    <p:extLst>
      <p:ext uri="{BB962C8B-B14F-4D97-AF65-F5344CB8AC3E}">
        <p14:creationId xmlns:p14="http://schemas.microsoft.com/office/powerpoint/2010/main" val="321511981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22255606"/>
              </p:ext>
            </p:extLst>
          </p:nvPr>
        </p:nvGraphicFramePr>
        <p:xfrm>
          <a:off x="2091" y="908720"/>
          <a:ext cx="9106413" cy="6192688"/>
        </p:xfrm>
        <a:graphic>
          <a:graphicData uri="http://schemas.openxmlformats.org/drawingml/2006/table">
            <a:tbl>
              <a:tblPr firstRow="1" bandRow="1">
                <a:tableStyleId>{5C22544A-7EE6-4342-B048-85BDC9FD1C3A}</a:tableStyleId>
              </a:tblPr>
              <a:tblGrid>
                <a:gridCol w="2286000"/>
                <a:gridCol w="2286000"/>
                <a:gridCol w="2286000"/>
                <a:gridCol w="2248413"/>
              </a:tblGrid>
              <a:tr h="924133">
                <a:tc>
                  <a:txBody>
                    <a:bodyPr/>
                    <a:lstStyle/>
                    <a:p>
                      <a:pPr algn="l"/>
                      <a:endParaRPr lang="en-GB" sz="1400" dirty="0"/>
                    </a:p>
                  </a:txBody>
                  <a:tcPr/>
                </a:tc>
                <a:tc>
                  <a:txBody>
                    <a:bodyPr/>
                    <a:lstStyle/>
                    <a:p>
                      <a:pPr algn="l"/>
                      <a:r>
                        <a:rPr lang="en-US" sz="2000" b="0" i="0" u="none" strike="noStrike" baseline="0" dirty="0" smtClean="0">
                          <a:latin typeface="AvenirLT-Heavy"/>
                        </a:rPr>
                        <a:t>What will this feel like? </a:t>
                      </a:r>
                      <a:endParaRPr lang="en-GB" sz="4800" dirty="0"/>
                    </a:p>
                  </a:txBody>
                  <a:tcPr/>
                </a:tc>
                <a:tc>
                  <a:txBody>
                    <a:bodyPr/>
                    <a:lstStyle/>
                    <a:p>
                      <a:pPr algn="l"/>
                      <a:r>
                        <a:rPr lang="en-US" sz="2000" b="0" i="0" u="none" strike="noStrike" baseline="0" dirty="0" smtClean="0">
                          <a:latin typeface="AvenirLT-Heavy"/>
                        </a:rPr>
                        <a:t>What will I remember</a:t>
                      </a:r>
                      <a:r>
                        <a:rPr lang="en-GB" sz="2000" b="0" i="0" u="none" strike="noStrike" baseline="0" dirty="0" smtClean="0">
                          <a:latin typeface="AvenirLT-Heavy"/>
                        </a:rPr>
                        <a:t>?</a:t>
                      </a:r>
                      <a:endParaRPr lang="en-GB" sz="4800" dirty="0"/>
                    </a:p>
                  </a:txBody>
                  <a:tcPr/>
                </a:tc>
                <a:tc>
                  <a:txBody>
                    <a:bodyPr/>
                    <a:lstStyle/>
                    <a:p>
                      <a:pPr algn="l"/>
                      <a:r>
                        <a:rPr lang="en-US" sz="1800" b="0" i="0" u="none" strike="noStrike" baseline="0" dirty="0" smtClean="0">
                          <a:latin typeface="AvenirLT-Heavy"/>
                        </a:rPr>
                        <a:t>What’s the risk related to the</a:t>
                      </a:r>
                    </a:p>
                    <a:p>
                      <a:pPr algn="l"/>
                      <a:r>
                        <a:rPr lang="en-GB" sz="1800" b="0" i="0" u="none" strike="noStrike" baseline="0" dirty="0" smtClean="0">
                          <a:latin typeface="AvenirLT-Heavy"/>
                        </a:rPr>
                        <a:t>sedation drugs?</a:t>
                      </a:r>
                      <a:endParaRPr lang="en-GB" sz="4400" dirty="0"/>
                    </a:p>
                  </a:txBody>
                  <a:tcPr/>
                </a:tc>
              </a:tr>
              <a:tr h="1324591">
                <a:tc>
                  <a:txBody>
                    <a:bodyPr/>
                    <a:lstStyle/>
                    <a:p>
                      <a:r>
                        <a:rPr lang="en-GB" sz="2000" b="1" dirty="0" smtClean="0"/>
                        <a:t>Not sedated: awake</a:t>
                      </a:r>
                      <a:endParaRPr lang="en-GB" sz="2000" b="1" dirty="0"/>
                    </a:p>
                  </a:txBody>
                  <a:tcPr marL="45720" marR="45720"/>
                </a:tc>
                <a:tc>
                  <a:txBody>
                    <a:bodyPr/>
                    <a:lstStyle/>
                    <a:p>
                      <a:r>
                        <a:rPr lang="en-US" sz="1600" b="0" i="0" u="none" strike="noStrike" kern="1200" baseline="0" dirty="0" smtClean="0">
                          <a:solidFill>
                            <a:schemeClr val="dk1"/>
                          </a:solidFill>
                          <a:latin typeface="+mn-lt"/>
                          <a:ea typeface="+mn-ea"/>
                          <a:cs typeface="+mn-cs"/>
                        </a:rPr>
                        <a:t>I am awake, possibly anxious. There may be mild </a:t>
                      </a:r>
                      <a:r>
                        <a:rPr lang="en-GB" sz="1600" b="0" i="0" u="none" strike="noStrike" kern="1200" baseline="0" dirty="0" smtClean="0">
                          <a:solidFill>
                            <a:schemeClr val="dk1"/>
                          </a:solidFill>
                          <a:latin typeface="+mn-lt"/>
                          <a:ea typeface="+mn-ea"/>
                          <a:cs typeface="+mn-cs"/>
                        </a:rPr>
                        <a:t>discomfort (depending on </a:t>
                      </a:r>
                      <a:r>
                        <a:rPr lang="en-US" sz="1600" b="0" i="0" u="none" strike="noStrike" kern="1200" baseline="0" dirty="0" smtClean="0">
                          <a:solidFill>
                            <a:schemeClr val="dk1"/>
                          </a:solidFill>
                          <a:latin typeface="+mn-lt"/>
                          <a:ea typeface="+mn-ea"/>
                          <a:cs typeface="+mn-cs"/>
                        </a:rPr>
                        <a:t>what I am having done)</a:t>
                      </a:r>
                      <a:endParaRPr lang="en-GB" sz="1600" dirty="0"/>
                    </a:p>
                  </a:txBody>
                  <a:tcPr marL="45720" marR="45720"/>
                </a:tc>
                <a:tc>
                  <a:txBody>
                    <a:bodyPr/>
                    <a:lstStyle/>
                    <a:p>
                      <a:r>
                        <a:rPr lang="en-GB" sz="2000" dirty="0" smtClean="0"/>
                        <a:t>Everything</a:t>
                      </a:r>
                      <a:endParaRPr lang="en-GB" sz="2000" dirty="0"/>
                    </a:p>
                  </a:txBody>
                  <a:tcPr marL="45720" marR="45720"/>
                </a:tc>
                <a:tc>
                  <a:txBody>
                    <a:bodyPr/>
                    <a:lstStyle/>
                    <a:p>
                      <a:r>
                        <a:rPr lang="en-GB" sz="2000" dirty="0" smtClean="0"/>
                        <a:t>Nearly zero</a:t>
                      </a:r>
                      <a:endParaRPr lang="en-GB" sz="2000" dirty="0"/>
                    </a:p>
                  </a:txBody>
                  <a:tcPr marL="45720" marR="45720"/>
                </a:tc>
              </a:tr>
              <a:tr h="831720">
                <a:tc>
                  <a:txBody>
                    <a:bodyPr/>
                    <a:lstStyle/>
                    <a:p>
                      <a:r>
                        <a:rPr lang="en-GB" sz="2000" b="1" dirty="0" smtClean="0"/>
                        <a:t>Minimal sedation</a:t>
                      </a:r>
                      <a:endParaRPr lang="en-GB" sz="2000" b="1" dirty="0"/>
                    </a:p>
                  </a:txBody>
                  <a:tcPr/>
                </a:tc>
                <a:tc>
                  <a:txBody>
                    <a:bodyPr/>
                    <a:lstStyle/>
                    <a:p>
                      <a:r>
                        <a:rPr lang="en-GB" sz="1600" b="0" i="0" u="none" strike="noStrike" kern="1200" baseline="0" dirty="0" smtClean="0">
                          <a:solidFill>
                            <a:schemeClr val="dk1"/>
                          </a:solidFill>
                          <a:latin typeface="+mn-lt"/>
                          <a:ea typeface="+mn-ea"/>
                          <a:cs typeface="+mn-cs"/>
                        </a:rPr>
                        <a:t>I am awake and calm.</a:t>
                      </a:r>
                    </a:p>
                    <a:p>
                      <a:r>
                        <a:rPr lang="en-US" sz="1600" b="0" i="0" u="none" strike="noStrike" kern="1200" baseline="0" dirty="0" smtClean="0">
                          <a:solidFill>
                            <a:schemeClr val="dk1"/>
                          </a:solidFill>
                          <a:latin typeface="+mn-lt"/>
                          <a:ea typeface="+mn-ea"/>
                          <a:cs typeface="+mn-cs"/>
                        </a:rPr>
                        <a:t>There may be mild or brief </a:t>
                      </a:r>
                      <a:r>
                        <a:rPr lang="en-GB" sz="1600" b="0" i="0" u="none" strike="noStrike" kern="1200" baseline="0" dirty="0" smtClean="0">
                          <a:solidFill>
                            <a:schemeClr val="dk1"/>
                          </a:solidFill>
                          <a:latin typeface="+mn-lt"/>
                          <a:ea typeface="+mn-ea"/>
                          <a:cs typeface="+mn-cs"/>
                        </a:rPr>
                        <a:t>discomfort.</a:t>
                      </a:r>
                      <a:endParaRPr lang="en-GB" sz="1600" dirty="0"/>
                    </a:p>
                  </a:txBody>
                  <a:tcPr/>
                </a:tc>
                <a:tc>
                  <a:txBody>
                    <a:bodyPr/>
                    <a:lstStyle/>
                    <a:p>
                      <a:r>
                        <a:rPr lang="en-GB" sz="2000" dirty="0" smtClean="0"/>
                        <a:t>Probably everything</a:t>
                      </a:r>
                      <a:endParaRPr lang="en-GB" sz="2000" dirty="0"/>
                    </a:p>
                  </a:txBody>
                  <a:tcPr/>
                </a:tc>
                <a:tc>
                  <a:txBody>
                    <a:bodyPr/>
                    <a:lstStyle/>
                    <a:p>
                      <a:r>
                        <a:rPr lang="en-GB" sz="2000" dirty="0" smtClean="0"/>
                        <a:t>Very low</a:t>
                      </a:r>
                      <a:endParaRPr lang="en-GB" sz="2000" dirty="0"/>
                    </a:p>
                  </a:txBody>
                  <a:tcPr/>
                </a:tc>
              </a:tr>
              <a:tr h="831720">
                <a:tc>
                  <a:txBody>
                    <a:bodyPr/>
                    <a:lstStyle/>
                    <a:p>
                      <a:r>
                        <a:rPr lang="en-GB" sz="2000" b="1" dirty="0" smtClean="0"/>
                        <a:t>Moderate sedation</a:t>
                      </a:r>
                      <a:endParaRPr lang="en-GB" sz="2000" b="1" dirty="0"/>
                    </a:p>
                  </a:txBody>
                  <a:tcPr/>
                </a:tc>
                <a:tc>
                  <a:txBody>
                    <a:bodyPr/>
                    <a:lstStyle/>
                    <a:p>
                      <a:r>
                        <a:rPr lang="en-US" sz="1600" b="0" i="0" u="none" strike="noStrike" kern="1200" baseline="0" dirty="0" smtClean="0">
                          <a:solidFill>
                            <a:schemeClr val="dk1"/>
                          </a:solidFill>
                          <a:latin typeface="+mn-lt"/>
                          <a:ea typeface="+mn-ea"/>
                          <a:cs typeface="+mn-cs"/>
                        </a:rPr>
                        <a:t>I am sleepy and calm but remain in control. I may feel mild discomfort.</a:t>
                      </a:r>
                      <a:endParaRPr lang="en-GB" sz="1600" dirty="0"/>
                    </a:p>
                  </a:txBody>
                  <a:tcPr/>
                </a:tc>
                <a:tc>
                  <a:txBody>
                    <a:bodyPr/>
                    <a:lstStyle/>
                    <a:p>
                      <a:r>
                        <a:rPr lang="en-GB" sz="2000" dirty="0" smtClean="0"/>
                        <a:t>I might</a:t>
                      </a:r>
                      <a:r>
                        <a:rPr lang="en-GB" sz="2000" baseline="0" dirty="0" smtClean="0"/>
                        <a:t> remember some things</a:t>
                      </a:r>
                      <a:endParaRPr lang="en-GB" sz="2000" dirty="0"/>
                    </a:p>
                  </a:txBody>
                  <a:tcPr/>
                </a:tc>
                <a:tc>
                  <a:txBody>
                    <a:bodyPr/>
                    <a:lstStyle/>
                    <a:p>
                      <a:r>
                        <a:rPr lang="en-GB" sz="2000" dirty="0" smtClean="0"/>
                        <a:t>Low</a:t>
                      </a:r>
                      <a:endParaRPr lang="en-GB" sz="2000" dirty="0"/>
                    </a:p>
                  </a:txBody>
                  <a:tcPr/>
                </a:tc>
              </a:tr>
              <a:tr h="912371">
                <a:tc>
                  <a:txBody>
                    <a:bodyPr/>
                    <a:lstStyle/>
                    <a:p>
                      <a:r>
                        <a:rPr lang="en-GB" sz="2000" b="1" dirty="0" smtClean="0"/>
                        <a:t>Deep sedation</a:t>
                      </a:r>
                      <a:endParaRPr lang="en-GB" sz="2000" b="1" dirty="0"/>
                    </a:p>
                  </a:txBody>
                  <a:tcPr/>
                </a:tc>
                <a:tc>
                  <a:txBody>
                    <a:bodyPr/>
                    <a:lstStyle/>
                    <a:p>
                      <a:r>
                        <a:rPr lang="en-GB" sz="1600" dirty="0" smtClean="0"/>
                        <a:t>I am asleep, I will not be in control</a:t>
                      </a:r>
                      <a:endParaRPr lang="en-GB" sz="1600" dirty="0"/>
                    </a:p>
                  </a:txBody>
                  <a:tcPr/>
                </a:tc>
                <a:tc>
                  <a:txBody>
                    <a:bodyPr/>
                    <a:lstStyle/>
                    <a:p>
                      <a:r>
                        <a:rPr lang="en-GB" sz="2000" dirty="0" smtClean="0"/>
                        <a:t>Probably very little</a:t>
                      </a:r>
                      <a:endParaRPr lang="en-GB" sz="2000" dirty="0"/>
                    </a:p>
                  </a:txBody>
                  <a:tcPr/>
                </a:tc>
                <a:tc>
                  <a:txBody>
                    <a:bodyPr/>
                    <a:lstStyle/>
                    <a:p>
                      <a:r>
                        <a:rPr lang="en-GB" sz="1600" dirty="0" smtClean="0"/>
                        <a:t>Higher risk:</a:t>
                      </a:r>
                      <a:r>
                        <a:rPr lang="en-US" sz="1400" b="0" i="0" u="none" strike="noStrike" kern="1200" baseline="0" dirty="0" smtClean="0">
                          <a:solidFill>
                            <a:schemeClr val="dk1"/>
                          </a:solidFill>
                          <a:latin typeface="+mn-lt"/>
                          <a:ea typeface="+mn-ea"/>
                          <a:cs typeface="+mn-cs"/>
                        </a:rPr>
                        <a:t>My breathing may slow when I am asleep –and I may need help to breathe </a:t>
                      </a:r>
                      <a:endParaRPr lang="en-GB" sz="1600" dirty="0"/>
                    </a:p>
                  </a:txBody>
                  <a:tcPr/>
                </a:tc>
              </a:tr>
              <a:tr h="1305164">
                <a:tc>
                  <a:txBody>
                    <a:bodyPr/>
                    <a:lstStyle/>
                    <a:p>
                      <a:r>
                        <a:rPr lang="en-GB" sz="2000" b="1" dirty="0" smtClean="0"/>
                        <a:t>Anaesthesia</a:t>
                      </a:r>
                      <a:endParaRPr lang="en-GB" sz="2000" b="1" dirty="0"/>
                    </a:p>
                  </a:txBody>
                  <a:tcPr/>
                </a:tc>
                <a:tc>
                  <a:txBody>
                    <a:bodyPr/>
                    <a:lstStyle/>
                    <a:p>
                      <a:r>
                        <a:rPr lang="en-GB" sz="1600" dirty="0" smtClean="0"/>
                        <a:t>I am deeply</a:t>
                      </a:r>
                      <a:r>
                        <a:rPr lang="en-GB" sz="1600" baseline="0" dirty="0" smtClean="0"/>
                        <a:t> asleep and unable to respond.</a:t>
                      </a:r>
                      <a:endParaRPr lang="en-GB" sz="1600" dirty="0"/>
                    </a:p>
                  </a:txBody>
                  <a:tcPr/>
                </a:tc>
                <a:tc>
                  <a:txBody>
                    <a:bodyPr/>
                    <a:lstStyle/>
                    <a:p>
                      <a:r>
                        <a:rPr lang="en-GB" sz="2000" dirty="0" smtClean="0"/>
                        <a:t>Very unlikely to remember</a:t>
                      </a:r>
                      <a:r>
                        <a:rPr lang="en-GB" sz="2000" baseline="0" dirty="0" smtClean="0"/>
                        <a:t> anything</a:t>
                      </a:r>
                      <a:endParaRPr lang="en-GB" sz="2000" dirty="0"/>
                    </a:p>
                  </a:txBody>
                  <a:tcPr/>
                </a:tc>
                <a:tc>
                  <a:txBody>
                    <a:bodyPr/>
                    <a:lstStyle/>
                    <a:p>
                      <a:r>
                        <a:rPr lang="en-US" sz="1400" b="0" i="0" u="none" strike="noStrike" kern="1200" baseline="0" dirty="0" smtClean="0">
                          <a:solidFill>
                            <a:schemeClr val="dk1"/>
                          </a:solidFill>
                          <a:latin typeface="+mn-lt"/>
                          <a:ea typeface="+mn-ea"/>
                          <a:cs typeface="+mn-cs"/>
                        </a:rPr>
                        <a:t>Higher risk </a:t>
                      </a:r>
                      <a:r>
                        <a:rPr lang="en-GB" sz="1400" b="0" i="0" u="none" strike="noStrike" kern="1200" baseline="0" dirty="0" smtClean="0">
                          <a:solidFill>
                            <a:schemeClr val="dk1"/>
                          </a:solidFill>
                          <a:latin typeface="+mn-lt"/>
                          <a:ea typeface="+mn-ea"/>
                          <a:cs typeface="+mn-cs"/>
                        </a:rPr>
                        <a:t>. My </a:t>
                      </a:r>
                      <a:r>
                        <a:rPr lang="en-US" sz="1400" b="0" i="0" u="none" strike="noStrike" kern="1200" baseline="0" dirty="0" smtClean="0">
                          <a:solidFill>
                            <a:schemeClr val="dk1"/>
                          </a:solidFill>
                          <a:latin typeface="+mn-lt"/>
                          <a:ea typeface="+mn-ea"/>
                          <a:cs typeface="+mn-cs"/>
                        </a:rPr>
                        <a:t>breathing may slow or stop and my BP and HR rate may fall. I will need a specialist doctor to look after me</a:t>
                      </a:r>
                      <a:endParaRPr lang="en-GB" sz="1600" dirty="0"/>
                    </a:p>
                  </a:txBody>
                  <a:tcPr/>
                </a:tc>
              </a:tr>
            </a:tbl>
          </a:graphicData>
        </a:graphic>
      </p:graphicFrame>
    </p:spTree>
    <p:extLst>
      <p:ext uri="{BB962C8B-B14F-4D97-AF65-F5344CB8AC3E}">
        <p14:creationId xmlns:p14="http://schemas.microsoft.com/office/powerpoint/2010/main" val="39041873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55576" y="1700807"/>
            <a:ext cx="5112568" cy="491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93877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784"/>
            <a:ext cx="7772400" cy="1470025"/>
          </a:xfrm>
        </p:spPr>
        <p:txBody>
          <a:bodyPr/>
          <a:lstStyle/>
          <a:p>
            <a:r>
              <a:rPr lang="en-GB" dirty="0" smtClean="0"/>
              <a:t>TIVA</a:t>
            </a:r>
            <a:endParaRPr lang="en-GB" dirty="0"/>
          </a:p>
        </p:txBody>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1680" y="2996952"/>
            <a:ext cx="5889848" cy="2837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72070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algn="l"/>
            <a:r>
              <a:rPr lang="en-GB" dirty="0" smtClean="0"/>
              <a:t>Anaesthetic maintenance</a:t>
            </a:r>
            <a:br>
              <a:rPr lang="en-GB" dirty="0" smtClean="0"/>
            </a:br>
            <a:r>
              <a:rPr lang="en-GB" dirty="0" smtClean="0"/>
              <a:t>technique and AAGA</a:t>
            </a:r>
            <a:endParaRPr lang="en-GB" dirty="0"/>
          </a:p>
        </p:txBody>
      </p:sp>
      <p:sp>
        <p:nvSpPr>
          <p:cNvPr id="3" name="Content Placeholder 2"/>
          <p:cNvSpPr>
            <a:spLocks noGrp="1"/>
          </p:cNvSpPr>
          <p:nvPr>
            <p:ph idx="1"/>
          </p:nvPr>
        </p:nvSpPr>
        <p:spPr>
          <a:xfrm>
            <a:off x="457200" y="1772816"/>
            <a:ext cx="8229600" cy="4353347"/>
          </a:xfrm>
        </p:spPr>
        <p:txBody>
          <a:bodyPr>
            <a:noAutofit/>
          </a:bodyPr>
          <a:lstStyle/>
          <a:p>
            <a:pPr marL="0" indent="0">
              <a:buClr>
                <a:schemeClr val="tx1"/>
              </a:buClr>
              <a:buNone/>
            </a:pPr>
            <a:r>
              <a:rPr lang="en-GB" sz="2800" dirty="0" smtClean="0">
                <a:solidFill>
                  <a:srgbClr val="FF0000"/>
                </a:solidFill>
              </a:rPr>
              <a:t>IV maintenance </a:t>
            </a:r>
            <a:r>
              <a:rPr lang="en-GB" sz="2800" dirty="0" smtClean="0"/>
              <a:t>– ETAG concentration monitoring cannot be used to confirm delivery of anaesthetic to the patient</a:t>
            </a:r>
          </a:p>
          <a:p>
            <a:pPr marL="0" indent="0">
              <a:buNone/>
            </a:pPr>
            <a:r>
              <a:rPr lang="en-GB" sz="2800" dirty="0" smtClean="0"/>
              <a:t>Monitoring of anaesthetic drug effect e.g. processed EEG monitoring such as BIS® may be used for this purpose</a:t>
            </a:r>
          </a:p>
          <a:p>
            <a:pPr marL="0" indent="0">
              <a:buNone/>
            </a:pPr>
            <a:r>
              <a:rPr lang="en-GB" sz="2800" dirty="0" smtClean="0"/>
              <a:t>“Gaps” in drug delivery between induction and maintenance or between maintenance in theatre and maintenance after surgery don’t usually occur </a:t>
            </a:r>
            <a:endParaRPr lang="en-GB" sz="2800" dirty="0"/>
          </a:p>
        </p:txBody>
      </p:sp>
    </p:spTree>
    <p:extLst>
      <p:ext uri="{BB962C8B-B14F-4D97-AF65-F5344CB8AC3E}">
        <p14:creationId xmlns:p14="http://schemas.microsoft.com/office/powerpoint/2010/main" val="240289467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TIVA and NAP5</a:t>
            </a:r>
            <a:endParaRPr lang="en-GB" dirty="0"/>
          </a:p>
        </p:txBody>
      </p:sp>
      <p:sp>
        <p:nvSpPr>
          <p:cNvPr id="3" name="Content Placeholder 2"/>
          <p:cNvSpPr>
            <a:spLocks noGrp="1"/>
          </p:cNvSpPr>
          <p:nvPr>
            <p:ph idx="1"/>
          </p:nvPr>
        </p:nvSpPr>
        <p:spPr>
          <a:xfrm>
            <a:off x="457200" y="1484784"/>
            <a:ext cx="8229600" cy="4641379"/>
          </a:xfrm>
        </p:spPr>
        <p:txBody>
          <a:bodyPr>
            <a:noAutofit/>
          </a:bodyPr>
          <a:lstStyle/>
          <a:p>
            <a:pPr marL="0" indent="0">
              <a:buNone/>
            </a:pPr>
            <a:r>
              <a:rPr lang="en-GB" sz="2800" dirty="0" smtClean="0"/>
              <a:t>NAP5 provides information on the relative frequency with which patients having volatile anaesthesia or TIVA report AAGA with current practice in the UK</a:t>
            </a:r>
            <a:endParaRPr lang="en-GB" sz="2800" dirty="0"/>
          </a:p>
          <a:p>
            <a:pPr marL="0" indent="0">
              <a:buNone/>
            </a:pPr>
            <a:endParaRPr lang="en-GB" sz="1400" dirty="0" smtClean="0"/>
          </a:p>
          <a:p>
            <a:pPr marL="0" indent="0">
              <a:buNone/>
            </a:pPr>
            <a:r>
              <a:rPr lang="en-GB" sz="2800" dirty="0" smtClean="0"/>
              <a:t>The reports enable common causes of AAGA during TIVA to be identified and recommendations to be made to reduce the risk</a:t>
            </a:r>
          </a:p>
          <a:p>
            <a:pPr marL="0" indent="0">
              <a:buNone/>
            </a:pPr>
            <a:endParaRPr lang="en-GB" sz="1100" dirty="0" smtClean="0"/>
          </a:p>
          <a:p>
            <a:pPr marL="0" indent="0">
              <a:buNone/>
            </a:pPr>
            <a:r>
              <a:rPr lang="en-GB" sz="2800" dirty="0" smtClean="0"/>
              <a:t>All anaesthetists need to be skilled at administration of IV anaesthesia because volatile anaesthesia is not possible in all areas, or during transfers or during some procedures</a:t>
            </a:r>
          </a:p>
        </p:txBody>
      </p:sp>
    </p:spTree>
    <p:extLst>
      <p:ext uri="{BB962C8B-B14F-4D97-AF65-F5344CB8AC3E}">
        <p14:creationId xmlns:p14="http://schemas.microsoft.com/office/powerpoint/2010/main" val="225431927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TIVA – optional or required?</a:t>
            </a:r>
            <a:endParaRPr lang="en-GB" dirty="0"/>
          </a:p>
        </p:txBody>
      </p:sp>
      <p:sp>
        <p:nvSpPr>
          <p:cNvPr id="3" name="Content Placeholder 2"/>
          <p:cNvSpPr>
            <a:spLocks noGrp="1"/>
          </p:cNvSpPr>
          <p:nvPr>
            <p:ph idx="1"/>
          </p:nvPr>
        </p:nvSpPr>
        <p:spPr>
          <a:xfrm>
            <a:off x="457200" y="1700808"/>
            <a:ext cx="8435280" cy="4425355"/>
          </a:xfrm>
        </p:spPr>
        <p:txBody>
          <a:bodyPr>
            <a:noAutofit/>
          </a:bodyPr>
          <a:lstStyle/>
          <a:p>
            <a:pPr marL="0" indent="0">
              <a:buNone/>
            </a:pPr>
            <a:r>
              <a:rPr lang="en-GB" sz="2800" dirty="0" smtClean="0"/>
              <a:t>In 19 of 31 cases including TIVA, volatile maintenance could have been used</a:t>
            </a:r>
          </a:p>
          <a:p>
            <a:pPr marL="0" indent="0">
              <a:buNone/>
            </a:pPr>
            <a:endParaRPr lang="en-GB" sz="2800" dirty="0" smtClean="0"/>
          </a:p>
          <a:p>
            <a:pPr marL="0" indent="0">
              <a:buNone/>
            </a:pPr>
            <a:r>
              <a:rPr lang="en-GB" sz="2800" dirty="0" smtClean="0"/>
              <a:t>In 12 cases volatile anaesthesia was not an option (site of type of operation)</a:t>
            </a:r>
          </a:p>
        </p:txBody>
      </p:sp>
    </p:spTree>
    <p:extLst>
      <p:ext uri="{BB962C8B-B14F-4D97-AF65-F5344CB8AC3E}">
        <p14:creationId xmlns:p14="http://schemas.microsoft.com/office/powerpoint/2010/main" val="879081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2</a:t>
            </a:r>
            <a:r>
              <a:rPr lang="en-GB" baseline="30000" dirty="0" smtClean="0"/>
              <a:t>nd</a:t>
            </a:r>
            <a:r>
              <a:rPr lang="en-GB" dirty="0" smtClean="0"/>
              <a:t> review by larger group- </a:t>
            </a:r>
            <a:br>
              <a:rPr lang="en-GB" dirty="0" smtClean="0"/>
            </a:br>
            <a:r>
              <a:rPr lang="en-GB" dirty="0" smtClean="0"/>
              <a:t>moderation</a:t>
            </a:r>
            <a:endParaRPr lang="en-GB" dirty="0"/>
          </a:p>
        </p:txBody>
      </p:sp>
      <p:sp>
        <p:nvSpPr>
          <p:cNvPr id="3" name="Content Placeholder 2"/>
          <p:cNvSpPr>
            <a:spLocks noGrp="1"/>
          </p:cNvSpPr>
          <p:nvPr>
            <p:ph idx="1"/>
          </p:nvPr>
        </p:nvSpPr>
        <p:spPr/>
        <p:txBody>
          <a:bodyPr/>
          <a:lstStyle/>
          <a:p>
            <a:endParaRPr lang="en-GB" dirty="0"/>
          </a:p>
        </p:txBody>
      </p:sp>
      <p:pic>
        <p:nvPicPr>
          <p:cNvPr id="26626" name="Picture 2" descr="C:\Users\tim\Desktop\NAP5\PHOTOS NAP5 meetings\P10103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5288" y="1484784"/>
            <a:ext cx="415846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61096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NAP5 reports from TIVA patients</a:t>
            </a:r>
            <a:endParaRPr lang="en-GB" dirty="0"/>
          </a:p>
        </p:txBody>
      </p:sp>
      <p:sp>
        <p:nvSpPr>
          <p:cNvPr id="3" name="Content Placeholder 2"/>
          <p:cNvSpPr>
            <a:spLocks noGrp="1"/>
          </p:cNvSpPr>
          <p:nvPr>
            <p:ph idx="1"/>
          </p:nvPr>
        </p:nvSpPr>
        <p:spPr>
          <a:xfrm>
            <a:off x="827584" y="2348880"/>
            <a:ext cx="7859216" cy="3777283"/>
          </a:xfrm>
        </p:spPr>
        <p:txBody>
          <a:bodyPr>
            <a:noAutofit/>
          </a:bodyPr>
          <a:lstStyle/>
          <a:p>
            <a:pPr marL="0" indent="0">
              <a:buNone/>
            </a:pPr>
            <a:r>
              <a:rPr lang="en-GB" sz="3000" dirty="0" smtClean="0"/>
              <a:t>24 Class A or B reports in patients who had anaesthesia maintained with IV anaesthesia or both volatile and IV anaesthesia</a:t>
            </a:r>
          </a:p>
          <a:p>
            <a:pPr marL="0" indent="0">
              <a:buNone/>
            </a:pPr>
            <a:endParaRPr lang="en-GB" sz="3000" dirty="0" smtClean="0"/>
          </a:p>
        </p:txBody>
      </p:sp>
      <p:graphicFrame>
        <p:nvGraphicFramePr>
          <p:cNvPr id="5" name="Table 4"/>
          <p:cNvGraphicFramePr>
            <a:graphicFrameLocks noGrp="1"/>
          </p:cNvGraphicFramePr>
          <p:nvPr>
            <p:extLst>
              <p:ext uri="{D42A27DB-BD31-4B8C-83A1-F6EECF244321}">
                <p14:modId xmlns:p14="http://schemas.microsoft.com/office/powerpoint/2010/main" val="869189107"/>
              </p:ext>
            </p:extLst>
          </p:nvPr>
        </p:nvGraphicFramePr>
        <p:xfrm>
          <a:off x="971600" y="3861048"/>
          <a:ext cx="7056784" cy="2664295"/>
        </p:xfrm>
        <a:graphic>
          <a:graphicData uri="http://schemas.openxmlformats.org/drawingml/2006/table">
            <a:tbl>
              <a:tblPr firstRow="1" firstCol="1" bandRow="1">
                <a:tableStyleId>{5C22544A-7EE6-4342-B048-85BDC9FD1C3A}</a:tableStyleId>
              </a:tblPr>
              <a:tblGrid>
                <a:gridCol w="4522540"/>
                <a:gridCol w="1320081"/>
                <a:gridCol w="1214163"/>
              </a:tblGrid>
              <a:tr h="532859">
                <a:tc>
                  <a:txBody>
                    <a:bodyPr/>
                    <a:lstStyle/>
                    <a:p>
                      <a:pPr>
                        <a:lnSpc>
                          <a:spcPct val="107000"/>
                        </a:lnSpc>
                        <a:spcAft>
                          <a:spcPts val="0"/>
                        </a:spcAft>
                      </a:pPr>
                      <a:r>
                        <a:rPr lang="en-GB" sz="2200" dirty="0">
                          <a:effectLst/>
                        </a:rPr>
                        <a:t>Maintenance technique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Class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Class 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2859">
                <a:tc>
                  <a:txBody>
                    <a:bodyPr/>
                    <a:lstStyle/>
                    <a:p>
                      <a:pPr>
                        <a:lnSpc>
                          <a:spcPct val="107000"/>
                        </a:lnSpc>
                        <a:spcAft>
                          <a:spcPts val="0"/>
                        </a:spcAft>
                      </a:pPr>
                      <a:r>
                        <a:rPr lang="en-GB" sz="2200" dirty="0">
                          <a:effectLst/>
                        </a:rPr>
                        <a:t>TIVA – TCI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2859">
                <a:tc>
                  <a:txBody>
                    <a:bodyPr/>
                    <a:lstStyle/>
                    <a:p>
                      <a:pPr>
                        <a:lnSpc>
                          <a:spcPct val="107000"/>
                        </a:lnSpc>
                        <a:spcAft>
                          <a:spcPts val="0"/>
                        </a:spcAft>
                      </a:pPr>
                      <a:r>
                        <a:rPr lang="en-GB" sz="2200" dirty="0">
                          <a:effectLst/>
                        </a:rPr>
                        <a:t>TIVA – manual infusion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2859">
                <a:tc>
                  <a:txBody>
                    <a:bodyPr/>
                    <a:lstStyle/>
                    <a:p>
                      <a:pPr>
                        <a:lnSpc>
                          <a:spcPct val="107000"/>
                        </a:lnSpc>
                        <a:spcAft>
                          <a:spcPts val="0"/>
                        </a:spcAft>
                      </a:pPr>
                      <a:r>
                        <a:rPr lang="en-GB" sz="2200">
                          <a:effectLst/>
                        </a:rPr>
                        <a:t>Intermittent propofol boluses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2859">
                <a:tc>
                  <a:txBody>
                    <a:bodyPr/>
                    <a:lstStyle/>
                    <a:p>
                      <a:pPr>
                        <a:lnSpc>
                          <a:spcPct val="107000"/>
                        </a:lnSpc>
                        <a:spcAft>
                          <a:spcPts val="0"/>
                        </a:spcAft>
                      </a:pPr>
                      <a:r>
                        <a:rPr lang="en-GB" sz="2200">
                          <a:effectLst/>
                        </a:rPr>
                        <a:t>Volatile and IV</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200" dirty="0">
                          <a:effectLst/>
                        </a:rPr>
                        <a:t>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TextBox 3"/>
          <p:cNvSpPr txBox="1"/>
          <p:nvPr/>
        </p:nvSpPr>
        <p:spPr>
          <a:xfrm>
            <a:off x="107504" y="1556792"/>
            <a:ext cx="8928992" cy="1077218"/>
          </a:xfrm>
          <a:prstGeom prst="rect">
            <a:avLst/>
          </a:prstGeom>
          <a:noFill/>
        </p:spPr>
        <p:txBody>
          <a:bodyPr wrap="square" rtlCol="0">
            <a:spAutoFit/>
          </a:bodyPr>
          <a:lstStyle/>
          <a:p>
            <a:r>
              <a:rPr lang="en-GB" sz="3200" b="1" u="sng" dirty="0">
                <a:solidFill>
                  <a:schemeClr val="accent1">
                    <a:lumMod val="75000"/>
                  </a:schemeClr>
                </a:solidFill>
              </a:rPr>
              <a:t>Anaesthesia started in anaesthetic room or theatre</a:t>
            </a:r>
          </a:p>
          <a:p>
            <a:endParaRPr lang="en-GB" sz="3200" dirty="0"/>
          </a:p>
        </p:txBody>
      </p:sp>
    </p:spTree>
    <p:extLst>
      <p:ext uri="{BB962C8B-B14F-4D97-AF65-F5344CB8AC3E}">
        <p14:creationId xmlns:p14="http://schemas.microsoft.com/office/powerpoint/2010/main" val="411316370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NAP5 reports from TIVA patients</a:t>
            </a:r>
            <a:endParaRPr lang="en-GB" dirty="0"/>
          </a:p>
        </p:txBody>
      </p:sp>
      <p:sp>
        <p:nvSpPr>
          <p:cNvPr id="3" name="Content Placeholder 2"/>
          <p:cNvSpPr>
            <a:spLocks noGrp="1"/>
          </p:cNvSpPr>
          <p:nvPr>
            <p:ph idx="1"/>
          </p:nvPr>
        </p:nvSpPr>
        <p:spPr>
          <a:xfrm>
            <a:off x="323528" y="1628800"/>
            <a:ext cx="8568952" cy="4497363"/>
          </a:xfrm>
        </p:spPr>
        <p:txBody>
          <a:bodyPr>
            <a:noAutofit/>
          </a:bodyPr>
          <a:lstStyle/>
          <a:p>
            <a:pPr marL="0" indent="0" algn="ctr">
              <a:buNone/>
            </a:pPr>
            <a:r>
              <a:rPr lang="en-GB" sz="3600" b="1" u="sng" dirty="0" smtClean="0">
                <a:solidFill>
                  <a:schemeClr val="accent1">
                    <a:lumMod val="75000"/>
                  </a:schemeClr>
                </a:solidFill>
              </a:rPr>
              <a:t>Anaesthesia started in </a:t>
            </a:r>
            <a:r>
              <a:rPr lang="en-GB" sz="3600" b="1" u="sng" dirty="0" err="1" smtClean="0">
                <a:solidFill>
                  <a:schemeClr val="accent1">
                    <a:lumMod val="75000"/>
                  </a:schemeClr>
                </a:solidFill>
              </a:rPr>
              <a:t>anaes</a:t>
            </a:r>
            <a:r>
              <a:rPr lang="en-GB" sz="3600" b="1" u="sng" dirty="0" smtClean="0">
                <a:solidFill>
                  <a:schemeClr val="accent1">
                    <a:lumMod val="75000"/>
                  </a:schemeClr>
                </a:solidFill>
              </a:rPr>
              <a:t> room / theatre</a:t>
            </a:r>
          </a:p>
          <a:p>
            <a:pPr marL="0" indent="0">
              <a:buNone/>
            </a:pPr>
            <a:r>
              <a:rPr lang="en-GB" sz="2400" dirty="0">
                <a:solidFill>
                  <a:srgbClr val="002060"/>
                </a:solidFill>
              </a:rPr>
              <a:t>Class A (certain or probable) &amp; </a:t>
            </a:r>
            <a:r>
              <a:rPr lang="en-GB" sz="2400" dirty="0" smtClean="0">
                <a:solidFill>
                  <a:srgbClr val="002060"/>
                </a:solidFill>
              </a:rPr>
              <a:t>Class </a:t>
            </a:r>
            <a:r>
              <a:rPr lang="en-GB" sz="2400" dirty="0">
                <a:solidFill>
                  <a:srgbClr val="002060"/>
                </a:solidFill>
              </a:rPr>
              <a:t>B (possible) AAGA reports</a:t>
            </a:r>
          </a:p>
          <a:p>
            <a:pPr marL="0" indent="0" algn="ctr">
              <a:buNone/>
            </a:pPr>
            <a:endParaRPr lang="en-GB" sz="3600" b="1" u="sng" dirty="0" smtClean="0">
              <a:solidFill>
                <a:schemeClr val="accent1">
                  <a:lumMod val="75000"/>
                </a:schemeClr>
              </a:solidFill>
            </a:endParaRPr>
          </a:p>
          <a:p>
            <a:pPr marL="0" indent="0">
              <a:buNone/>
            </a:pPr>
            <a:endParaRPr lang="en-GB" sz="3000" dirty="0" smtClean="0"/>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32" y="2801933"/>
            <a:ext cx="8934136" cy="3134152"/>
          </a:xfrm>
          <a:prstGeom prst="rect">
            <a:avLst/>
          </a:prstGeom>
        </p:spPr>
      </p:pic>
      <p:sp>
        <p:nvSpPr>
          <p:cNvPr id="5" name="Oval 4"/>
          <p:cNvSpPr/>
          <p:nvPr/>
        </p:nvSpPr>
        <p:spPr>
          <a:xfrm>
            <a:off x="8172400" y="4149080"/>
            <a:ext cx="51440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8100392" y="5229199"/>
            <a:ext cx="570508" cy="3810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387076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IV anaesthesia alone in theatre</a:t>
            </a:r>
            <a:endParaRPr lang="en-GB" dirty="0"/>
          </a:p>
        </p:txBody>
      </p:sp>
      <p:sp>
        <p:nvSpPr>
          <p:cNvPr id="3" name="Content Placeholder 2"/>
          <p:cNvSpPr>
            <a:spLocks noGrp="1"/>
          </p:cNvSpPr>
          <p:nvPr>
            <p:ph idx="1"/>
          </p:nvPr>
        </p:nvSpPr>
        <p:spPr>
          <a:xfrm>
            <a:off x="395536" y="1484784"/>
            <a:ext cx="8424936" cy="4641379"/>
          </a:xfrm>
        </p:spPr>
        <p:txBody>
          <a:bodyPr>
            <a:noAutofit/>
          </a:bodyPr>
          <a:lstStyle/>
          <a:p>
            <a:pPr marL="0" indent="0" algn="ctr">
              <a:buNone/>
            </a:pPr>
            <a:r>
              <a:rPr lang="en-GB" dirty="0" smtClean="0">
                <a:solidFill>
                  <a:schemeClr val="tx2"/>
                </a:solidFill>
              </a:rPr>
              <a:t>8 TCI cases</a:t>
            </a:r>
          </a:p>
          <a:p>
            <a:pPr marL="0" indent="0">
              <a:buNone/>
            </a:pPr>
            <a:r>
              <a:rPr lang="en-GB" sz="2400" dirty="0" smtClean="0"/>
              <a:t>4 cases of failure to deliver intended dose of propofol </a:t>
            </a:r>
          </a:p>
          <a:p>
            <a:pPr lvl="1"/>
            <a:r>
              <a:rPr lang="en-GB" sz="2000" dirty="0" err="1" smtClean="0"/>
              <a:t>tissued</a:t>
            </a:r>
            <a:r>
              <a:rPr lang="en-GB" sz="2000" dirty="0" smtClean="0"/>
              <a:t> </a:t>
            </a:r>
            <a:r>
              <a:rPr lang="en-GB" sz="2000" dirty="0" err="1" smtClean="0"/>
              <a:t>cannulae</a:t>
            </a:r>
            <a:endParaRPr lang="en-GB" sz="2000" dirty="0" smtClean="0"/>
          </a:p>
          <a:p>
            <a:pPr lvl="1"/>
            <a:r>
              <a:rPr lang="en-GB" sz="2000" dirty="0" smtClean="0"/>
              <a:t>propofol and </a:t>
            </a:r>
            <a:r>
              <a:rPr lang="en-GB" sz="2000" dirty="0" err="1" smtClean="0"/>
              <a:t>remi</a:t>
            </a:r>
            <a:r>
              <a:rPr lang="en-GB" sz="2000" dirty="0" smtClean="0"/>
              <a:t> syringes swapped</a:t>
            </a:r>
          </a:p>
          <a:p>
            <a:pPr lvl="1"/>
            <a:r>
              <a:rPr lang="en-GB" sz="2000" dirty="0" smtClean="0"/>
              <a:t>propofol infusion not connected to cannula during induction</a:t>
            </a:r>
          </a:p>
          <a:p>
            <a:pPr marL="0" indent="0">
              <a:buNone/>
            </a:pPr>
            <a:endParaRPr lang="en-GB" sz="1800" dirty="0" smtClean="0"/>
          </a:p>
          <a:p>
            <a:pPr marL="0" indent="0">
              <a:buNone/>
            </a:pPr>
            <a:r>
              <a:rPr lang="en-GB" sz="2400" dirty="0" smtClean="0"/>
              <a:t>4 others involved poor management of NMBs</a:t>
            </a:r>
          </a:p>
          <a:p>
            <a:pPr marL="0" indent="0">
              <a:buNone/>
            </a:pPr>
            <a:endParaRPr lang="en-GB" sz="2800" dirty="0"/>
          </a:p>
          <a:p>
            <a:endParaRPr lang="en-GB" sz="2800" dirty="0"/>
          </a:p>
        </p:txBody>
      </p:sp>
    </p:spTree>
    <p:extLst>
      <p:ext uri="{BB962C8B-B14F-4D97-AF65-F5344CB8AC3E}">
        <p14:creationId xmlns:p14="http://schemas.microsoft.com/office/powerpoint/2010/main" val="301190362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657" y="1844824"/>
            <a:ext cx="9129343" cy="4323154"/>
          </a:xfrm>
          <a:prstGeom prst="rect">
            <a:avLst/>
          </a:prstGeom>
        </p:spPr>
      </p:pic>
    </p:spTree>
    <p:extLst>
      <p:ext uri="{BB962C8B-B14F-4D97-AF65-F5344CB8AC3E}">
        <p14:creationId xmlns:p14="http://schemas.microsoft.com/office/powerpoint/2010/main" val="362190435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IV anaesthesia alone in theatre</a:t>
            </a:r>
            <a:endParaRPr lang="en-GB" dirty="0"/>
          </a:p>
        </p:txBody>
      </p:sp>
      <p:sp>
        <p:nvSpPr>
          <p:cNvPr id="3" name="Content Placeholder 2"/>
          <p:cNvSpPr>
            <a:spLocks noGrp="1"/>
          </p:cNvSpPr>
          <p:nvPr>
            <p:ph idx="1"/>
          </p:nvPr>
        </p:nvSpPr>
        <p:spPr>
          <a:xfrm>
            <a:off x="683568" y="1417638"/>
            <a:ext cx="8136904" cy="4708525"/>
          </a:xfrm>
        </p:spPr>
        <p:txBody>
          <a:bodyPr>
            <a:noAutofit/>
          </a:bodyPr>
          <a:lstStyle/>
          <a:p>
            <a:pPr marL="0" indent="0" algn="ctr">
              <a:buNone/>
            </a:pPr>
            <a:r>
              <a:rPr lang="en-GB" sz="3600" dirty="0" smtClean="0">
                <a:solidFill>
                  <a:schemeClr val="tx2"/>
                </a:solidFill>
              </a:rPr>
              <a:t>4 non-TCI cases</a:t>
            </a:r>
          </a:p>
          <a:p>
            <a:pPr marL="0" indent="0">
              <a:buNone/>
            </a:pPr>
            <a:r>
              <a:rPr lang="en-GB" sz="2400" dirty="0" smtClean="0"/>
              <a:t>propofol and </a:t>
            </a:r>
            <a:r>
              <a:rPr lang="en-GB" sz="2400" dirty="0" err="1" smtClean="0"/>
              <a:t>remifentanil</a:t>
            </a:r>
            <a:r>
              <a:rPr lang="en-GB" sz="2400" dirty="0" smtClean="0"/>
              <a:t> mixed in the same syringe (?TCI for the propofol)</a:t>
            </a:r>
          </a:p>
          <a:p>
            <a:pPr marL="0" indent="0">
              <a:buNone/>
            </a:pPr>
            <a:endParaRPr lang="en-GB" sz="2000" dirty="0" smtClean="0"/>
          </a:p>
          <a:p>
            <a:pPr marL="0" indent="0">
              <a:buNone/>
            </a:pPr>
            <a:r>
              <a:rPr lang="en-GB" sz="2400" dirty="0" smtClean="0"/>
              <a:t>propofol and remifentanil boluses given followed by manual infusions</a:t>
            </a:r>
          </a:p>
          <a:p>
            <a:pPr marL="0" indent="0">
              <a:buNone/>
            </a:pPr>
            <a:endParaRPr lang="en-GB" sz="2000" dirty="0" smtClean="0"/>
          </a:p>
          <a:p>
            <a:pPr marL="0" indent="0">
              <a:buNone/>
            </a:pPr>
            <a:r>
              <a:rPr lang="en-GB" sz="2400" dirty="0" smtClean="0"/>
              <a:t>combined CSE + manual propofol infusion while the patient breathed from a Hudson mask</a:t>
            </a:r>
          </a:p>
          <a:p>
            <a:pPr marL="0" indent="0">
              <a:buNone/>
            </a:pPr>
            <a:endParaRPr lang="en-GB" sz="1100" dirty="0" smtClean="0"/>
          </a:p>
          <a:p>
            <a:pPr marL="0" indent="0">
              <a:buNone/>
            </a:pPr>
            <a:r>
              <a:rPr lang="en-GB" sz="2400" dirty="0" smtClean="0"/>
              <a:t>manual boluses of propofol</a:t>
            </a:r>
            <a:endParaRPr lang="en-GB" sz="2800" dirty="0" smtClean="0"/>
          </a:p>
          <a:p>
            <a:endParaRPr lang="en-GB" sz="2800" dirty="0"/>
          </a:p>
        </p:txBody>
      </p:sp>
    </p:spTree>
    <p:extLst>
      <p:ext uri="{BB962C8B-B14F-4D97-AF65-F5344CB8AC3E}">
        <p14:creationId xmlns:p14="http://schemas.microsoft.com/office/powerpoint/2010/main" val="293543299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Anaesthesia induced in theatre</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2360" y="2201352"/>
            <a:ext cx="8934136" cy="3134152"/>
          </a:xfrm>
          <a:prstGeom prst="rect">
            <a:avLst/>
          </a:prstGeom>
        </p:spPr>
      </p:pic>
      <p:sp>
        <p:nvSpPr>
          <p:cNvPr id="3" name="Oval 2"/>
          <p:cNvSpPr/>
          <p:nvPr/>
        </p:nvSpPr>
        <p:spPr>
          <a:xfrm>
            <a:off x="102360" y="4625516"/>
            <a:ext cx="30294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877644" y="4625516"/>
            <a:ext cx="4320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078625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tx2"/>
                </a:solidFill>
              </a:rPr>
              <a:t>Anaesthesia induced outside theatre</a:t>
            </a:r>
          </a:p>
        </p:txBody>
      </p:sp>
      <p:sp>
        <p:nvSpPr>
          <p:cNvPr id="3" name="Content Placeholder 2"/>
          <p:cNvSpPr>
            <a:spLocks noGrp="1"/>
          </p:cNvSpPr>
          <p:nvPr>
            <p:ph idx="1"/>
          </p:nvPr>
        </p:nvSpPr>
        <p:spPr>
          <a:xfrm>
            <a:off x="827584" y="1844824"/>
            <a:ext cx="7859216" cy="4281339"/>
          </a:xfrm>
        </p:spPr>
        <p:txBody>
          <a:bodyPr>
            <a:noAutofit/>
          </a:bodyPr>
          <a:lstStyle/>
          <a:p>
            <a:pPr marL="0" indent="0">
              <a:buNone/>
            </a:pPr>
            <a:r>
              <a:rPr lang="en-GB" sz="2400" dirty="0" smtClean="0"/>
              <a:t>4 Class A reports </a:t>
            </a:r>
            <a:r>
              <a:rPr lang="en-GB" sz="2400" dirty="0"/>
              <a:t>were of patients who received a propofol infusion for intended general anaesthesia in A&amp;E, radiology or ICU. </a:t>
            </a:r>
            <a:endParaRPr lang="en-GB" sz="2400" dirty="0" smtClean="0"/>
          </a:p>
          <a:p>
            <a:pPr marL="0" indent="0">
              <a:buNone/>
            </a:pPr>
            <a:endParaRPr lang="en-GB" sz="1800" dirty="0" smtClean="0"/>
          </a:p>
          <a:p>
            <a:pPr marL="0" indent="0">
              <a:buNone/>
            </a:pPr>
            <a:r>
              <a:rPr lang="en-GB" sz="2400" dirty="0" smtClean="0"/>
              <a:t>3 ICU reports were similar. </a:t>
            </a:r>
          </a:p>
          <a:p>
            <a:pPr marL="0" indent="0">
              <a:buNone/>
            </a:pPr>
            <a:endParaRPr lang="en-GB" sz="1800" dirty="0"/>
          </a:p>
          <a:p>
            <a:pPr marL="0" indent="0">
              <a:buNone/>
            </a:pPr>
            <a:r>
              <a:rPr lang="en-GB" sz="2400" dirty="0" smtClean="0">
                <a:solidFill>
                  <a:schemeClr val="tx2"/>
                </a:solidFill>
              </a:rPr>
              <a:t>Cause of AAGA generally propofol doses that were too low. </a:t>
            </a:r>
          </a:p>
          <a:p>
            <a:pPr marL="0" indent="0">
              <a:buNone/>
            </a:pPr>
            <a:r>
              <a:rPr lang="en-GB" sz="2400" dirty="0" smtClean="0">
                <a:solidFill>
                  <a:schemeClr val="tx2"/>
                </a:solidFill>
              </a:rPr>
              <a:t>All manual infusion rather than TCI. </a:t>
            </a:r>
          </a:p>
          <a:p>
            <a:pPr marL="0" indent="0">
              <a:buNone/>
            </a:pPr>
            <a:r>
              <a:rPr lang="en-GB" sz="2400" dirty="0" smtClean="0">
                <a:solidFill>
                  <a:schemeClr val="tx2"/>
                </a:solidFill>
              </a:rPr>
              <a:t>Infusion rates as low as 10 ml/h were reported</a:t>
            </a:r>
            <a:endParaRPr lang="en-GB" sz="2800" dirty="0" smtClean="0">
              <a:solidFill>
                <a:schemeClr val="tx2"/>
              </a:solidFill>
            </a:endParaRPr>
          </a:p>
        </p:txBody>
      </p:sp>
    </p:spTree>
    <p:extLst>
      <p:ext uri="{BB962C8B-B14F-4D97-AF65-F5344CB8AC3E}">
        <p14:creationId xmlns:p14="http://schemas.microsoft.com/office/powerpoint/2010/main" val="417041286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GB" sz="3200" dirty="0" smtClean="0"/>
              <a:t>Simulations of a typical TCI </a:t>
            </a:r>
            <a:r>
              <a:rPr lang="en-GB" sz="3200" dirty="0" err="1" smtClean="0"/>
              <a:t>propofol</a:t>
            </a:r>
            <a:r>
              <a:rPr lang="en-GB" sz="3200" dirty="0" smtClean="0"/>
              <a:t> anaesthetic and of a manual infusion with no initial bolus</a:t>
            </a:r>
            <a:endParaRPr lang="en-GB" sz="32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99592" y="1484784"/>
            <a:ext cx="5276538" cy="259062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4208306"/>
            <a:ext cx="5247318" cy="2649694"/>
          </a:xfrm>
          <a:prstGeom prst="rect">
            <a:avLst/>
          </a:prstGeom>
        </p:spPr>
      </p:pic>
      <p:sp>
        <p:nvSpPr>
          <p:cNvPr id="3" name="TextBox 2"/>
          <p:cNvSpPr txBox="1"/>
          <p:nvPr/>
        </p:nvSpPr>
        <p:spPr>
          <a:xfrm>
            <a:off x="6876256" y="3356992"/>
            <a:ext cx="2016224" cy="2862322"/>
          </a:xfrm>
          <a:prstGeom prst="rect">
            <a:avLst/>
          </a:prstGeom>
          <a:noFill/>
        </p:spPr>
        <p:txBody>
          <a:bodyPr wrap="square" rtlCol="0">
            <a:spAutoFit/>
          </a:bodyPr>
          <a:lstStyle/>
          <a:p>
            <a:r>
              <a:rPr lang="en-GB" dirty="0" smtClean="0"/>
              <a:t>See chapter 18.</a:t>
            </a:r>
          </a:p>
          <a:p>
            <a:endParaRPr lang="en-GB" dirty="0"/>
          </a:p>
          <a:p>
            <a:r>
              <a:rPr lang="en-GB" dirty="0" err="1" smtClean="0"/>
              <a:t>TIVAtrainer</a:t>
            </a:r>
            <a:r>
              <a:rPr lang="en-GB" dirty="0" smtClean="0"/>
              <a:t> software version 9; Marsh pharmacokinetic model with a blood-brain equilibration rate constant of 0.6</a:t>
            </a:r>
            <a:endParaRPr lang="en-GB" dirty="0"/>
          </a:p>
        </p:txBody>
      </p:sp>
    </p:spTree>
    <p:extLst>
      <p:ext uri="{BB962C8B-B14F-4D97-AF65-F5344CB8AC3E}">
        <p14:creationId xmlns:p14="http://schemas.microsoft.com/office/powerpoint/2010/main" val="405298041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NMB use in TIVA AAGA cases</a:t>
            </a:r>
            <a:endParaRPr lang="en-GB" dirty="0"/>
          </a:p>
        </p:txBody>
      </p:sp>
      <p:sp>
        <p:nvSpPr>
          <p:cNvPr id="3" name="Content Placeholder 2"/>
          <p:cNvSpPr>
            <a:spLocks noGrp="1"/>
          </p:cNvSpPr>
          <p:nvPr>
            <p:ph idx="1"/>
          </p:nvPr>
        </p:nvSpPr>
        <p:spPr>
          <a:xfrm>
            <a:off x="827584" y="1417638"/>
            <a:ext cx="7992888" cy="4708525"/>
          </a:xfrm>
        </p:spPr>
        <p:txBody>
          <a:bodyPr>
            <a:noAutofit/>
          </a:bodyPr>
          <a:lstStyle/>
          <a:p>
            <a:pPr marL="0" indent="0">
              <a:buNone/>
            </a:pPr>
            <a:endParaRPr lang="en-GB" sz="2800" dirty="0" smtClean="0">
              <a:solidFill>
                <a:schemeClr val="tx2"/>
              </a:solidFill>
            </a:endParaRPr>
          </a:p>
          <a:p>
            <a:pPr marL="0" indent="0">
              <a:buNone/>
            </a:pPr>
            <a:r>
              <a:rPr lang="en-GB" sz="2400" dirty="0" smtClean="0">
                <a:solidFill>
                  <a:schemeClr val="tx2"/>
                </a:solidFill>
              </a:rPr>
              <a:t>There were only 2 Class A TIVA or combined TIVA and volatile cases in which no NMB had been given</a:t>
            </a:r>
          </a:p>
          <a:p>
            <a:pPr marL="0" indent="0">
              <a:buNone/>
            </a:pPr>
            <a:endParaRPr lang="en-GB" sz="2400" dirty="0" smtClean="0">
              <a:solidFill>
                <a:schemeClr val="tx2"/>
              </a:solidFill>
            </a:endParaRPr>
          </a:p>
          <a:p>
            <a:pPr marL="0" indent="0">
              <a:buNone/>
            </a:pPr>
            <a:r>
              <a:rPr lang="en-GB" sz="2400" dirty="0" smtClean="0"/>
              <a:t>CSE anaesthetic with a manual propofol infusion and patient breathed from Hudson mask</a:t>
            </a:r>
          </a:p>
          <a:p>
            <a:pPr marL="0" indent="0">
              <a:buNone/>
            </a:pPr>
            <a:endParaRPr lang="en-GB" sz="1400" dirty="0" smtClean="0"/>
          </a:p>
          <a:p>
            <a:pPr marL="0" indent="0">
              <a:buNone/>
            </a:pPr>
            <a:r>
              <a:rPr lang="en-GB" sz="2400" dirty="0" smtClean="0"/>
              <a:t>manual boluses of propofol discontinued when the anaesthetist mistakenly thought procedure had finished</a:t>
            </a:r>
          </a:p>
          <a:p>
            <a:endParaRPr lang="en-GB" sz="2400" dirty="0"/>
          </a:p>
        </p:txBody>
      </p:sp>
    </p:spTree>
    <p:extLst>
      <p:ext uri="{BB962C8B-B14F-4D97-AF65-F5344CB8AC3E}">
        <p14:creationId xmlns:p14="http://schemas.microsoft.com/office/powerpoint/2010/main" val="50932038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Preventability</a:t>
            </a:r>
            <a:endParaRPr lang="en-GB" dirty="0"/>
          </a:p>
        </p:txBody>
      </p:sp>
      <p:sp>
        <p:nvSpPr>
          <p:cNvPr id="3" name="Content Placeholder 2"/>
          <p:cNvSpPr>
            <a:spLocks noGrp="1"/>
          </p:cNvSpPr>
          <p:nvPr>
            <p:ph idx="1"/>
          </p:nvPr>
        </p:nvSpPr>
        <p:spPr>
          <a:xfrm>
            <a:off x="827584" y="1417638"/>
            <a:ext cx="7992888" cy="4708525"/>
          </a:xfrm>
        </p:spPr>
        <p:txBody>
          <a:bodyPr>
            <a:noAutofit/>
          </a:bodyPr>
          <a:lstStyle/>
          <a:p>
            <a:pPr marL="0" indent="0">
              <a:buNone/>
            </a:pPr>
            <a:endParaRPr lang="en-GB" sz="2800" dirty="0" smtClean="0">
              <a:solidFill>
                <a:schemeClr val="tx2"/>
              </a:solidFill>
            </a:endParaRPr>
          </a:p>
          <a:p>
            <a:pPr marL="0" indent="0">
              <a:buNone/>
            </a:pPr>
            <a:r>
              <a:rPr lang="en-GB" sz="2800" dirty="0" smtClean="0">
                <a:solidFill>
                  <a:schemeClr val="tx2"/>
                </a:solidFill>
              </a:rPr>
              <a:t>76% were considered to have been preventable</a:t>
            </a:r>
          </a:p>
          <a:p>
            <a:pPr marL="0" indent="0">
              <a:buNone/>
            </a:pPr>
            <a:endParaRPr lang="en-GB" sz="2800" dirty="0">
              <a:solidFill>
                <a:schemeClr val="tx2"/>
              </a:solidFill>
            </a:endParaRPr>
          </a:p>
          <a:p>
            <a:pPr marL="0" indent="0">
              <a:buNone/>
            </a:pPr>
            <a:r>
              <a:rPr lang="en-GB" sz="2800" dirty="0" smtClean="0">
                <a:solidFill>
                  <a:schemeClr val="tx2"/>
                </a:solidFill>
              </a:rPr>
              <a:t>The commonest contributory factor identified was inadequate education and training</a:t>
            </a:r>
          </a:p>
        </p:txBody>
      </p:sp>
    </p:spTree>
    <p:extLst>
      <p:ext uri="{BB962C8B-B14F-4D97-AF65-F5344CB8AC3E}">
        <p14:creationId xmlns:p14="http://schemas.microsoft.com/office/powerpoint/2010/main" val="947345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4638"/>
            <a:ext cx="7643192" cy="1143000"/>
          </a:xfrm>
        </p:spPr>
        <p:txBody>
          <a:bodyPr/>
          <a:lstStyle/>
          <a:p>
            <a:pPr algn="l"/>
            <a:r>
              <a:rPr lang="en-GB" dirty="0" smtClean="0"/>
              <a:t>Structured outputs</a:t>
            </a:r>
            <a:endParaRPr lang="en-GB" dirty="0"/>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00808"/>
            <a:ext cx="9144000" cy="423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31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Learning points</a:t>
            </a:r>
            <a:endParaRPr lang="en-GB" dirty="0"/>
          </a:p>
        </p:txBody>
      </p:sp>
      <p:sp>
        <p:nvSpPr>
          <p:cNvPr id="3" name="Content Placeholder 2"/>
          <p:cNvSpPr>
            <a:spLocks noGrp="1"/>
          </p:cNvSpPr>
          <p:nvPr>
            <p:ph idx="1"/>
          </p:nvPr>
        </p:nvSpPr>
        <p:spPr>
          <a:xfrm>
            <a:off x="827584" y="1417638"/>
            <a:ext cx="7992888" cy="4708525"/>
          </a:xfrm>
        </p:spPr>
        <p:txBody>
          <a:bodyPr>
            <a:noAutofit/>
          </a:bodyPr>
          <a:lstStyle/>
          <a:p>
            <a:pPr marL="0" indent="0" algn="ctr">
              <a:buNone/>
            </a:pPr>
            <a:endParaRPr lang="en-GB" sz="2800" dirty="0" smtClean="0"/>
          </a:p>
          <a:p>
            <a:pPr marL="0" indent="0">
              <a:buNone/>
            </a:pPr>
            <a:r>
              <a:rPr lang="en-GB" sz="2400" dirty="0" smtClean="0">
                <a:solidFill>
                  <a:schemeClr val="tx2"/>
                </a:solidFill>
              </a:rPr>
              <a:t>TIVA was over-represented.</a:t>
            </a:r>
          </a:p>
          <a:p>
            <a:pPr marL="0" indent="0">
              <a:buNone/>
            </a:pPr>
            <a:endParaRPr lang="en-GB" sz="2000" dirty="0" smtClean="0">
              <a:solidFill>
                <a:schemeClr val="tx2"/>
              </a:solidFill>
            </a:endParaRPr>
          </a:p>
          <a:p>
            <a:pPr marL="0" indent="0">
              <a:buNone/>
            </a:pPr>
            <a:r>
              <a:rPr lang="en-GB" sz="2400" dirty="0" smtClean="0">
                <a:solidFill>
                  <a:schemeClr val="tx2"/>
                </a:solidFill>
              </a:rPr>
              <a:t>Changing from volatile to IV anaesthesia at the end of surgery (e.g. for transfer to ICU) and anaesthesia outside the operating theatre appeared to be very high risk</a:t>
            </a:r>
          </a:p>
          <a:p>
            <a:pPr marL="0" indent="0">
              <a:buNone/>
            </a:pPr>
            <a:endParaRPr lang="en-GB" sz="2400" dirty="0" smtClean="0">
              <a:solidFill>
                <a:schemeClr val="tx2"/>
              </a:solidFill>
            </a:endParaRPr>
          </a:p>
          <a:p>
            <a:pPr marL="0" indent="0">
              <a:buNone/>
            </a:pPr>
            <a:r>
              <a:rPr lang="en-GB" sz="2400" dirty="0" smtClean="0">
                <a:solidFill>
                  <a:schemeClr val="tx2"/>
                </a:solidFill>
              </a:rPr>
              <a:t>Three quarters of the TIVA AAGA cases were judged  preventable: commonest contributory factor - inadequate education and training</a:t>
            </a:r>
            <a:r>
              <a:rPr lang="en-GB" sz="2800" dirty="0" smtClean="0">
                <a:solidFill>
                  <a:schemeClr val="tx2"/>
                </a:solidFill>
              </a:rPr>
              <a:t>.</a:t>
            </a:r>
          </a:p>
        </p:txBody>
      </p:sp>
    </p:spTree>
    <p:extLst>
      <p:ext uri="{BB962C8B-B14F-4D97-AF65-F5344CB8AC3E}">
        <p14:creationId xmlns:p14="http://schemas.microsoft.com/office/powerpoint/2010/main" val="263300427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Learning points</a:t>
            </a:r>
            <a:endParaRPr lang="en-GB" dirty="0"/>
          </a:p>
        </p:txBody>
      </p:sp>
      <p:sp>
        <p:nvSpPr>
          <p:cNvPr id="3" name="Content Placeholder 2"/>
          <p:cNvSpPr>
            <a:spLocks noGrp="1"/>
          </p:cNvSpPr>
          <p:nvPr>
            <p:ph idx="1"/>
          </p:nvPr>
        </p:nvSpPr>
        <p:spPr>
          <a:xfrm>
            <a:off x="683568" y="1556792"/>
            <a:ext cx="8208912" cy="4579367"/>
          </a:xfrm>
        </p:spPr>
        <p:txBody>
          <a:bodyPr>
            <a:noAutofit/>
          </a:bodyPr>
          <a:lstStyle/>
          <a:p>
            <a:pPr marL="0" indent="0">
              <a:buNone/>
            </a:pPr>
            <a:r>
              <a:rPr lang="en-GB" sz="2400" dirty="0" smtClean="0">
                <a:solidFill>
                  <a:schemeClr val="tx2"/>
                </a:solidFill>
              </a:rPr>
              <a:t>Most reports of AAGA during TIVA included a NMBA</a:t>
            </a:r>
          </a:p>
          <a:p>
            <a:pPr marL="0" indent="0">
              <a:buNone/>
            </a:pPr>
            <a:endParaRPr lang="en-GB" sz="1600" dirty="0" smtClean="0">
              <a:solidFill>
                <a:schemeClr val="tx2"/>
              </a:solidFill>
            </a:endParaRPr>
          </a:p>
          <a:p>
            <a:pPr marL="0" indent="0">
              <a:buNone/>
            </a:pPr>
            <a:r>
              <a:rPr lang="en-GB" sz="2400" dirty="0" smtClean="0">
                <a:solidFill>
                  <a:schemeClr val="tx2"/>
                </a:solidFill>
              </a:rPr>
              <a:t>TIVA in the operating theatre is usually given by TCI. Problems: failure to deliver drug and allowing the patient to waken while still paralysed.</a:t>
            </a:r>
          </a:p>
          <a:p>
            <a:pPr marL="0" indent="0">
              <a:buNone/>
            </a:pPr>
            <a:endParaRPr lang="en-GB" sz="1600" dirty="0" smtClean="0">
              <a:solidFill>
                <a:schemeClr val="tx2"/>
              </a:solidFill>
            </a:endParaRPr>
          </a:p>
          <a:p>
            <a:pPr marL="0" indent="0">
              <a:buNone/>
            </a:pPr>
            <a:r>
              <a:rPr lang="en-GB" sz="2400" dirty="0" smtClean="0">
                <a:solidFill>
                  <a:schemeClr val="tx2"/>
                </a:solidFill>
              </a:rPr>
              <a:t>During transfer / outside theatre, the commonest cause of AAGA was inappropriately low doses of propofol (non-TCI).</a:t>
            </a:r>
          </a:p>
        </p:txBody>
      </p:sp>
    </p:spTree>
    <p:extLst>
      <p:ext uri="{BB962C8B-B14F-4D97-AF65-F5344CB8AC3E}">
        <p14:creationId xmlns:p14="http://schemas.microsoft.com/office/powerpoint/2010/main" val="350936847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3" name="Content Placeholder 2"/>
          <p:cNvPicPr>
            <a:picLocks noGrp="1" noChangeAspect="1"/>
          </p:cNvPicPr>
          <p:nvPr>
            <p:ph sz="half" idx="1"/>
          </p:nvPr>
        </p:nvPicPr>
        <p:blipFill>
          <a:blip r:embed="rId2"/>
          <a:stretch>
            <a:fillRect/>
          </a:stretch>
        </p:blipFill>
        <p:spPr>
          <a:xfrm>
            <a:off x="975790" y="1417638"/>
            <a:ext cx="7344819" cy="4932482"/>
          </a:xfrm>
          <a:prstGeom prst="rect">
            <a:avLst/>
          </a:prstGeom>
        </p:spPr>
      </p:pic>
      <p:sp>
        <p:nvSpPr>
          <p:cNvPr id="6" name="Content Placeholder 5"/>
          <p:cNvSpPr>
            <a:spLocks noGrp="1"/>
          </p:cNvSpPr>
          <p:nvPr>
            <p:ph sz="half" idx="2"/>
          </p:nvPr>
        </p:nvSpPr>
        <p:spPr/>
        <p:txBody>
          <a:bodyPr/>
          <a:lstStyle/>
          <a:p>
            <a:endParaRPr lang="en-GB" dirty="0"/>
          </a:p>
        </p:txBody>
      </p:sp>
    </p:spTree>
    <p:extLst>
      <p:ext uri="{BB962C8B-B14F-4D97-AF65-F5344CB8AC3E}">
        <p14:creationId xmlns:p14="http://schemas.microsoft.com/office/powerpoint/2010/main" val="144481964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6" name="Content Placeholder 5"/>
          <p:cNvSpPr>
            <a:spLocks noGrp="1"/>
          </p:cNvSpPr>
          <p:nvPr>
            <p:ph sz="half" idx="2"/>
          </p:nvPr>
        </p:nvSpPr>
        <p:spPr/>
        <p:txBody>
          <a:bodyPr/>
          <a:lstStyle/>
          <a:p>
            <a:endParaRPr lang="en-GB" dirty="0"/>
          </a:p>
        </p:txBody>
      </p:sp>
      <p:pic>
        <p:nvPicPr>
          <p:cNvPr id="5" name="Content Placeholder 4"/>
          <p:cNvPicPr>
            <a:picLocks noGrp="1" noChangeAspect="1"/>
          </p:cNvPicPr>
          <p:nvPr>
            <p:ph sz="half" idx="1"/>
          </p:nvPr>
        </p:nvPicPr>
        <p:blipFill>
          <a:blip r:embed="rId2"/>
          <a:stretch>
            <a:fillRect/>
          </a:stretch>
        </p:blipFill>
        <p:spPr>
          <a:xfrm>
            <a:off x="1043608" y="1450285"/>
            <a:ext cx="6985681" cy="5006191"/>
          </a:xfrm>
          <a:prstGeom prst="rect">
            <a:avLst/>
          </a:prstGeom>
        </p:spPr>
      </p:pic>
    </p:spTree>
    <p:extLst>
      <p:ext uri="{BB962C8B-B14F-4D97-AF65-F5344CB8AC3E}">
        <p14:creationId xmlns:p14="http://schemas.microsoft.com/office/powerpoint/2010/main" val="110182827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1556792"/>
            <a:ext cx="7772400" cy="1470025"/>
          </a:xfrm>
        </p:spPr>
        <p:txBody>
          <a:bodyPr/>
          <a:lstStyle/>
          <a:p>
            <a:pPr eaLnBrk="1" hangingPunct="1"/>
            <a:r>
              <a:rPr lang="en-GB" dirty="0" smtClean="0">
                <a:ea typeface="MS PGothic" pitchFamily="34" charset="-128"/>
              </a:rPr>
              <a:t>Neuromuscular Blockade</a:t>
            </a:r>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1840" y="3257550"/>
            <a:ext cx="2722562" cy="3600450"/>
          </a:xfrm>
          <a:prstGeom prst="rect">
            <a:avLst/>
          </a:prstGeom>
          <a:noFill/>
          <a:ln w="9525">
            <a:noFill/>
            <a:miter lim="800000"/>
            <a:headEnd/>
            <a:tailEnd/>
          </a:ln>
          <a:effectLst/>
        </p:spPr>
      </p:pic>
    </p:spTree>
    <p:extLst>
      <p:ext uri="{BB962C8B-B14F-4D97-AF65-F5344CB8AC3E}">
        <p14:creationId xmlns:p14="http://schemas.microsoft.com/office/powerpoint/2010/main" val="1922081414"/>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endParaRPr lang="en-GB" smtClean="0">
              <a:ea typeface="MS PGothic" pitchFamily="34" charset="-128"/>
            </a:endParaRPr>
          </a:p>
        </p:txBody>
      </p:sp>
      <p:sp>
        <p:nvSpPr>
          <p:cNvPr id="3" name="Content Placeholder 2"/>
          <p:cNvSpPr>
            <a:spLocks noGrp="1"/>
          </p:cNvSpPr>
          <p:nvPr>
            <p:ph idx="1"/>
          </p:nvPr>
        </p:nvSpPr>
        <p:spPr/>
        <p:txBody>
          <a:bodyPr>
            <a:normAutofit fontScale="92500" lnSpcReduction="20000"/>
          </a:bodyPr>
          <a:lstStyle/>
          <a:p>
            <a:pPr marL="0" indent="0" eaLnBrk="1" hangingPunct="1">
              <a:buNone/>
              <a:defRPr/>
            </a:pPr>
            <a:endParaRPr lang="en-US" dirty="0" smtClean="0"/>
          </a:p>
          <a:p>
            <a:pPr marL="0" indent="0" eaLnBrk="1" hangingPunct="1">
              <a:buNone/>
              <a:defRPr/>
            </a:pPr>
            <a:r>
              <a:rPr lang="en-US" dirty="0" smtClean="0"/>
              <a:t>Indication may be to either:</a:t>
            </a:r>
          </a:p>
          <a:p>
            <a:pPr lvl="1" eaLnBrk="1" hangingPunct="1">
              <a:defRPr/>
            </a:pPr>
            <a:r>
              <a:rPr lang="en-US" dirty="0" smtClean="0"/>
              <a:t>facilitate laryngoscopy and tracheal intubation, ventilation or for surgical requirements. </a:t>
            </a:r>
          </a:p>
          <a:p>
            <a:pPr marL="0" indent="0" eaLnBrk="1" hangingPunct="1">
              <a:buFont typeface="Arial" charset="0"/>
              <a:buNone/>
              <a:defRPr/>
            </a:pPr>
            <a:endParaRPr lang="en-US" dirty="0" smtClean="0"/>
          </a:p>
          <a:p>
            <a:pPr marL="0" indent="0" algn="ctr" eaLnBrk="1" hangingPunct="1">
              <a:buFont typeface="Arial" charset="0"/>
              <a:buNone/>
              <a:defRPr/>
            </a:pPr>
            <a:r>
              <a:rPr lang="en-US" dirty="0" smtClean="0"/>
              <a:t>But</a:t>
            </a:r>
          </a:p>
          <a:p>
            <a:pPr eaLnBrk="1" hangingPunct="1">
              <a:defRPr/>
            </a:pPr>
            <a:endParaRPr lang="en-US" dirty="0" smtClean="0"/>
          </a:p>
          <a:p>
            <a:pPr marL="0" indent="0" eaLnBrk="1" hangingPunct="1">
              <a:buNone/>
              <a:defRPr/>
            </a:pPr>
            <a:r>
              <a:rPr lang="en-US" dirty="0" smtClean="0"/>
              <a:t>NMB removes the capacity of a patient to move in response to unpleasant stimuli during general anaesthesia. </a:t>
            </a:r>
            <a:endParaRPr lang="en-US" dirty="0"/>
          </a:p>
        </p:txBody>
      </p:sp>
    </p:spTree>
    <p:extLst>
      <p:ext uri="{BB962C8B-B14F-4D97-AF65-F5344CB8AC3E}">
        <p14:creationId xmlns:p14="http://schemas.microsoft.com/office/powerpoint/2010/main" val="79747349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p:txBody>
          <a:bodyPr/>
          <a:lstStyle/>
          <a:p>
            <a:r>
              <a:rPr lang="en-US" smtClean="0">
                <a:ea typeface="MS PGothic" pitchFamily="34" charset="-128"/>
              </a:rPr>
              <a:t>Ghoneim &amp; Block (1992) </a:t>
            </a:r>
          </a:p>
          <a:p>
            <a:pPr lvl="1"/>
            <a:r>
              <a:rPr lang="en-US" smtClean="0">
                <a:ea typeface="MS PGothic" pitchFamily="34" charset="-128"/>
              </a:rPr>
              <a:t>Avoid neuromuscular blockade wherever possible and if used, avoid complete paralysis. </a:t>
            </a:r>
          </a:p>
          <a:p>
            <a:pPr eaLnBrk="1" hangingPunct="1"/>
            <a:r>
              <a:rPr lang="en-US" smtClean="0">
                <a:ea typeface="MS PGothic" pitchFamily="34" charset="-128"/>
              </a:rPr>
              <a:t>Sandin et al., 2000</a:t>
            </a:r>
          </a:p>
          <a:p>
            <a:pPr lvl="1" eaLnBrk="1" hangingPunct="1"/>
            <a:r>
              <a:rPr lang="en-US" smtClean="0">
                <a:ea typeface="MS PGothic" pitchFamily="34" charset="-128"/>
              </a:rPr>
              <a:t>NMBs predispose to AAGA and to the adverse effects of AAGA when it occurs </a:t>
            </a:r>
          </a:p>
          <a:p>
            <a:pPr lvl="1" eaLnBrk="1" hangingPunct="1"/>
            <a:r>
              <a:rPr lang="en-US" smtClean="0">
                <a:latin typeface="Avenir LT 35 Light" charset="0"/>
                <a:ea typeface="MS PGothic" pitchFamily="34" charset="-128"/>
              </a:rPr>
              <a:t>Incidence of AAGA </a:t>
            </a:r>
          </a:p>
          <a:p>
            <a:pPr lvl="2" eaLnBrk="1" hangingPunct="1"/>
            <a:r>
              <a:rPr lang="en-US" smtClean="0">
                <a:latin typeface="Avenir LT 35 Light" charset="0"/>
                <a:ea typeface="MS PGothic" pitchFamily="34" charset="-128"/>
              </a:rPr>
              <a:t>with NMB was 0.18% vs 0.1% with no NMB</a:t>
            </a:r>
          </a:p>
          <a:p>
            <a:pPr lvl="1" eaLnBrk="1" hangingPunct="1"/>
            <a:endParaRPr lang="en-US" smtClean="0">
              <a:ea typeface="MS PGothic" pitchFamily="34" charset="-128"/>
            </a:endParaRPr>
          </a:p>
          <a:p>
            <a:pPr eaLnBrk="1" hangingPunct="1"/>
            <a:endParaRPr lang="en-US" smtClean="0">
              <a:ea typeface="MS PGothic" pitchFamily="34" charset="-128"/>
            </a:endParaRPr>
          </a:p>
          <a:p>
            <a:pPr eaLnBrk="1" hangingPunct="1"/>
            <a:endParaRPr lang="en-US" smtClean="0">
              <a:ea typeface="MS PGothic" pitchFamily="34" charset="-128"/>
            </a:endParaRPr>
          </a:p>
        </p:txBody>
      </p:sp>
    </p:spTree>
    <p:extLst>
      <p:ext uri="{BB962C8B-B14F-4D97-AF65-F5344CB8AC3E}">
        <p14:creationId xmlns:p14="http://schemas.microsoft.com/office/powerpoint/2010/main" val="284805269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endParaRPr lang="en-GB" smtClean="0">
              <a:ea typeface="MS PGothic" pitchFamily="34" charset="-128"/>
            </a:endParaRPr>
          </a:p>
        </p:txBody>
      </p:sp>
      <p:sp>
        <p:nvSpPr>
          <p:cNvPr id="3" name="Content Placeholder 2"/>
          <p:cNvSpPr>
            <a:spLocks noGrp="1"/>
          </p:cNvSpPr>
          <p:nvPr>
            <p:ph idx="1"/>
          </p:nvPr>
        </p:nvSpPr>
        <p:spPr/>
        <p:txBody>
          <a:bodyPr/>
          <a:lstStyle/>
          <a:p>
            <a:pPr eaLnBrk="1" hangingPunct="1"/>
            <a:r>
              <a:rPr lang="en-US" smtClean="0">
                <a:ea typeface="MS PGothic" pitchFamily="34" charset="-128"/>
              </a:rPr>
              <a:t>B-Aware (Myles et al., 2004) </a:t>
            </a:r>
          </a:p>
          <a:p>
            <a:pPr lvl="1" eaLnBrk="1" hangingPunct="1"/>
            <a:r>
              <a:rPr lang="en-US" smtClean="0">
                <a:ea typeface="MS PGothic" pitchFamily="34" charset="-128"/>
              </a:rPr>
              <a:t>predominantly studied patients in whom NMBs were administered.</a:t>
            </a:r>
          </a:p>
          <a:p>
            <a:pPr eaLnBrk="1" hangingPunct="1"/>
            <a:endParaRPr lang="en-US" smtClean="0">
              <a:ea typeface="MS PGothic" pitchFamily="34" charset="-128"/>
            </a:endParaRPr>
          </a:p>
          <a:p>
            <a:pPr eaLnBrk="1" hangingPunct="1"/>
            <a:r>
              <a:rPr lang="en-US" smtClean="0">
                <a:ea typeface="MS PGothic" pitchFamily="34" charset="-128"/>
              </a:rPr>
              <a:t>Other large trials (B-Unaware/ BAG-RECALL; Avidan 2008 &amp; 2011)</a:t>
            </a:r>
          </a:p>
          <a:p>
            <a:pPr lvl="1" eaLnBrk="1" hangingPunct="1"/>
            <a:r>
              <a:rPr lang="en-US" smtClean="0">
                <a:ea typeface="MS PGothic" pitchFamily="34" charset="-128"/>
              </a:rPr>
              <a:t>have not explicitly recorded NMB as a risk factor</a:t>
            </a:r>
          </a:p>
          <a:p>
            <a:pPr eaLnBrk="1" hangingPunct="1">
              <a:buFont typeface="Arial" charset="0"/>
              <a:buNone/>
            </a:pPr>
            <a:endParaRPr lang="en-US" smtClean="0">
              <a:ea typeface="MS PGothic" pitchFamily="34" charset="-128"/>
            </a:endParaRPr>
          </a:p>
        </p:txBody>
      </p:sp>
    </p:spTree>
    <p:extLst>
      <p:ext uri="{BB962C8B-B14F-4D97-AF65-F5344CB8AC3E}">
        <p14:creationId xmlns:p14="http://schemas.microsoft.com/office/powerpoint/2010/main" val="330337444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mtClean="0">
                <a:ea typeface="MS PGothic" pitchFamily="34" charset="-128"/>
              </a:rPr>
              <a:t>NAP5 Results</a:t>
            </a:r>
            <a:endParaRPr lang="en-GB" smtClean="0">
              <a:ea typeface="MS PGothic" pitchFamily="34" charset="-128"/>
            </a:endParaRPr>
          </a:p>
        </p:txBody>
      </p:sp>
      <p:sp>
        <p:nvSpPr>
          <p:cNvPr id="22530" name="Content Placeholder 2"/>
          <p:cNvSpPr>
            <a:spLocks noGrp="1"/>
          </p:cNvSpPr>
          <p:nvPr>
            <p:ph idx="1"/>
          </p:nvPr>
        </p:nvSpPr>
        <p:spPr/>
        <p:txBody>
          <a:bodyPr/>
          <a:lstStyle/>
          <a:p>
            <a:pPr marL="0" indent="0" eaLnBrk="1" hangingPunct="1">
              <a:buNone/>
            </a:pPr>
            <a:r>
              <a:rPr lang="en-US" dirty="0" smtClean="0">
                <a:ea typeface="MS PGothic" pitchFamily="34" charset="-128"/>
              </a:rPr>
              <a:t>NMB is dramatically over-represented in the cohort of AAGA reports in </a:t>
            </a:r>
            <a:r>
              <a:rPr lang="en-US" dirty="0" smtClean="0">
                <a:ea typeface="MS Mincho" pitchFamily="49" charset="-128"/>
                <a:cs typeface="Times New Roman" pitchFamily="18" charset="0"/>
              </a:rPr>
              <a:t>NAP5</a:t>
            </a:r>
          </a:p>
          <a:p>
            <a:pPr eaLnBrk="1" hangingPunct="1"/>
            <a:endParaRPr lang="en-US" dirty="0" smtClean="0">
              <a:ea typeface="MS Mincho" pitchFamily="49" charset="-128"/>
              <a:cs typeface="Times New Roman" pitchFamily="18" charset="0"/>
            </a:endParaRPr>
          </a:p>
          <a:p>
            <a:pPr marL="0" indent="0" eaLnBrk="1" hangingPunct="1">
              <a:buNone/>
            </a:pPr>
            <a:r>
              <a:rPr lang="en-US" dirty="0" smtClean="0">
                <a:ea typeface="MS Mincho" pitchFamily="49" charset="-128"/>
                <a:cs typeface="Times New Roman" pitchFamily="18" charset="0"/>
              </a:rPr>
              <a:t>NMB used in 46% of all general anaesthetics.</a:t>
            </a:r>
          </a:p>
          <a:p>
            <a:pPr lvl="1" eaLnBrk="1" hangingPunct="1"/>
            <a:r>
              <a:rPr lang="en-US" dirty="0" smtClean="0">
                <a:ea typeface="MS Mincho" pitchFamily="49" charset="-128"/>
                <a:cs typeface="Times New Roman" pitchFamily="18" charset="0"/>
              </a:rPr>
              <a:t>Anaesthesia Activity Survey (Sury et al., 2014)</a:t>
            </a:r>
          </a:p>
          <a:p>
            <a:pPr eaLnBrk="1" hangingPunct="1"/>
            <a:endParaRPr lang="en-US" dirty="0" smtClean="0">
              <a:ea typeface="MS Mincho" pitchFamily="49" charset="-128"/>
              <a:cs typeface="Times New Roman" pitchFamily="18" charset="0"/>
            </a:endParaRPr>
          </a:p>
          <a:p>
            <a:pPr marL="0" indent="0" eaLnBrk="1" hangingPunct="1">
              <a:buNone/>
            </a:pPr>
            <a:r>
              <a:rPr lang="en-US" dirty="0" smtClean="0">
                <a:ea typeface="MS PGothic" pitchFamily="34" charset="-128"/>
              </a:rPr>
              <a:t>93%(131) of NAP5 Definite/probable and possible cases received NMB</a:t>
            </a:r>
          </a:p>
          <a:p>
            <a:pPr eaLnBrk="1" hangingPunct="1"/>
            <a:endParaRPr lang="en-US" dirty="0" smtClean="0">
              <a:ea typeface="MS Mincho" pitchFamily="49" charset="-128"/>
            </a:endParaRPr>
          </a:p>
          <a:p>
            <a:pPr lvl="1" eaLnBrk="1" hangingPunct="1"/>
            <a:endParaRPr lang="en-US" dirty="0" smtClean="0">
              <a:latin typeface="Avenir LT 35 Light" charset="0"/>
              <a:ea typeface="MS PGothic" pitchFamily="34" charset="-128"/>
            </a:endParaRPr>
          </a:p>
          <a:p>
            <a:pPr eaLnBrk="1" hangingPunct="1"/>
            <a:endParaRPr lang="en-US" dirty="0" smtClean="0">
              <a:ea typeface="MS PGothic" pitchFamily="34" charset="-128"/>
            </a:endParaRPr>
          </a:p>
        </p:txBody>
      </p:sp>
    </p:spTree>
    <p:extLst>
      <p:ext uri="{BB962C8B-B14F-4D97-AF65-F5344CB8AC3E}">
        <p14:creationId xmlns:p14="http://schemas.microsoft.com/office/powerpoint/2010/main" val="322440906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endParaRPr lang="en-GB" smtClean="0">
              <a:ea typeface="MS PGothic" pitchFamily="34" charset="-128"/>
            </a:endParaRPr>
          </a:p>
        </p:txBody>
      </p:sp>
      <p:pic>
        <p:nvPicPr>
          <p:cNvPr id="24578" name="Content Placeholder 10" descr="Table 19.tiff"/>
          <p:cNvPicPr>
            <a:picLocks noGrp="1" noChangeAspect="1"/>
          </p:cNvPicPr>
          <p:nvPr>
            <p:ph idx="1"/>
          </p:nvPr>
        </p:nvPicPr>
        <p:blipFill>
          <a:blip r:embed="rId3" cstate="email">
            <a:extLst>
              <a:ext uri="{28A0092B-C50C-407E-A947-70E740481C1C}">
                <a14:useLocalDpi xmlns:a14="http://schemas.microsoft.com/office/drawing/2010/main"/>
              </a:ext>
            </a:extLst>
          </a:blip>
          <a:srcRect l="-14104" r="-14104"/>
          <a:stretch>
            <a:fillRect/>
          </a:stretch>
        </p:blipFill>
        <p:spPr>
          <a:xfrm>
            <a:off x="-323850" y="1412875"/>
            <a:ext cx="10444163" cy="5745163"/>
          </a:xfrm>
        </p:spPr>
      </p:pic>
    </p:spTree>
    <p:extLst>
      <p:ext uri="{BB962C8B-B14F-4D97-AF65-F5344CB8AC3E}">
        <p14:creationId xmlns:p14="http://schemas.microsoft.com/office/powerpoint/2010/main" val="1918381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p:txBody>
          <a:bodyPr/>
          <a:lstStyle/>
          <a:p>
            <a:r>
              <a:rPr lang="en-GB" dirty="0" smtClean="0"/>
              <a:t>Aware of….. </a:t>
            </a:r>
            <a:endParaRPr lang="en-US" dirty="0" smtClean="0"/>
          </a:p>
        </p:txBody>
      </p:sp>
      <p:sp>
        <p:nvSpPr>
          <p:cNvPr id="73731" name="Rectangle 3"/>
          <p:cNvSpPr>
            <a:spLocks noGrp="1" noChangeArrowheads="1"/>
          </p:cNvSpPr>
          <p:nvPr>
            <p:ph type="body" idx="4294967295"/>
          </p:nvPr>
        </p:nvSpPr>
        <p:spPr>
          <a:xfrm>
            <a:off x="323528" y="1412776"/>
            <a:ext cx="8566398" cy="4392488"/>
          </a:xfrm>
          <a:solidFill>
            <a:schemeClr val="accent4">
              <a:lumMod val="40000"/>
              <a:lumOff val="60000"/>
            </a:schemeClr>
          </a:solidFill>
        </p:spPr>
        <p:txBody>
          <a:bodyPr>
            <a:normAutofit fontScale="92500" lnSpcReduction="20000"/>
          </a:bodyPr>
          <a:lstStyle/>
          <a:p>
            <a:pPr>
              <a:buFontTx/>
              <a:buNone/>
              <a:defRPr/>
            </a:pPr>
            <a:endParaRPr lang="en-GB" u="sng" dirty="0" smtClean="0">
              <a:solidFill>
                <a:srgbClr val="0070C0"/>
              </a:solidFill>
            </a:endParaRPr>
          </a:p>
          <a:p>
            <a:pPr>
              <a:buFontTx/>
              <a:buNone/>
              <a:defRPr/>
            </a:pPr>
            <a:r>
              <a:rPr lang="en-GB" u="sng" dirty="0" smtClean="0">
                <a:solidFill>
                  <a:srgbClr val="0070C0"/>
                </a:solidFill>
              </a:rPr>
              <a:t>Outcome bias</a:t>
            </a:r>
            <a:r>
              <a:rPr lang="en-GB" dirty="0" smtClean="0">
                <a:solidFill>
                  <a:srgbClr val="0070C0"/>
                </a:solidFill>
              </a:rPr>
              <a:t>: </a:t>
            </a:r>
            <a:r>
              <a:rPr lang="en-GB" dirty="0" smtClean="0">
                <a:solidFill>
                  <a:schemeClr val="tx1">
                    <a:lumMod val="75000"/>
                  </a:schemeClr>
                </a:solidFill>
              </a:rPr>
              <a:t>knowledge of poor outcome leading to ‘harsh judgement’</a:t>
            </a:r>
          </a:p>
          <a:p>
            <a:pPr lvl="1">
              <a:defRPr/>
            </a:pPr>
            <a:r>
              <a:rPr lang="en-GB" sz="2000" dirty="0" err="1" smtClean="0">
                <a:solidFill>
                  <a:schemeClr val="tx1">
                    <a:lumMod val="75000"/>
                  </a:schemeClr>
                </a:solidFill>
              </a:rPr>
              <a:t>Caplan</a:t>
            </a:r>
            <a:r>
              <a:rPr lang="en-GB" sz="2000" dirty="0" smtClean="0">
                <a:solidFill>
                  <a:schemeClr val="tx1">
                    <a:lumMod val="75000"/>
                  </a:schemeClr>
                </a:solidFill>
              </a:rPr>
              <a:t> RA et al Effect of outcome on physician judgements of appropriateness of care. JAMA 1991; 265: 1957-60</a:t>
            </a:r>
          </a:p>
          <a:p>
            <a:pPr lvl="1">
              <a:buFontTx/>
              <a:buNone/>
              <a:defRPr/>
            </a:pPr>
            <a:endParaRPr lang="en-GB" sz="2000" dirty="0" smtClean="0">
              <a:solidFill>
                <a:schemeClr val="tx1">
                  <a:lumMod val="75000"/>
                </a:schemeClr>
              </a:solidFill>
            </a:endParaRPr>
          </a:p>
          <a:p>
            <a:pPr>
              <a:buFontTx/>
              <a:buNone/>
              <a:defRPr/>
            </a:pPr>
            <a:r>
              <a:rPr lang="en-GB" u="sng" dirty="0" smtClean="0">
                <a:solidFill>
                  <a:srgbClr val="0070C0"/>
                </a:solidFill>
              </a:rPr>
              <a:t>Hindsight bias</a:t>
            </a:r>
            <a:r>
              <a:rPr lang="en-GB" dirty="0" smtClean="0">
                <a:solidFill>
                  <a:srgbClr val="0070C0"/>
                </a:solidFill>
              </a:rPr>
              <a:t>: </a:t>
            </a:r>
            <a:r>
              <a:rPr lang="en-GB" dirty="0" smtClean="0">
                <a:solidFill>
                  <a:schemeClr val="tx1">
                    <a:lumMod val="75000"/>
                  </a:schemeClr>
                </a:solidFill>
              </a:rPr>
              <a:t>exaggerated belief that a poor outcome would have been predicted</a:t>
            </a:r>
          </a:p>
          <a:p>
            <a:pPr lvl="1">
              <a:defRPr/>
            </a:pPr>
            <a:r>
              <a:rPr lang="en-GB" sz="2000" dirty="0" err="1" smtClean="0">
                <a:solidFill>
                  <a:schemeClr val="tx1">
                    <a:lumMod val="75000"/>
                  </a:schemeClr>
                </a:solidFill>
              </a:rPr>
              <a:t>Henriksen</a:t>
            </a:r>
            <a:r>
              <a:rPr lang="en-GB" sz="2000" dirty="0" smtClean="0">
                <a:solidFill>
                  <a:schemeClr val="tx1">
                    <a:lumMod val="75000"/>
                  </a:schemeClr>
                </a:solidFill>
              </a:rPr>
              <a:t> K, Kaplan H. Hindsight bias: outcome knowledge and adaptive learning. </a:t>
            </a:r>
            <a:r>
              <a:rPr lang="en-GB" sz="2000" dirty="0" err="1" smtClean="0">
                <a:solidFill>
                  <a:schemeClr val="tx1">
                    <a:lumMod val="75000"/>
                  </a:schemeClr>
                </a:solidFill>
              </a:rPr>
              <a:t>Qual</a:t>
            </a:r>
            <a:r>
              <a:rPr lang="en-GB" sz="2000" dirty="0" smtClean="0">
                <a:solidFill>
                  <a:schemeClr val="tx1">
                    <a:lumMod val="75000"/>
                  </a:schemeClr>
                </a:solidFill>
              </a:rPr>
              <a:t> </a:t>
            </a:r>
            <a:r>
              <a:rPr lang="en-GB" sz="2000" dirty="0" err="1" smtClean="0">
                <a:solidFill>
                  <a:schemeClr val="tx1">
                    <a:lumMod val="75000"/>
                  </a:schemeClr>
                </a:solidFill>
              </a:rPr>
              <a:t>Saf</a:t>
            </a:r>
            <a:r>
              <a:rPr lang="en-GB" sz="2000" dirty="0" smtClean="0">
                <a:solidFill>
                  <a:schemeClr val="tx1">
                    <a:lumMod val="75000"/>
                  </a:schemeClr>
                </a:solidFill>
              </a:rPr>
              <a:t> Health Care 2003; 122(supp) 2): ii 46-50.</a:t>
            </a:r>
          </a:p>
          <a:p>
            <a:pPr lvl="1">
              <a:defRPr/>
            </a:pPr>
            <a:endParaRPr lang="en-GB" sz="2000" dirty="0" smtClean="0">
              <a:solidFill>
                <a:schemeClr val="tx1">
                  <a:lumMod val="75000"/>
                </a:schemeClr>
              </a:solidFill>
            </a:endParaRPr>
          </a:p>
          <a:p>
            <a:pPr>
              <a:buNone/>
              <a:defRPr/>
            </a:pPr>
            <a:r>
              <a:rPr lang="en-GB" sz="3600" u="sng" dirty="0" smtClean="0">
                <a:solidFill>
                  <a:srgbClr val="0070C0"/>
                </a:solidFill>
              </a:rPr>
              <a:t>‘Group think’</a:t>
            </a:r>
            <a:endParaRPr lang="en-GB" sz="3600" dirty="0" smtClean="0">
              <a:solidFill>
                <a:schemeClr val="tx1">
                  <a:lumMod val="75000"/>
                </a:schemeClr>
              </a:solidFill>
            </a:endParaRPr>
          </a:p>
        </p:txBody>
      </p:sp>
    </p:spTree>
    <p:extLst>
      <p:ext uri="{BB962C8B-B14F-4D97-AF65-F5344CB8AC3E}">
        <p14:creationId xmlns:p14="http://schemas.microsoft.com/office/powerpoint/2010/main" val="3138941814"/>
      </p:ext>
    </p:extLst>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GB" dirty="0" smtClean="0">
                <a:ea typeface="MS PGothic" pitchFamily="34" charset="-128"/>
              </a:rPr>
              <a:t>Distress and NMB</a:t>
            </a:r>
          </a:p>
        </p:txBody>
      </p:sp>
      <p:sp>
        <p:nvSpPr>
          <p:cNvPr id="28674" name="Content Placeholder 2"/>
          <p:cNvSpPr>
            <a:spLocks noGrp="1"/>
          </p:cNvSpPr>
          <p:nvPr>
            <p:ph idx="1"/>
          </p:nvPr>
        </p:nvSpPr>
        <p:spPr/>
        <p:txBody>
          <a:bodyPr/>
          <a:lstStyle/>
          <a:p>
            <a:pPr lvl="1" eaLnBrk="1" hangingPunct="1"/>
            <a:endParaRPr lang="en-US" dirty="0" smtClean="0">
              <a:latin typeface="Avenir LT 35 Light" charset="0"/>
              <a:ea typeface="MS PGothic" pitchFamily="34" charset="-128"/>
            </a:endParaRPr>
          </a:p>
          <a:p>
            <a:pPr lvl="1" eaLnBrk="1" hangingPunct="1"/>
            <a:endParaRPr lang="en-US" dirty="0" smtClean="0">
              <a:latin typeface="Avenir LT 35 Light" charset="0"/>
              <a:ea typeface="MS PGothic" pitchFamily="34" charset="-128"/>
            </a:endParaRPr>
          </a:p>
          <a:p>
            <a:pPr lvl="1" eaLnBrk="1" hangingPunct="1"/>
            <a:r>
              <a:rPr lang="en-US" dirty="0" smtClean="0">
                <a:latin typeface="Avenir LT 35 Light" charset="0"/>
                <a:ea typeface="MS PGothic" pitchFamily="34" charset="-128"/>
              </a:rPr>
              <a:t>51% where NMBs used</a:t>
            </a:r>
          </a:p>
          <a:p>
            <a:pPr lvl="1" eaLnBrk="1" hangingPunct="1"/>
            <a:r>
              <a:rPr lang="en-US" dirty="0" smtClean="0">
                <a:latin typeface="Avenir LT 35 Light" charset="0"/>
                <a:ea typeface="MS PGothic" pitchFamily="34" charset="-128"/>
              </a:rPr>
              <a:t>61% when paralysis also experienced</a:t>
            </a:r>
          </a:p>
          <a:p>
            <a:pPr lvl="1" eaLnBrk="1" hangingPunct="1"/>
            <a:r>
              <a:rPr lang="en-US" dirty="0" smtClean="0">
                <a:latin typeface="Avenir LT 35 Light" charset="0"/>
                <a:ea typeface="MS PGothic" pitchFamily="34" charset="-128"/>
              </a:rPr>
              <a:t>77% when paralysis and pain experienced. </a:t>
            </a:r>
          </a:p>
          <a:p>
            <a:pPr eaLnBrk="1" hangingPunct="1"/>
            <a:endParaRPr lang="en-US" dirty="0" smtClean="0">
              <a:ea typeface="MS PGothic" pitchFamily="34" charset="-128"/>
            </a:endParaRPr>
          </a:p>
        </p:txBody>
      </p:sp>
    </p:spTree>
    <p:extLst>
      <p:ext uri="{BB962C8B-B14F-4D97-AF65-F5344CB8AC3E}">
        <p14:creationId xmlns:p14="http://schemas.microsoft.com/office/powerpoint/2010/main" val="99726847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lgn="l" eaLnBrk="1" hangingPunct="1"/>
            <a:r>
              <a:rPr lang="en-GB" dirty="0" smtClean="0">
                <a:ea typeface="MS PGothic" pitchFamily="34" charset="-128"/>
              </a:rPr>
              <a:t>Sequelae and NMB</a:t>
            </a:r>
          </a:p>
        </p:txBody>
      </p:sp>
      <p:pic>
        <p:nvPicPr>
          <p:cNvPr id="26626" name="Content Placeholder 3" descr="Fig 19 1.tiff"/>
          <p:cNvPicPr>
            <a:picLocks noGrp="1" noChangeAspect="1"/>
          </p:cNvPicPr>
          <p:nvPr>
            <p:ph idx="1"/>
          </p:nvPr>
        </p:nvPicPr>
        <p:blipFill>
          <a:blip r:embed="rId3" cstate="email">
            <a:extLst>
              <a:ext uri="{28A0092B-C50C-407E-A947-70E740481C1C}">
                <a14:useLocalDpi xmlns:a14="http://schemas.microsoft.com/office/drawing/2010/main"/>
              </a:ext>
            </a:extLst>
          </a:blip>
          <a:srcRect l="-21063" r="-21063"/>
          <a:stretch>
            <a:fillRect/>
          </a:stretch>
        </p:blipFill>
        <p:spPr>
          <a:xfrm>
            <a:off x="-1476375" y="1484313"/>
            <a:ext cx="10212388" cy="5616575"/>
          </a:xfrm>
        </p:spPr>
      </p:pic>
    </p:spTree>
    <p:extLst>
      <p:ext uri="{BB962C8B-B14F-4D97-AF65-F5344CB8AC3E}">
        <p14:creationId xmlns:p14="http://schemas.microsoft.com/office/powerpoint/2010/main" val="2377686976"/>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p:cNvPicPr>
            <a:picLocks noGrp="1" noChangeAspect="1" noChangeArrowheads="1"/>
          </p:cNvPicPr>
          <p:nvPr>
            <p:ph type="body" idx="4294967295"/>
          </p:nvPr>
        </p:nvPicPr>
        <p:blipFill>
          <a:blip r:embed="rId3" cstate="email">
            <a:extLst>
              <a:ext uri="{28A0092B-C50C-407E-A947-70E740481C1C}">
                <a14:useLocalDpi xmlns:a14="http://schemas.microsoft.com/office/drawing/2010/main"/>
              </a:ext>
            </a:extLst>
          </a:blip>
          <a:srcRect/>
          <a:stretch>
            <a:fillRect/>
          </a:stretch>
        </p:blipFill>
        <p:spPr>
          <a:xfrm>
            <a:off x="0" y="765175"/>
            <a:ext cx="9144000" cy="6038850"/>
          </a:xfrm>
        </p:spPr>
      </p:pic>
    </p:spTree>
    <p:extLst>
      <p:ext uri="{BB962C8B-B14F-4D97-AF65-F5344CB8AC3E}">
        <p14:creationId xmlns:p14="http://schemas.microsoft.com/office/powerpoint/2010/main" val="69222279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endParaRPr lang="en-GB" smtClean="0">
              <a:ea typeface="MS PGothic" pitchFamily="34" charset="-128"/>
            </a:endParaRPr>
          </a:p>
        </p:txBody>
      </p:sp>
      <p:pic>
        <p:nvPicPr>
          <p:cNvPr id="32770" name="Content Placeholder 3" descr="case.tiff"/>
          <p:cNvPicPr>
            <a:picLocks noGrp="1" noChangeAspect="1"/>
          </p:cNvPicPr>
          <p:nvPr>
            <p:ph idx="1"/>
          </p:nvPr>
        </p:nvPicPr>
        <p:blipFill>
          <a:blip r:embed="rId3" cstate="email">
            <a:extLst>
              <a:ext uri="{28A0092B-C50C-407E-A947-70E740481C1C}">
                <a14:useLocalDpi xmlns:a14="http://schemas.microsoft.com/office/drawing/2010/main"/>
              </a:ext>
            </a:extLst>
          </a:blip>
          <a:srcRect l="-4889" r="-4889"/>
          <a:stretch>
            <a:fillRect/>
          </a:stretch>
        </p:blipFill>
        <p:spPr>
          <a:xfrm>
            <a:off x="179388" y="1557338"/>
            <a:ext cx="8726487" cy="4799012"/>
          </a:xfrm>
        </p:spPr>
      </p:pic>
    </p:spTree>
    <p:extLst>
      <p:ext uri="{BB962C8B-B14F-4D97-AF65-F5344CB8AC3E}">
        <p14:creationId xmlns:p14="http://schemas.microsoft.com/office/powerpoint/2010/main" val="37353144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idx="4294967295"/>
          </p:nvPr>
        </p:nvSpPr>
        <p:spPr>
          <a:xfrm>
            <a:off x="468313" y="260350"/>
            <a:ext cx="8229600" cy="1143000"/>
          </a:xfrm>
        </p:spPr>
        <p:txBody>
          <a:bodyPr/>
          <a:lstStyle/>
          <a:p>
            <a:endParaRPr lang="en-GB" smtClean="0">
              <a:ea typeface="MS PGothic" pitchFamily="34" charset="-128"/>
            </a:endParaRPr>
          </a:p>
        </p:txBody>
      </p:sp>
      <p:sp>
        <p:nvSpPr>
          <p:cNvPr id="36866" name="Rectangle 3"/>
          <p:cNvSpPr>
            <a:spLocks noGrp="1"/>
          </p:cNvSpPr>
          <p:nvPr>
            <p:ph type="body" idx="4294967295"/>
          </p:nvPr>
        </p:nvSpPr>
        <p:spPr/>
        <p:txBody>
          <a:bodyPr/>
          <a:lstStyle/>
          <a:p>
            <a:pPr marL="0" indent="0">
              <a:lnSpc>
                <a:spcPct val="80000"/>
              </a:lnSpc>
              <a:buNone/>
            </a:pPr>
            <a:r>
              <a:rPr lang="en-IE" sz="2800" dirty="0" smtClean="0">
                <a:ea typeface="MS PGothic" pitchFamily="34" charset="-128"/>
              </a:rPr>
              <a:t>Residual paralysis is an under appreciated problem after anaesthesia</a:t>
            </a:r>
          </a:p>
          <a:p>
            <a:pPr lvl="1">
              <a:lnSpc>
                <a:spcPct val="80000"/>
              </a:lnSpc>
            </a:pPr>
            <a:r>
              <a:rPr lang="en-IE" sz="2400" dirty="0" err="1" smtClean="0">
                <a:ea typeface="MS PGothic" pitchFamily="34" charset="-128"/>
              </a:rPr>
              <a:t>Baillard</a:t>
            </a:r>
            <a:r>
              <a:rPr lang="en-IE" sz="2400" dirty="0" smtClean="0">
                <a:ea typeface="MS PGothic" pitchFamily="34" charset="-128"/>
              </a:rPr>
              <a:t> et al. (2000), Murphy et al. (2008) and Di Marco et al. (2010) </a:t>
            </a:r>
          </a:p>
          <a:p>
            <a:pPr>
              <a:lnSpc>
                <a:spcPct val="80000"/>
              </a:lnSpc>
              <a:buFont typeface="Arial" charset="0"/>
              <a:buNone/>
            </a:pPr>
            <a:endParaRPr lang="en-IE" sz="2800" dirty="0" smtClean="0">
              <a:ea typeface="MS PGothic" pitchFamily="34" charset="-128"/>
            </a:endParaRPr>
          </a:p>
          <a:p>
            <a:pPr marL="0" indent="0">
              <a:lnSpc>
                <a:spcPct val="80000"/>
              </a:lnSpc>
              <a:buNone/>
            </a:pPr>
            <a:r>
              <a:rPr lang="en-IE" sz="2800" dirty="0" smtClean="0">
                <a:ea typeface="MS PGothic" pitchFamily="34" charset="-128"/>
              </a:rPr>
              <a:t>Best practice revolves around coupling information from a nerve stimulator with the use of reversal agent</a:t>
            </a:r>
            <a:endParaRPr lang="en-GB" sz="2800" dirty="0" smtClean="0">
              <a:ea typeface="MS PGothic" pitchFamily="34" charset="-128"/>
            </a:endParaRPr>
          </a:p>
          <a:p>
            <a:pPr>
              <a:lnSpc>
                <a:spcPct val="80000"/>
              </a:lnSpc>
            </a:pPr>
            <a:endParaRPr lang="en-GB" sz="2800" dirty="0" smtClean="0">
              <a:ea typeface="MS PGothic" pitchFamily="34" charset="-128"/>
            </a:endParaRPr>
          </a:p>
          <a:p>
            <a:pPr marL="0" indent="0">
              <a:lnSpc>
                <a:spcPct val="80000"/>
              </a:lnSpc>
              <a:buNone/>
            </a:pPr>
            <a:r>
              <a:rPr lang="en-GB" sz="2800" dirty="0" err="1" smtClean="0">
                <a:ea typeface="MS PGothic" pitchFamily="34" charset="-128"/>
              </a:rPr>
              <a:t>Baillard</a:t>
            </a:r>
            <a:r>
              <a:rPr lang="en-GB" sz="2800" dirty="0" smtClean="0">
                <a:ea typeface="MS PGothic" pitchFamily="34" charset="-128"/>
              </a:rPr>
              <a:t> et al. (2005) showed that a programme of education could reduce residual </a:t>
            </a:r>
            <a:r>
              <a:rPr lang="en-GB" sz="2800" dirty="0" err="1" smtClean="0">
                <a:ea typeface="MS PGothic" pitchFamily="34" charset="-128"/>
              </a:rPr>
              <a:t>curarisation</a:t>
            </a:r>
            <a:r>
              <a:rPr lang="en-GB" sz="2800" dirty="0" smtClean="0">
                <a:ea typeface="MS PGothic" pitchFamily="34" charset="-128"/>
              </a:rPr>
              <a:t> from 62% to 3.5%. </a:t>
            </a:r>
          </a:p>
          <a:p>
            <a:pPr>
              <a:lnSpc>
                <a:spcPct val="80000"/>
              </a:lnSpc>
            </a:pPr>
            <a:endParaRPr lang="en-GB" sz="2800" dirty="0" smtClean="0">
              <a:ea typeface="MS PGothic" pitchFamily="34" charset="-128"/>
            </a:endParaRPr>
          </a:p>
        </p:txBody>
      </p:sp>
    </p:spTree>
    <p:extLst>
      <p:ext uri="{BB962C8B-B14F-4D97-AF65-F5344CB8AC3E}">
        <p14:creationId xmlns:p14="http://schemas.microsoft.com/office/powerpoint/2010/main" val="45546977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idx="4294967295"/>
          </p:nvPr>
        </p:nvSpPr>
        <p:spPr/>
        <p:txBody>
          <a:bodyPr/>
          <a:lstStyle/>
          <a:p>
            <a:endParaRPr lang="en-GB" smtClean="0">
              <a:ea typeface="MS PGothic" pitchFamily="34" charset="-128"/>
            </a:endParaRPr>
          </a:p>
        </p:txBody>
      </p:sp>
      <p:sp>
        <p:nvSpPr>
          <p:cNvPr id="34818" name="Rectangle 3"/>
          <p:cNvSpPr>
            <a:spLocks noGrp="1"/>
          </p:cNvSpPr>
          <p:nvPr>
            <p:ph type="body" idx="4294967295"/>
          </p:nvPr>
        </p:nvSpPr>
        <p:spPr>
          <a:xfrm>
            <a:off x="468313" y="1628775"/>
            <a:ext cx="8229600" cy="4525963"/>
          </a:xfrm>
        </p:spPr>
        <p:txBody>
          <a:bodyPr>
            <a:normAutofit/>
          </a:bodyPr>
          <a:lstStyle/>
          <a:p>
            <a:pPr marL="0" indent="0">
              <a:buNone/>
            </a:pPr>
            <a:r>
              <a:rPr lang="en-IE" dirty="0" smtClean="0">
                <a:ea typeface="MS PGothic" pitchFamily="34" charset="-128"/>
              </a:rPr>
              <a:t>Nerve stimulator</a:t>
            </a:r>
          </a:p>
          <a:p>
            <a:pPr lvl="1"/>
            <a:r>
              <a:rPr lang="en-IE" dirty="0" smtClean="0">
                <a:ea typeface="MS PGothic" pitchFamily="34" charset="-128"/>
              </a:rPr>
              <a:t>Monitor of ‘motor capacity’</a:t>
            </a:r>
          </a:p>
          <a:p>
            <a:pPr lvl="1"/>
            <a:r>
              <a:rPr lang="en-IE" dirty="0" smtClean="0">
                <a:ea typeface="MS PGothic" pitchFamily="34" charset="-128"/>
              </a:rPr>
              <a:t>Only used in minority (38%) of cases where non depolarising block was used (Sury et. al, 2014)</a:t>
            </a:r>
          </a:p>
          <a:p>
            <a:pPr lvl="1"/>
            <a:endParaRPr lang="en-IE" dirty="0" smtClean="0">
              <a:ea typeface="MS PGothic" pitchFamily="34" charset="-128"/>
            </a:endParaRPr>
          </a:p>
          <a:p>
            <a:pPr marL="0" indent="0">
              <a:buNone/>
            </a:pPr>
            <a:r>
              <a:rPr lang="en-IE" sz="2800" dirty="0" smtClean="0">
                <a:ea typeface="MS PGothic" pitchFamily="34" charset="-128"/>
              </a:rPr>
              <a:t>Failure to use a nerve stimulator was judged causal or contributory in half of emergence reports. </a:t>
            </a:r>
          </a:p>
          <a:p>
            <a:pPr lvl="1">
              <a:buFont typeface="Arial" charset="0"/>
              <a:buNone/>
            </a:pPr>
            <a:endParaRPr lang="en-IE" dirty="0" smtClean="0">
              <a:ea typeface="MS PGothic" pitchFamily="34" charset="-128"/>
            </a:endParaRPr>
          </a:p>
          <a:p>
            <a:pPr lvl="1"/>
            <a:endParaRPr lang="en-GB" dirty="0" smtClean="0">
              <a:ea typeface="MS PGothic" pitchFamily="34" charset="-128"/>
            </a:endParaRPr>
          </a:p>
        </p:txBody>
      </p:sp>
    </p:spTree>
    <p:extLst>
      <p:ext uri="{BB962C8B-B14F-4D97-AF65-F5344CB8AC3E}">
        <p14:creationId xmlns:p14="http://schemas.microsoft.com/office/powerpoint/2010/main" val="347490423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smtClean="0">
                <a:ea typeface="MS PGothic" pitchFamily="34" charset="-128"/>
              </a:rPr>
              <a:t>Were we studying?</a:t>
            </a:r>
          </a:p>
        </p:txBody>
      </p:sp>
      <p:sp>
        <p:nvSpPr>
          <p:cNvPr id="38914" name="Content Placeholder 2"/>
          <p:cNvSpPr>
            <a:spLocks noGrp="1"/>
          </p:cNvSpPr>
          <p:nvPr>
            <p:ph idx="1"/>
          </p:nvPr>
        </p:nvSpPr>
        <p:spPr>
          <a:xfrm>
            <a:off x="251520" y="1600200"/>
            <a:ext cx="8712968" cy="4525963"/>
          </a:xfrm>
        </p:spPr>
        <p:txBody>
          <a:bodyPr/>
          <a:lstStyle/>
          <a:p>
            <a:pPr marL="0" indent="0" algn="ctr" eaLnBrk="1" hangingPunct="1">
              <a:buFont typeface="Arial" charset="0"/>
              <a:buNone/>
            </a:pPr>
            <a:endParaRPr lang="en-US" sz="2800" dirty="0" smtClean="0">
              <a:solidFill>
                <a:srgbClr val="000000"/>
              </a:solidFill>
              <a:latin typeface="Avenir LT 35 Light" charset="0"/>
              <a:ea typeface="MS PGothic" pitchFamily="34" charset="-128"/>
            </a:endParaRPr>
          </a:p>
          <a:p>
            <a:pPr marL="0" indent="0" algn="ctr" eaLnBrk="1" hangingPunct="1">
              <a:buFont typeface="Arial" charset="0"/>
              <a:buNone/>
            </a:pPr>
            <a:r>
              <a:rPr lang="en-US" sz="2800" dirty="0" smtClean="0">
                <a:solidFill>
                  <a:srgbClr val="000000"/>
                </a:solidFill>
                <a:latin typeface="Avenir LT 35 Light" charset="0"/>
                <a:ea typeface="MS PGothic" pitchFamily="34" charset="-128"/>
              </a:rPr>
              <a:t>Accidental </a:t>
            </a:r>
            <a:r>
              <a:rPr lang="en-US" sz="2800" dirty="0" smtClean="0">
                <a:latin typeface="Avenir LT 35 Light" charset="0"/>
                <a:ea typeface="MS PGothic" pitchFamily="34" charset="-128"/>
              </a:rPr>
              <a:t>awareness during </a:t>
            </a:r>
          </a:p>
          <a:p>
            <a:pPr marL="0" indent="0" algn="ctr" eaLnBrk="1" hangingPunct="1">
              <a:buFont typeface="Arial" charset="0"/>
              <a:buNone/>
            </a:pPr>
            <a:r>
              <a:rPr lang="en-US" sz="2800" dirty="0" smtClean="0">
                <a:latin typeface="Avenir LT 35 Light" charset="0"/>
                <a:ea typeface="MS PGothic" pitchFamily="34" charset="-128"/>
              </a:rPr>
              <a:t>general anaesthesia</a:t>
            </a:r>
          </a:p>
          <a:p>
            <a:pPr marL="0" indent="0" algn="ctr" eaLnBrk="1" hangingPunct="1">
              <a:buFont typeface="Arial" charset="0"/>
              <a:buNone/>
            </a:pPr>
            <a:endParaRPr lang="en-US" sz="2800" dirty="0" smtClean="0">
              <a:latin typeface="Avenir LT 35 Light" charset="0"/>
              <a:ea typeface="MS PGothic" pitchFamily="34" charset="-128"/>
            </a:endParaRPr>
          </a:p>
          <a:p>
            <a:pPr marL="0" indent="0" algn="ctr" eaLnBrk="1" hangingPunct="1">
              <a:buFont typeface="Arial" charset="0"/>
              <a:buNone/>
            </a:pPr>
            <a:r>
              <a:rPr lang="en-US" sz="2800" dirty="0" smtClean="0">
                <a:latin typeface="Avenir LT 35 Light" charset="0"/>
                <a:ea typeface="MS PGothic" pitchFamily="34" charset="-128"/>
              </a:rPr>
              <a:t>or</a:t>
            </a:r>
          </a:p>
          <a:p>
            <a:pPr marL="0" indent="0" algn="ctr" eaLnBrk="1" hangingPunct="1">
              <a:buFont typeface="Arial" charset="0"/>
              <a:buNone/>
            </a:pPr>
            <a:endParaRPr lang="en-US" sz="2800" dirty="0" smtClean="0">
              <a:latin typeface="Avenir LT 35 Light" charset="0"/>
              <a:ea typeface="MS PGothic" pitchFamily="34" charset="-128"/>
            </a:endParaRPr>
          </a:p>
          <a:p>
            <a:pPr marL="0" indent="0" algn="ctr" eaLnBrk="1" hangingPunct="1">
              <a:buFont typeface="Arial" charset="0"/>
              <a:buNone/>
            </a:pPr>
            <a:r>
              <a:rPr lang="en-US" sz="2800" dirty="0" smtClean="0">
                <a:solidFill>
                  <a:srgbClr val="000000"/>
                </a:solidFill>
                <a:latin typeface="Avenir LT 35 Light" charset="0"/>
                <a:ea typeface="MS PGothic" pitchFamily="34" charset="-128"/>
              </a:rPr>
              <a:t>Accidental </a:t>
            </a:r>
            <a:r>
              <a:rPr lang="en-US" sz="2800" dirty="0" smtClean="0">
                <a:latin typeface="Avenir LT 35 Light" charset="0"/>
                <a:ea typeface="MS PGothic" pitchFamily="34" charset="-128"/>
              </a:rPr>
              <a:t>awareness during </a:t>
            </a:r>
          </a:p>
          <a:p>
            <a:pPr marL="0" indent="0" algn="ctr" eaLnBrk="1" hangingPunct="1">
              <a:buFont typeface="Arial" charset="0"/>
              <a:buNone/>
            </a:pPr>
            <a:r>
              <a:rPr lang="en-US" sz="2800" dirty="0" smtClean="0">
                <a:latin typeface="Avenir LT 35 Light" charset="0"/>
                <a:ea typeface="MS PGothic" pitchFamily="34" charset="-128"/>
              </a:rPr>
              <a:t>neuromuscular blockade </a:t>
            </a:r>
          </a:p>
          <a:p>
            <a:pPr marL="0" indent="0" eaLnBrk="1" hangingPunct="1">
              <a:buFont typeface="Arial" charset="0"/>
              <a:buNone/>
            </a:pPr>
            <a:endParaRPr lang="en-US" dirty="0" smtClean="0">
              <a:solidFill>
                <a:srgbClr val="000000"/>
              </a:solidFill>
              <a:latin typeface="Avenir LT 35 Light" charset="0"/>
              <a:ea typeface="MS PGothic" pitchFamily="34" charset="-128"/>
            </a:endParaRPr>
          </a:p>
        </p:txBody>
      </p:sp>
    </p:spTree>
    <p:extLst>
      <p:ext uri="{BB962C8B-B14F-4D97-AF65-F5344CB8AC3E}">
        <p14:creationId xmlns:p14="http://schemas.microsoft.com/office/powerpoint/2010/main" val="48577194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endParaRPr lang="en-GB" smtClean="0">
              <a:ea typeface="MS PGothic" pitchFamily="34" charset="-128"/>
            </a:endParaRPr>
          </a:p>
        </p:txBody>
      </p:sp>
      <p:pic>
        <p:nvPicPr>
          <p:cNvPr id="40962" name="Content Placeholder 3" descr="Fig 19 2b.tiff"/>
          <p:cNvPicPr>
            <a:picLocks noGrp="1" noChangeAspect="1"/>
          </p:cNvPicPr>
          <p:nvPr>
            <p:ph idx="1"/>
          </p:nvPr>
        </p:nvPicPr>
        <p:blipFill>
          <a:blip r:embed="rId3" cstate="email">
            <a:extLst>
              <a:ext uri="{28A0092B-C50C-407E-A947-70E740481C1C}">
                <a14:useLocalDpi xmlns:a14="http://schemas.microsoft.com/office/drawing/2010/main"/>
              </a:ext>
            </a:extLst>
          </a:blip>
          <a:srcRect l="-20488" r="-20488"/>
          <a:stretch>
            <a:fillRect/>
          </a:stretch>
        </p:blipFill>
        <p:spPr>
          <a:xfrm>
            <a:off x="-1549400" y="87313"/>
            <a:ext cx="12312650" cy="6770687"/>
          </a:xfrm>
        </p:spPr>
      </p:pic>
    </p:spTree>
    <p:extLst>
      <p:ext uri="{BB962C8B-B14F-4D97-AF65-F5344CB8AC3E}">
        <p14:creationId xmlns:p14="http://schemas.microsoft.com/office/powerpoint/2010/main" val="2927916884"/>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68313" y="260350"/>
            <a:ext cx="8229600" cy="1143000"/>
          </a:xfrm>
        </p:spPr>
        <p:txBody>
          <a:bodyPr/>
          <a:lstStyle/>
          <a:p>
            <a:pPr eaLnBrk="1" hangingPunct="1"/>
            <a:r>
              <a:rPr lang="en-US" smtClean="0">
                <a:ea typeface="MS PGothic" pitchFamily="34" charset="-128"/>
              </a:rPr>
              <a:t>Recommendations</a:t>
            </a:r>
          </a:p>
        </p:txBody>
      </p:sp>
      <p:pic>
        <p:nvPicPr>
          <p:cNvPr id="21506"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35496" y="1412776"/>
            <a:ext cx="4536504" cy="5744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07496" y="2276872"/>
            <a:ext cx="4536504" cy="3853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26500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0768"/>
            <a:ext cx="7772400" cy="1470025"/>
          </a:xfrm>
        </p:spPr>
        <p:txBody>
          <a:bodyPr/>
          <a:lstStyle/>
          <a:p>
            <a:r>
              <a:rPr lang="en-GB" dirty="0" smtClean="0"/>
              <a:t>Depth of Anaesthesia Monitoring</a:t>
            </a:r>
            <a:endParaRPr lang="en-GB" dirty="0"/>
          </a:p>
        </p:txBody>
      </p:sp>
      <p:sp>
        <p:nvSpPr>
          <p:cNvPr id="3" name="Subtitle 2"/>
          <p:cNvSpPr>
            <a:spLocks noGrp="1"/>
          </p:cNvSpPr>
          <p:nvPr>
            <p:ph type="subTitle" idx="1"/>
          </p:nvPr>
        </p:nvSpPr>
        <p:spPr/>
        <p:txBody>
          <a:bodyPr/>
          <a:lstStyle/>
          <a:p>
            <a:endParaRPr lang="en-GB"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7744" y="2996952"/>
            <a:ext cx="43719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918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3569" y="111367"/>
            <a:ext cx="7848871" cy="6557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26085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An open question:</a:t>
            </a:r>
            <a:endParaRPr lang="en-GB" b="1" dirty="0"/>
          </a:p>
        </p:txBody>
      </p:sp>
      <p:sp>
        <p:nvSpPr>
          <p:cNvPr id="3" name="Content Placeholder 2"/>
          <p:cNvSpPr>
            <a:spLocks noGrp="1"/>
          </p:cNvSpPr>
          <p:nvPr>
            <p:ph idx="1"/>
          </p:nvPr>
        </p:nvSpPr>
        <p:spPr>
          <a:xfrm>
            <a:off x="457200" y="1600200"/>
            <a:ext cx="8229600" cy="5257800"/>
          </a:xfrm>
        </p:spPr>
        <p:txBody>
          <a:bodyPr>
            <a:normAutofit/>
          </a:bodyPr>
          <a:lstStyle/>
          <a:p>
            <a:r>
              <a:rPr lang="en-GB" dirty="0" smtClean="0"/>
              <a:t>B-Aware trial (2004)</a:t>
            </a:r>
          </a:p>
          <a:p>
            <a:pPr lvl="1"/>
            <a:r>
              <a:rPr lang="en-GB" dirty="0" smtClean="0"/>
              <a:t>5-fold reduction in AAGA with BIS</a:t>
            </a:r>
          </a:p>
          <a:p>
            <a:pPr lvl="1"/>
            <a:r>
              <a:rPr lang="en-GB" dirty="0" smtClean="0"/>
              <a:t>0.9% </a:t>
            </a:r>
            <a:r>
              <a:rPr lang="en-GB" dirty="0" smtClean="0">
                <a:sym typeface="Wingdings" pitchFamily="2" charset="2"/>
              </a:rPr>
              <a:t> 0.16%</a:t>
            </a:r>
            <a:endParaRPr lang="en-GB" dirty="0" smtClean="0"/>
          </a:p>
          <a:p>
            <a:r>
              <a:rPr lang="en-GB" i="1" dirty="0" smtClean="0"/>
              <a:t>B-Unaware trial</a:t>
            </a:r>
          </a:p>
          <a:p>
            <a:pPr lvl="1"/>
            <a:r>
              <a:rPr lang="en-GB" dirty="0" smtClean="0"/>
              <a:t>No change with BIS</a:t>
            </a:r>
          </a:p>
          <a:p>
            <a:pPr lvl="1"/>
            <a:r>
              <a:rPr lang="en-GB" dirty="0" smtClean="0"/>
              <a:t>0.2% each</a:t>
            </a:r>
          </a:p>
          <a:p>
            <a:r>
              <a:rPr lang="en-GB" i="1" dirty="0" smtClean="0"/>
              <a:t>BAG-RECALL trial</a:t>
            </a:r>
          </a:p>
          <a:p>
            <a:pPr lvl="1"/>
            <a:r>
              <a:rPr lang="en-GB" dirty="0" smtClean="0"/>
              <a:t>AAGA higher (NS) in BIS!</a:t>
            </a:r>
          </a:p>
          <a:p>
            <a:pPr lvl="1"/>
            <a:r>
              <a:rPr lang="en-GB" dirty="0" smtClean="0"/>
              <a:t>0.24% </a:t>
            </a:r>
            <a:r>
              <a:rPr lang="en-GB" dirty="0" err="1" smtClean="0"/>
              <a:t>vs</a:t>
            </a:r>
            <a:r>
              <a:rPr lang="en-GB" dirty="0" smtClean="0"/>
              <a:t> 0.07%</a:t>
            </a:r>
          </a:p>
          <a:p>
            <a:endParaRPr lang="en-GB" dirty="0" smtClean="0"/>
          </a:p>
        </p:txBody>
      </p:sp>
    </p:spTree>
    <p:extLst>
      <p:ext uri="{BB962C8B-B14F-4D97-AF65-F5344CB8AC3E}">
        <p14:creationId xmlns:p14="http://schemas.microsoft.com/office/powerpoint/2010/main" val="4118110020"/>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NICE</a:t>
            </a:r>
            <a:endParaRPr lang="en-GB" b="1" dirty="0"/>
          </a:p>
        </p:txBody>
      </p:sp>
      <p:sp>
        <p:nvSpPr>
          <p:cNvPr id="3" name="Content Placeholder 2"/>
          <p:cNvSpPr>
            <a:spLocks noGrp="1"/>
          </p:cNvSpPr>
          <p:nvPr>
            <p:ph idx="1"/>
          </p:nvPr>
        </p:nvSpPr>
        <p:spPr>
          <a:xfrm>
            <a:off x="457200" y="1484784"/>
            <a:ext cx="8229600" cy="5373216"/>
          </a:xfrm>
        </p:spPr>
        <p:txBody>
          <a:bodyPr>
            <a:normAutofit/>
          </a:bodyPr>
          <a:lstStyle/>
          <a:p>
            <a:pPr marL="0" indent="0">
              <a:buNone/>
            </a:pPr>
            <a:r>
              <a:rPr lang="en-GB" dirty="0" smtClean="0"/>
              <a:t>Despite uncertainties: NICE Diagnostic Guidance 2013</a:t>
            </a:r>
          </a:p>
          <a:p>
            <a:endParaRPr lang="en-GB" sz="1800" dirty="0" smtClean="0"/>
          </a:p>
          <a:p>
            <a:pPr marL="0" indent="0">
              <a:buNone/>
            </a:pPr>
            <a:r>
              <a:rPr lang="en-GB" dirty="0" smtClean="0"/>
              <a:t>DOAs = ‘ an option’ in ‘high risk’ (???)</a:t>
            </a:r>
          </a:p>
          <a:p>
            <a:endParaRPr lang="en-GB" sz="1800" dirty="0" smtClean="0"/>
          </a:p>
          <a:p>
            <a:pPr marL="0" indent="0">
              <a:buNone/>
            </a:pPr>
            <a:r>
              <a:rPr lang="en-GB" dirty="0" smtClean="0"/>
              <a:t>No guidance on usage or interpretation</a:t>
            </a:r>
          </a:p>
          <a:p>
            <a:endParaRPr lang="en-GB" sz="2000" dirty="0" smtClean="0"/>
          </a:p>
          <a:p>
            <a:pPr marL="0" indent="0">
              <a:buNone/>
            </a:pPr>
            <a:r>
              <a:rPr lang="en-GB" dirty="0" smtClean="0"/>
              <a:t>Aim for value &lt;60…but which is worse</a:t>
            </a:r>
          </a:p>
          <a:p>
            <a:pPr>
              <a:buNone/>
            </a:pPr>
            <a:r>
              <a:rPr lang="en-GB" dirty="0" smtClean="0"/>
              <a:t>         BIS 85 for 10 sec or 62 for 30 min?</a:t>
            </a:r>
          </a:p>
          <a:p>
            <a:endParaRPr lang="en-GB" dirty="0"/>
          </a:p>
        </p:txBody>
      </p:sp>
    </p:spTree>
    <p:extLst>
      <p:ext uri="{BB962C8B-B14F-4D97-AF65-F5344CB8AC3E}">
        <p14:creationId xmlns:p14="http://schemas.microsoft.com/office/powerpoint/2010/main" val="364057446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Headline figures: </a:t>
            </a:r>
            <a:br>
              <a:rPr lang="en-GB" dirty="0" smtClean="0"/>
            </a:br>
            <a:r>
              <a:rPr lang="en-GB" dirty="0" smtClean="0"/>
              <a:t>don’t tell whole story</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DOAs in Activity Survey = 2.8%</a:t>
            </a:r>
          </a:p>
          <a:p>
            <a:pPr marL="0" indent="0">
              <a:buNone/>
            </a:pPr>
            <a:r>
              <a:rPr lang="en-GB" dirty="0" smtClean="0"/>
              <a:t>DOAs in AAGA cohort = 4.3%</a:t>
            </a:r>
          </a:p>
          <a:p>
            <a:endParaRPr lang="en-GB" dirty="0" smtClean="0"/>
          </a:p>
          <a:p>
            <a:pPr marL="0" indent="0">
              <a:buNone/>
            </a:pPr>
            <a:r>
              <a:rPr lang="en-GB" dirty="0" smtClean="0"/>
              <a:t>…over-representation in AAGAs! (by ~50%)</a:t>
            </a:r>
          </a:p>
          <a:p>
            <a:endParaRPr lang="en-GB" dirty="0" smtClean="0"/>
          </a:p>
          <a:p>
            <a:pPr marL="0" indent="0">
              <a:buNone/>
            </a:pPr>
            <a:r>
              <a:rPr lang="en-GB" dirty="0" smtClean="0"/>
              <a:t>Cannot be a ‘risk’ to use DOAs?</a:t>
            </a:r>
          </a:p>
          <a:p>
            <a:endParaRPr lang="en-GB" dirty="0" smtClean="0"/>
          </a:p>
          <a:p>
            <a:pPr marL="0" indent="0">
              <a:buNone/>
            </a:pPr>
            <a:r>
              <a:rPr lang="en-GB" dirty="0" smtClean="0">
                <a:sym typeface="Wingdings" pitchFamily="2" charset="2"/>
              </a:rPr>
              <a:t> need to look at data more closely</a:t>
            </a:r>
            <a:endParaRPr lang="en-GB" dirty="0"/>
          </a:p>
        </p:txBody>
      </p:sp>
    </p:spTree>
    <p:extLst>
      <p:ext uri="{BB962C8B-B14F-4D97-AF65-F5344CB8AC3E}">
        <p14:creationId xmlns:p14="http://schemas.microsoft.com/office/powerpoint/2010/main" val="2860507991"/>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Hazard ratios of anaesthetic techniques</a:t>
            </a:r>
            <a:endParaRPr lang="en-GB" dirty="0"/>
          </a:p>
        </p:txBody>
      </p:sp>
      <p:sp>
        <p:nvSpPr>
          <p:cNvPr id="3" name="Content Placeholder 2"/>
          <p:cNvSpPr>
            <a:spLocks noGrp="1"/>
          </p:cNvSpPr>
          <p:nvPr>
            <p:ph idx="1"/>
          </p:nvPr>
        </p:nvSpPr>
        <p:spPr/>
        <p:txBody>
          <a:bodyPr/>
          <a:lstStyle/>
          <a:p>
            <a:pPr marL="0" indent="0">
              <a:buNone/>
            </a:pPr>
            <a:r>
              <a:rPr lang="en-GB" dirty="0" smtClean="0"/>
              <a:t>TIVA + NBD presents most risk (3-4x)</a:t>
            </a:r>
          </a:p>
          <a:p>
            <a:pPr marL="0" indent="0">
              <a:buNone/>
            </a:pPr>
            <a:r>
              <a:rPr lang="en-GB" sz="2400" dirty="0" smtClean="0"/>
              <a:t>(increased ratio = increased risk of AAGA)</a:t>
            </a:r>
            <a:endParaRPr lang="en-GB" sz="2400" dirty="0"/>
          </a:p>
        </p:txBody>
      </p:sp>
      <p:pic>
        <p:nvPicPr>
          <p:cNvPr id="4100" name="Picture 4"/>
          <p:cNvPicPr>
            <a:picLocks noChangeAspect="1" noChangeArrowheads="1"/>
          </p:cNvPicPr>
          <p:nvPr/>
        </p:nvPicPr>
        <p:blipFill>
          <a:blip r:embed="rId2" cstate="print"/>
          <a:srcRect/>
          <a:stretch>
            <a:fillRect/>
          </a:stretch>
        </p:blipFill>
        <p:spPr bwMode="auto">
          <a:xfrm>
            <a:off x="87464" y="2708920"/>
            <a:ext cx="8944972" cy="3312368"/>
          </a:xfrm>
          <a:prstGeom prst="rect">
            <a:avLst/>
          </a:prstGeom>
          <a:noFill/>
          <a:ln w="9525">
            <a:noFill/>
            <a:miter lim="800000"/>
            <a:headEnd/>
            <a:tailEnd/>
          </a:ln>
        </p:spPr>
      </p:pic>
      <p:sp>
        <p:nvSpPr>
          <p:cNvPr id="5" name="Oval 4"/>
          <p:cNvSpPr/>
          <p:nvPr/>
        </p:nvSpPr>
        <p:spPr>
          <a:xfrm>
            <a:off x="6588224" y="4005064"/>
            <a:ext cx="1296144" cy="165618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4033932"/>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7504" y="3717032"/>
            <a:ext cx="8964488" cy="3501008"/>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algn="l"/>
            <a:r>
              <a:rPr lang="en-GB" dirty="0" smtClean="0"/>
              <a:t>Ratio of use of DOAs in  </a:t>
            </a:r>
            <a:br>
              <a:rPr lang="en-GB" dirty="0" smtClean="0"/>
            </a:br>
            <a:r>
              <a:rPr lang="en-GB" dirty="0" smtClean="0"/>
              <a:t>Activity Survey vs AAGA cases</a:t>
            </a:r>
            <a:endParaRPr lang="en-GB" dirty="0"/>
          </a:p>
        </p:txBody>
      </p:sp>
      <p:sp>
        <p:nvSpPr>
          <p:cNvPr id="3" name="Content Placeholder 2"/>
          <p:cNvSpPr>
            <a:spLocks noGrp="1"/>
          </p:cNvSpPr>
          <p:nvPr>
            <p:ph idx="1"/>
          </p:nvPr>
        </p:nvSpPr>
        <p:spPr/>
        <p:txBody>
          <a:bodyPr/>
          <a:lstStyle/>
          <a:p>
            <a:pPr marL="0" indent="0">
              <a:buNone/>
            </a:pPr>
            <a:r>
              <a:rPr lang="en-GB" sz="2800" dirty="0" smtClean="0"/>
              <a:t>Selective use in certain modes of anaesthesia</a:t>
            </a:r>
          </a:p>
          <a:p>
            <a:pPr marL="0" indent="0">
              <a:buNone/>
            </a:pPr>
            <a:r>
              <a:rPr lang="en-GB" sz="2800" dirty="0" smtClean="0"/>
              <a:t>Greater use in TIVA+NBD – and greatest apparent benefit here too</a:t>
            </a:r>
          </a:p>
          <a:p>
            <a:pPr marL="0" indent="0">
              <a:buNone/>
            </a:pPr>
            <a:r>
              <a:rPr lang="en-GB" sz="2400" dirty="0" smtClean="0"/>
              <a:t>(decreased </a:t>
            </a:r>
            <a:r>
              <a:rPr lang="en-GB" sz="2400" dirty="0"/>
              <a:t>ratio </a:t>
            </a:r>
            <a:r>
              <a:rPr lang="en-GB" sz="2400" dirty="0" smtClean="0"/>
              <a:t>= protective effect of DOA)</a:t>
            </a:r>
            <a:endParaRPr lang="en-GB" sz="2400" dirty="0"/>
          </a:p>
          <a:p>
            <a:pPr marL="0" indent="0">
              <a:buNone/>
            </a:pPr>
            <a:endParaRPr lang="en-GB" dirty="0" smtClean="0"/>
          </a:p>
          <a:p>
            <a:pPr marL="0" indent="0">
              <a:buNone/>
            </a:pPr>
            <a:endParaRPr lang="en-GB" dirty="0"/>
          </a:p>
        </p:txBody>
      </p:sp>
      <p:sp>
        <p:nvSpPr>
          <p:cNvPr id="5" name="Oval 4"/>
          <p:cNvSpPr/>
          <p:nvPr/>
        </p:nvSpPr>
        <p:spPr>
          <a:xfrm>
            <a:off x="8028384" y="4941168"/>
            <a:ext cx="1115616" cy="259228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923928" y="4941168"/>
            <a:ext cx="2088232" cy="252028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9848839"/>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Extra benefit of DOA?</a:t>
            </a:r>
            <a:endParaRPr lang="en-GB" dirty="0"/>
          </a:p>
        </p:txBody>
      </p:sp>
      <p:sp>
        <p:nvSpPr>
          <p:cNvPr id="3" name="Content Placeholder 2"/>
          <p:cNvSpPr>
            <a:spLocks noGrp="1"/>
          </p:cNvSpPr>
          <p:nvPr>
            <p:ph idx="1"/>
          </p:nvPr>
        </p:nvSpPr>
        <p:spPr/>
        <p:txBody>
          <a:bodyPr/>
          <a:lstStyle/>
          <a:p>
            <a:endParaRPr lang="en-GB" dirty="0" smtClean="0"/>
          </a:p>
          <a:p>
            <a:pPr marL="0" indent="0">
              <a:buNone/>
            </a:pPr>
            <a:r>
              <a:rPr lang="en-GB" dirty="0" smtClean="0"/>
              <a:t>Of the 6 AAGA cases with DOA only 1 was distressed</a:t>
            </a:r>
          </a:p>
          <a:p>
            <a:endParaRPr lang="en-GB" dirty="0" smtClean="0"/>
          </a:p>
          <a:p>
            <a:pPr marL="0" indent="0">
              <a:buNone/>
            </a:pPr>
            <a:r>
              <a:rPr lang="en-GB" dirty="0" smtClean="0"/>
              <a:t>impact of AAGA milder with DOA use?</a:t>
            </a:r>
          </a:p>
          <a:p>
            <a:endParaRPr lang="en-GB" dirty="0" smtClean="0"/>
          </a:p>
          <a:p>
            <a:pPr marL="0" indent="0">
              <a:buNone/>
            </a:pPr>
            <a:r>
              <a:rPr lang="en-GB" dirty="0" smtClean="0"/>
              <a:t>Trials focussing on TIVA + NMB and on impact on patients may show most benefit for DOAs</a:t>
            </a:r>
            <a:endParaRPr lang="en-GB" dirty="0"/>
          </a:p>
        </p:txBody>
      </p:sp>
    </p:spTree>
    <p:extLst>
      <p:ext uri="{BB962C8B-B14F-4D97-AF65-F5344CB8AC3E}">
        <p14:creationId xmlns:p14="http://schemas.microsoft.com/office/powerpoint/2010/main" val="424136569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Caution with DOAs (1)</a:t>
            </a:r>
            <a:endParaRPr lang="en-GB" b="1" dirty="0"/>
          </a:p>
        </p:txBody>
      </p:sp>
      <p:sp>
        <p:nvSpPr>
          <p:cNvPr id="3" name="Content Placeholder 2"/>
          <p:cNvSpPr>
            <a:spLocks noGrp="1"/>
          </p:cNvSpPr>
          <p:nvPr>
            <p:ph idx="1"/>
          </p:nvPr>
        </p:nvSpPr>
        <p:spPr>
          <a:xfrm>
            <a:off x="457200" y="1600200"/>
            <a:ext cx="8229600" cy="5501208"/>
          </a:xfrm>
        </p:spPr>
        <p:txBody>
          <a:bodyPr>
            <a:normAutofit/>
          </a:bodyPr>
          <a:lstStyle/>
          <a:p>
            <a:pPr marL="0" indent="0">
              <a:buNone/>
            </a:pPr>
            <a:r>
              <a:rPr lang="en-GB" dirty="0" smtClean="0"/>
              <a:t>Titrating agent dosing to DOA output, even to very low agent levels</a:t>
            </a:r>
          </a:p>
          <a:p>
            <a:endParaRPr lang="en-GB" dirty="0" smtClean="0"/>
          </a:p>
          <a:p>
            <a:pPr marL="0" indent="0">
              <a:buNone/>
            </a:pPr>
            <a:r>
              <a:rPr lang="en-GB" i="1" dirty="0" smtClean="0"/>
              <a:t>Elderly pt, cardiac surgery, BIS &lt; 60 but ETAG titrated to 0.4 MAC to achieve this – AAGA with distress during positioning</a:t>
            </a:r>
          </a:p>
          <a:p>
            <a:endParaRPr lang="en-GB" dirty="0" smtClean="0"/>
          </a:p>
          <a:p>
            <a:pPr marL="0" indent="0">
              <a:buNone/>
            </a:pPr>
            <a:r>
              <a:rPr lang="en-GB" i="1" dirty="0" smtClean="0"/>
              <a:t>Elderly pt, </a:t>
            </a:r>
            <a:r>
              <a:rPr lang="en-GB" i="1" dirty="0" err="1" smtClean="0"/>
              <a:t>abdo</a:t>
            </a:r>
            <a:r>
              <a:rPr lang="en-GB" i="1" dirty="0" smtClean="0"/>
              <a:t> surgery, BIS kept &lt;55 but ETAG titrated to 0.4 MAC; AAGA with pain but no distress</a:t>
            </a:r>
            <a:endParaRPr lang="en-GB" i="1" dirty="0"/>
          </a:p>
        </p:txBody>
      </p:sp>
    </p:spTree>
    <p:extLst>
      <p:ext uri="{BB962C8B-B14F-4D97-AF65-F5344CB8AC3E}">
        <p14:creationId xmlns:p14="http://schemas.microsoft.com/office/powerpoint/2010/main" val="57461938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Caution (2)</a:t>
            </a:r>
            <a:endParaRPr lang="en-GB" b="1" dirty="0"/>
          </a:p>
        </p:txBody>
      </p:sp>
      <p:sp>
        <p:nvSpPr>
          <p:cNvPr id="3" name="Content Placeholder 2"/>
          <p:cNvSpPr>
            <a:spLocks noGrp="1"/>
          </p:cNvSpPr>
          <p:nvPr>
            <p:ph idx="1"/>
          </p:nvPr>
        </p:nvSpPr>
        <p:spPr/>
        <p:txBody>
          <a:bodyPr/>
          <a:lstStyle/>
          <a:p>
            <a:pPr marL="0" indent="0">
              <a:buNone/>
            </a:pPr>
            <a:r>
              <a:rPr lang="en-GB" dirty="0" smtClean="0"/>
              <a:t>If DOA used, and its output high, then this is compelling evidence that AAGA occurred, despite no other pointers</a:t>
            </a:r>
          </a:p>
          <a:p>
            <a:endParaRPr lang="en-GB" dirty="0" smtClean="0"/>
          </a:p>
          <a:p>
            <a:pPr marL="0" indent="0">
              <a:buNone/>
            </a:pPr>
            <a:r>
              <a:rPr lang="en-GB" i="1" dirty="0" smtClean="0"/>
              <a:t>Pt made a complaint of AAGA after </a:t>
            </a:r>
            <a:r>
              <a:rPr lang="en-GB" i="1" dirty="0" err="1" smtClean="0"/>
              <a:t>ortho</a:t>
            </a:r>
            <a:r>
              <a:rPr lang="en-GB" i="1" dirty="0" smtClean="0"/>
              <a:t> surgery (with other complaints). Account vague but BIS briefly 65 after incision (~45 otherwise)</a:t>
            </a:r>
            <a:endParaRPr lang="en-GB" i="1" dirty="0"/>
          </a:p>
        </p:txBody>
      </p:sp>
    </p:spTree>
    <p:extLst>
      <p:ext uri="{BB962C8B-B14F-4D97-AF65-F5344CB8AC3E}">
        <p14:creationId xmlns:p14="http://schemas.microsoft.com/office/powerpoint/2010/main" val="17455888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Caution (3)</a:t>
            </a:r>
            <a:endParaRPr lang="en-GB" b="1" dirty="0"/>
          </a:p>
        </p:txBody>
      </p:sp>
      <p:sp>
        <p:nvSpPr>
          <p:cNvPr id="3" name="Content Placeholder 2"/>
          <p:cNvSpPr>
            <a:spLocks noGrp="1"/>
          </p:cNvSpPr>
          <p:nvPr>
            <p:ph idx="1"/>
          </p:nvPr>
        </p:nvSpPr>
        <p:spPr>
          <a:xfrm>
            <a:off x="457200" y="1600200"/>
            <a:ext cx="8229600" cy="5257800"/>
          </a:xfrm>
        </p:spPr>
        <p:txBody>
          <a:bodyPr>
            <a:normAutofit lnSpcReduction="10000"/>
          </a:bodyPr>
          <a:lstStyle/>
          <a:p>
            <a:pPr marL="0" indent="0">
              <a:buNone/>
            </a:pPr>
            <a:r>
              <a:rPr lang="en-GB" dirty="0" smtClean="0"/>
              <a:t>The majority of AAGA cases arise at induction or soon after, before (or at) start of surgery</a:t>
            </a:r>
          </a:p>
          <a:p>
            <a:endParaRPr lang="en-GB" dirty="0" smtClean="0"/>
          </a:p>
          <a:p>
            <a:pPr marL="0" indent="0">
              <a:buNone/>
            </a:pPr>
            <a:r>
              <a:rPr lang="en-GB" dirty="0" smtClean="0"/>
              <a:t>Are DOA monitors used then? </a:t>
            </a:r>
          </a:p>
          <a:p>
            <a:endParaRPr lang="en-GB" dirty="0" smtClean="0"/>
          </a:p>
          <a:p>
            <a:pPr marL="0" indent="0">
              <a:buNone/>
            </a:pPr>
            <a:r>
              <a:rPr lang="en-GB" dirty="0" smtClean="0"/>
              <a:t>If so, then should same thresholds apply (</a:t>
            </a:r>
            <a:r>
              <a:rPr lang="en-GB" dirty="0" err="1" smtClean="0"/>
              <a:t>ie</a:t>
            </a:r>
            <a:r>
              <a:rPr lang="en-GB" dirty="0" smtClean="0"/>
              <a:t>, &lt;60)?</a:t>
            </a:r>
          </a:p>
          <a:p>
            <a:endParaRPr lang="en-GB" dirty="0" smtClean="0"/>
          </a:p>
          <a:p>
            <a:pPr marL="0" indent="0">
              <a:buNone/>
            </a:pPr>
            <a:r>
              <a:rPr lang="en-GB" dirty="0" smtClean="0"/>
              <a:t>Note: also time when minimum MAC alarms least useful</a:t>
            </a:r>
            <a:endParaRPr lang="en-GB" dirty="0"/>
          </a:p>
        </p:txBody>
      </p:sp>
    </p:spTree>
    <p:extLst>
      <p:ext uri="{BB962C8B-B14F-4D97-AF65-F5344CB8AC3E}">
        <p14:creationId xmlns:p14="http://schemas.microsoft.com/office/powerpoint/2010/main" val="3858868087"/>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Recommendations</a:t>
            </a:r>
            <a:endParaRPr lang="en-GB" b="1" dirty="0"/>
          </a:p>
        </p:txBody>
      </p:sp>
      <p:pic>
        <p:nvPicPr>
          <p:cNvPr id="2355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35"/>
          <a:stretch/>
        </p:blipFill>
        <p:spPr bwMode="auto">
          <a:xfrm>
            <a:off x="4717479" y="1700559"/>
            <a:ext cx="4391025" cy="417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52200" y="1412776"/>
            <a:ext cx="4663816"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5733256"/>
            <a:ext cx="9144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9240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Classification: Type of AAGA</a:t>
            </a:r>
            <a:endParaRPr lang="en-GB" dirty="0"/>
          </a:p>
        </p:txBody>
      </p:sp>
      <p:pic>
        <p:nvPicPr>
          <p:cNvPr id="2560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395" y="2109572"/>
            <a:ext cx="9126899" cy="297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14113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Patient factors</a:t>
            </a:r>
            <a:endParaRPr lang="en-GB" dirty="0"/>
          </a:p>
        </p:txBody>
      </p:sp>
    </p:spTree>
    <p:extLst>
      <p:ext uri="{BB962C8B-B14F-4D97-AF65-F5344CB8AC3E}">
        <p14:creationId xmlns:p14="http://schemas.microsoft.com/office/powerpoint/2010/main" val="180459610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Current </a:t>
            </a:r>
            <a:r>
              <a:rPr lang="en-GB" i="1" dirty="0" smtClean="0"/>
              <a:t>knowledge</a:t>
            </a:r>
            <a:endParaRPr lang="en-GB" i="1" dirty="0"/>
          </a:p>
        </p:txBody>
      </p:sp>
      <p:sp>
        <p:nvSpPr>
          <p:cNvPr id="5" name="Content Placeholder 4"/>
          <p:cNvSpPr>
            <a:spLocks noGrp="1"/>
          </p:cNvSpPr>
          <p:nvPr>
            <p:ph idx="1"/>
          </p:nvPr>
        </p:nvSpPr>
        <p:spPr/>
        <p:txBody>
          <a:bodyPr>
            <a:normAutofit lnSpcReduction="10000"/>
          </a:bodyPr>
          <a:lstStyle/>
          <a:p>
            <a:pPr marL="0" indent="0">
              <a:buNone/>
            </a:pPr>
            <a:r>
              <a:rPr lang="en-GB" sz="2800" dirty="0"/>
              <a:t>A wide variety of patient </a:t>
            </a:r>
            <a:r>
              <a:rPr lang="en-GB" sz="2800" dirty="0" smtClean="0"/>
              <a:t>&amp; organisational factors </a:t>
            </a:r>
            <a:r>
              <a:rPr lang="en-GB" sz="2800" dirty="0"/>
              <a:t>have been identified as</a:t>
            </a:r>
            <a:r>
              <a:rPr lang="en-GB" sz="2800" dirty="0" smtClean="0"/>
              <a:t> being associated with increased </a:t>
            </a:r>
            <a:r>
              <a:rPr lang="en-GB" sz="2800" dirty="0"/>
              <a:t>incidence of AAGA </a:t>
            </a:r>
            <a:endParaRPr lang="en-GB" sz="2800" dirty="0" smtClean="0"/>
          </a:p>
          <a:p>
            <a:pPr marL="0" indent="0">
              <a:buNone/>
            </a:pPr>
            <a:endParaRPr lang="en-GB" sz="2800" dirty="0" smtClean="0"/>
          </a:p>
          <a:p>
            <a:pPr marL="0" indent="0">
              <a:buNone/>
            </a:pPr>
            <a:r>
              <a:rPr lang="en-GB" sz="2800" dirty="0" smtClean="0"/>
              <a:t>Results </a:t>
            </a:r>
            <a:r>
              <a:rPr lang="en-GB" sz="2800" dirty="0"/>
              <a:t>are markedly </a:t>
            </a:r>
            <a:r>
              <a:rPr lang="en-GB" sz="2800" dirty="0" smtClean="0"/>
              <a:t>inconsistent</a:t>
            </a:r>
          </a:p>
          <a:p>
            <a:pPr marL="0" indent="0">
              <a:buNone/>
            </a:pPr>
            <a:endParaRPr lang="en-GB" sz="2800" dirty="0" smtClean="0"/>
          </a:p>
          <a:p>
            <a:pPr marL="0" indent="0">
              <a:buNone/>
            </a:pPr>
            <a:r>
              <a:rPr lang="en-GB" sz="2800" dirty="0"/>
              <a:t>Features of Class A cases reported to NAP5 compared to same features of patients undergoing general anaesthesia in the Activity </a:t>
            </a:r>
            <a:r>
              <a:rPr lang="en-GB" sz="2800" dirty="0" smtClean="0"/>
              <a:t>Survey – likely the largest examination of risk factors ever</a:t>
            </a:r>
            <a:endParaRPr lang="en-GB" sz="2800" dirty="0"/>
          </a:p>
          <a:p>
            <a:endParaRPr lang="en-GB" dirty="0"/>
          </a:p>
          <a:p>
            <a:pPr lvl="1"/>
            <a:endParaRPr lang="en-GB" dirty="0"/>
          </a:p>
        </p:txBody>
      </p:sp>
    </p:spTree>
    <p:extLst>
      <p:ext uri="{BB962C8B-B14F-4D97-AF65-F5344CB8AC3E}">
        <p14:creationId xmlns:p14="http://schemas.microsoft.com/office/powerpoint/2010/main" val="1692532848"/>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Gender </a:t>
            </a:r>
            <a:endParaRPr lang="en-GB" dirty="0"/>
          </a:p>
        </p:txBody>
      </p:sp>
      <p:sp>
        <p:nvSpPr>
          <p:cNvPr id="3" name="TextBox 2"/>
          <p:cNvSpPr txBox="1"/>
          <p:nvPr/>
        </p:nvSpPr>
        <p:spPr>
          <a:xfrm>
            <a:off x="251520" y="5229200"/>
            <a:ext cx="7200800" cy="646331"/>
          </a:xfrm>
          <a:prstGeom prst="rect">
            <a:avLst/>
          </a:prstGeom>
          <a:noFill/>
        </p:spPr>
        <p:txBody>
          <a:bodyPr wrap="square" rtlCol="0">
            <a:spAutoFit/>
          </a:bodyPr>
          <a:lstStyle/>
          <a:p>
            <a:endParaRPr lang="en-GB" dirty="0"/>
          </a:p>
          <a:p>
            <a:endParaRPr lang="en-GB" dirty="0"/>
          </a:p>
        </p:txBody>
      </p:sp>
      <p:pic>
        <p:nvPicPr>
          <p:cNvPr id="9" name="Content Placeholder 8"/>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769132" y="1628800"/>
            <a:ext cx="3051339" cy="2347219"/>
          </a:xfrm>
        </p:spPr>
      </p:pic>
      <p:sp>
        <p:nvSpPr>
          <p:cNvPr id="5" name="Content Placeholder 4"/>
          <p:cNvSpPr>
            <a:spLocks noGrp="1"/>
          </p:cNvSpPr>
          <p:nvPr>
            <p:ph sz="half" idx="1"/>
          </p:nvPr>
        </p:nvSpPr>
        <p:spPr>
          <a:xfrm>
            <a:off x="457200" y="1600200"/>
            <a:ext cx="5311932" cy="4525963"/>
          </a:xfrm>
        </p:spPr>
        <p:txBody>
          <a:bodyPr>
            <a:normAutofit lnSpcReduction="10000"/>
          </a:bodyPr>
          <a:lstStyle/>
          <a:p>
            <a:pPr marL="0" indent="0">
              <a:buNone/>
            </a:pPr>
            <a:r>
              <a:rPr lang="en-GB" dirty="0"/>
              <a:t>Most studies report an increased incidence of AAGA in women</a:t>
            </a:r>
          </a:p>
          <a:p>
            <a:pPr marL="0" indent="0">
              <a:buNone/>
            </a:pPr>
            <a:endParaRPr lang="en-GB" dirty="0" smtClean="0"/>
          </a:p>
          <a:p>
            <a:pPr marL="0" indent="0">
              <a:buNone/>
            </a:pPr>
            <a:r>
              <a:rPr lang="en-GB" dirty="0" smtClean="0"/>
              <a:t>Women </a:t>
            </a:r>
            <a:r>
              <a:rPr lang="en-GB" dirty="0"/>
              <a:t>appear to recover more quickly from general anaesthesia than men</a:t>
            </a:r>
          </a:p>
          <a:p>
            <a:pPr marL="0" indent="0">
              <a:buNone/>
            </a:pPr>
            <a:endParaRPr lang="en-GB" dirty="0" smtClean="0"/>
          </a:p>
          <a:p>
            <a:pPr marL="0" indent="0">
              <a:buNone/>
            </a:pPr>
            <a:r>
              <a:rPr lang="en-GB" dirty="0" smtClean="0"/>
              <a:t>Closed </a:t>
            </a:r>
            <a:r>
              <a:rPr lang="en-GB" dirty="0"/>
              <a:t>claim analysis UK  &amp; USA demonstrates that higher number of claims come from women</a:t>
            </a:r>
          </a:p>
          <a:p>
            <a:endParaRPr lang="en-GB" dirty="0"/>
          </a:p>
        </p:txBody>
      </p:sp>
    </p:spTree>
    <p:extLst>
      <p:ext uri="{BB962C8B-B14F-4D97-AF65-F5344CB8AC3E}">
        <p14:creationId xmlns:p14="http://schemas.microsoft.com/office/powerpoint/2010/main" val="226320335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Gender – NAP5</a:t>
            </a:r>
            <a:endParaRPr lang="en-GB" dirty="0"/>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520214694"/>
              </p:ext>
            </p:extLst>
          </p:nvPr>
        </p:nvGraphicFramePr>
        <p:xfrm>
          <a:off x="234816" y="2564904"/>
          <a:ext cx="5705337" cy="2422278"/>
        </p:xfrm>
        <a:graphic>
          <a:graphicData uri="http://schemas.openxmlformats.org/drawingml/2006/table">
            <a:tbl>
              <a:tblPr firstRow="1" bandRow="1">
                <a:tableStyleId>{5C22544A-7EE6-4342-B048-85BDC9FD1C3A}</a:tableStyleId>
              </a:tblPr>
              <a:tblGrid>
                <a:gridCol w="1901779"/>
                <a:gridCol w="1901779"/>
                <a:gridCol w="1901779"/>
              </a:tblGrid>
              <a:tr h="594066">
                <a:tc>
                  <a:txBody>
                    <a:bodyPr/>
                    <a:lstStyle/>
                    <a:p>
                      <a:endParaRPr lang="en-GB" sz="1800" b="0" i="0" u="none" strike="noStrike"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Class</a:t>
                      </a:r>
                      <a:r>
                        <a:rPr lang="en-GB" baseline="0" dirty="0" smtClean="0"/>
                        <a:t> A cases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Activity survey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r>
              <a:tr h="594066">
                <a:tc>
                  <a:txBody>
                    <a:bodyPr/>
                    <a:lstStyle/>
                    <a:p>
                      <a:r>
                        <a:rPr lang="en-GB" dirty="0" smtClean="0"/>
                        <a:t>Female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t>70 (63.6%)</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t>8109 (53%)</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94066">
                <a:tc>
                  <a:txBody>
                    <a:bodyPr/>
                    <a:lstStyle/>
                    <a:p>
                      <a:r>
                        <a:rPr lang="en-GB" dirty="0" smtClean="0"/>
                        <a:t>Male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dirty="0" smtClean="0"/>
                        <a:t>40 (36.4%)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kern="1200" baseline="0" dirty="0" smtClean="0">
                          <a:solidFill>
                            <a:schemeClr val="dk1"/>
                          </a:solidFill>
                          <a:latin typeface="+mn-lt"/>
                          <a:ea typeface="+mn-ea"/>
                          <a:cs typeface="+mn-cs"/>
                        </a:rPr>
                        <a:t>7183 (47%)</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594066">
                <a:tc>
                  <a:txBody>
                    <a:bodyPr/>
                    <a:lstStyle/>
                    <a:p>
                      <a:r>
                        <a:rPr lang="en-GB" dirty="0" smtClean="0"/>
                        <a:t>Total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t>110</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t>15 292</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extBox 2"/>
          <p:cNvSpPr txBox="1"/>
          <p:nvPr/>
        </p:nvSpPr>
        <p:spPr>
          <a:xfrm>
            <a:off x="251520" y="5229200"/>
            <a:ext cx="7200800" cy="923330"/>
          </a:xfrm>
          <a:prstGeom prst="rect">
            <a:avLst/>
          </a:prstGeom>
          <a:noFill/>
        </p:spPr>
        <p:txBody>
          <a:bodyPr wrap="square" rtlCol="0">
            <a:spAutoFit/>
          </a:bodyPr>
          <a:lstStyle/>
          <a:p>
            <a:r>
              <a:rPr lang="en-GB" dirty="0" smtClean="0"/>
              <a:t>p </a:t>
            </a:r>
            <a:r>
              <a:rPr lang="en-GB" dirty="0"/>
              <a:t>= 0.026 for male vs </a:t>
            </a:r>
            <a:r>
              <a:rPr lang="en-GB" dirty="0" smtClean="0"/>
              <a:t>female</a:t>
            </a:r>
          </a:p>
          <a:p>
            <a:endParaRPr lang="en-GB" dirty="0"/>
          </a:p>
          <a:p>
            <a:endParaRPr lang="en-GB" dirty="0"/>
          </a:p>
        </p:txBody>
      </p:sp>
      <p:pic>
        <p:nvPicPr>
          <p:cNvPr id="9" name="Content Placeholder 8"/>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769132" y="1628800"/>
            <a:ext cx="3051339" cy="2347219"/>
          </a:xfrm>
        </p:spPr>
      </p:pic>
    </p:spTree>
    <p:extLst>
      <p:ext uri="{BB962C8B-B14F-4D97-AF65-F5344CB8AC3E}">
        <p14:creationId xmlns:p14="http://schemas.microsoft.com/office/powerpoint/2010/main" val="429371132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a:t>
            </a:r>
            <a:endParaRPr lang="en-GB" dirty="0"/>
          </a:p>
        </p:txBody>
      </p:sp>
      <p:sp>
        <p:nvSpPr>
          <p:cNvPr id="4" name="Content Placeholder 3"/>
          <p:cNvSpPr>
            <a:spLocks noGrp="1"/>
          </p:cNvSpPr>
          <p:nvPr>
            <p:ph sz="half" idx="1"/>
          </p:nvPr>
        </p:nvSpPr>
        <p:spPr>
          <a:xfrm>
            <a:off x="457200" y="1600200"/>
            <a:ext cx="7571184" cy="5257800"/>
          </a:xfrm>
        </p:spPr>
        <p:txBody>
          <a:bodyPr>
            <a:normAutofit/>
          </a:bodyPr>
          <a:lstStyle/>
          <a:p>
            <a:pPr marL="0" indent="0">
              <a:buNone/>
            </a:pPr>
            <a:r>
              <a:rPr lang="en-GB" dirty="0"/>
              <a:t>Age affects anaesthetic sensitivity and MAC</a:t>
            </a:r>
          </a:p>
          <a:p>
            <a:pPr marL="0" indent="0">
              <a:buNone/>
            </a:pPr>
            <a:endParaRPr lang="en-GB" dirty="0" smtClean="0"/>
          </a:p>
          <a:p>
            <a:pPr marL="0" indent="0">
              <a:buNone/>
            </a:pPr>
            <a:r>
              <a:rPr lang="en-GB" dirty="0" smtClean="0"/>
              <a:t>There </a:t>
            </a:r>
            <a:r>
              <a:rPr lang="en-GB" dirty="0"/>
              <a:t>are conflicting reports on the effect of age on the risk of AAGA</a:t>
            </a:r>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49976" y="1844824"/>
            <a:ext cx="2194024" cy="2925366"/>
          </a:xfrm>
        </p:spPr>
      </p:pic>
    </p:spTree>
    <p:extLst>
      <p:ext uri="{BB962C8B-B14F-4D97-AF65-F5344CB8AC3E}">
        <p14:creationId xmlns:p14="http://schemas.microsoft.com/office/powerpoint/2010/main" val="177724508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 – NAP5</a:t>
            </a:r>
            <a:endParaRPr lang="en-GB" dirty="0"/>
          </a:p>
        </p:txBody>
      </p:sp>
      <p:sp>
        <p:nvSpPr>
          <p:cNvPr id="4" name="Content Placeholder 3"/>
          <p:cNvSpPr>
            <a:spLocks noGrp="1"/>
          </p:cNvSpPr>
          <p:nvPr>
            <p:ph sz="half" idx="1"/>
          </p:nvPr>
        </p:nvSpPr>
        <p:spPr>
          <a:xfrm>
            <a:off x="457200" y="1600200"/>
            <a:ext cx="7571184" cy="5257800"/>
          </a:xfrm>
        </p:spPr>
        <p:txBody>
          <a:bodyPr>
            <a:norm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pPr marL="0" indent="0">
              <a:buNone/>
            </a:pPr>
            <a:r>
              <a:rPr lang="en-GB" sz="2200" dirty="0"/>
              <a:t>P&lt;0.0001 for difference </a:t>
            </a:r>
            <a:r>
              <a:rPr lang="en-GB" sz="2200" dirty="0" smtClean="0"/>
              <a:t>in age </a:t>
            </a:r>
            <a:r>
              <a:rPr lang="en-GB" sz="2200" dirty="0"/>
              <a:t>distribution AAGA reports vs Activity Survey</a:t>
            </a:r>
            <a:endParaRPr lang="en-GB" sz="2200" dirty="0" smtClean="0"/>
          </a:p>
          <a:p>
            <a:endParaRPr lang="en-GB" dirty="0"/>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49976" y="1844824"/>
            <a:ext cx="2194024" cy="2925366"/>
          </a:xfrm>
        </p:spPr>
      </p:pic>
      <p:graphicFrame>
        <p:nvGraphicFramePr>
          <p:cNvPr id="5" name="Table 4"/>
          <p:cNvGraphicFramePr>
            <a:graphicFrameLocks noGrp="1"/>
          </p:cNvGraphicFramePr>
          <p:nvPr>
            <p:extLst>
              <p:ext uri="{D42A27DB-BD31-4B8C-83A1-F6EECF244321}">
                <p14:modId xmlns:p14="http://schemas.microsoft.com/office/powerpoint/2010/main" val="2527071819"/>
              </p:ext>
            </p:extLst>
          </p:nvPr>
        </p:nvGraphicFramePr>
        <p:xfrm>
          <a:off x="406720" y="1844824"/>
          <a:ext cx="6543256" cy="3760901"/>
        </p:xfrm>
        <a:graphic>
          <a:graphicData uri="http://schemas.openxmlformats.org/drawingml/2006/table">
            <a:tbl>
              <a:tblPr firstRow="1" bandRow="1">
                <a:tableStyleId>{5C22544A-7EE6-4342-B048-85BDC9FD1C3A}</a:tableStyleId>
              </a:tblPr>
              <a:tblGrid>
                <a:gridCol w="2627899"/>
                <a:gridCol w="1932278"/>
                <a:gridCol w="1983079"/>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Class A cases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Activity Survey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r>
              <a:tr h="370840">
                <a:tc>
                  <a:txBody>
                    <a:bodyPr/>
                    <a:lstStyle/>
                    <a:p>
                      <a:r>
                        <a:rPr lang="en-GB" dirty="0" smtClean="0"/>
                        <a:t> &lt;1</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baseline="0" dirty="0" smtClean="0">
                          <a:latin typeface="+mn-lt"/>
                        </a:rPr>
                        <a:t>0 (0)</a:t>
                      </a:r>
                      <a:endParaRPr lang="en-GB"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baseline="0" dirty="0" smtClean="0">
                          <a:latin typeface="+mn-lt"/>
                        </a:rPr>
                        <a:t> 197 (1.3)</a:t>
                      </a:r>
                      <a:endParaRPr lang="en-GB"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70840">
                <a:tc>
                  <a:txBody>
                    <a:bodyPr/>
                    <a:lstStyle/>
                    <a:p>
                      <a:r>
                        <a:rPr lang="en-GB" dirty="0" smtClean="0"/>
                        <a:t>1-5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i="0" u="none" strike="noStrike" baseline="0" dirty="0" smtClean="0">
                          <a:latin typeface="+mn-lt"/>
                        </a:rPr>
                        <a:t>1 (0.9) </a:t>
                      </a:r>
                      <a:endParaRPr lang="en-GB"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i="0" u="none" strike="noStrike" baseline="0" dirty="0" smtClean="0">
                          <a:latin typeface="+mn-lt"/>
                        </a:rPr>
                        <a:t>1 004 (6.6)</a:t>
                      </a:r>
                      <a:endParaRPr lang="en-GB"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t>6-15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kern="1200" baseline="0" dirty="0" smtClean="0">
                          <a:solidFill>
                            <a:schemeClr val="dk1"/>
                          </a:solidFill>
                          <a:latin typeface="+mn-lt"/>
                          <a:ea typeface="+mn-ea"/>
                          <a:cs typeface="+mn-cs"/>
                        </a:rPr>
                        <a:t>4 (3.7)</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1 447 (9.5)</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443661">
                <a:tc>
                  <a:txBody>
                    <a:bodyPr/>
                    <a:lstStyle/>
                    <a:p>
                      <a:r>
                        <a:rPr lang="en-GB" dirty="0" smtClean="0"/>
                        <a:t>16-25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i="0" u="none" strike="noStrike" kern="1200" baseline="0" dirty="0" smtClean="0">
                          <a:solidFill>
                            <a:schemeClr val="dk1"/>
                          </a:solidFill>
                          <a:latin typeface="+mn-lt"/>
                          <a:ea typeface="+mn-ea"/>
                          <a:cs typeface="+mn-cs"/>
                        </a:rPr>
                        <a:t>15 (13.8)</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i="0" u="none" strike="noStrike" kern="1200" baseline="0" dirty="0" smtClean="0">
                          <a:solidFill>
                            <a:schemeClr val="dk1"/>
                          </a:solidFill>
                          <a:latin typeface="+mn-lt"/>
                          <a:ea typeface="+mn-ea"/>
                          <a:cs typeface="+mn-cs"/>
                        </a:rPr>
                        <a:t>1 424 (9.3)</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t>26-35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kern="1200" baseline="0" dirty="0" smtClean="0">
                          <a:solidFill>
                            <a:schemeClr val="dk1"/>
                          </a:solidFill>
                          <a:latin typeface="+mn-lt"/>
                          <a:ea typeface="+mn-ea"/>
                          <a:cs typeface="+mn-cs"/>
                        </a:rPr>
                        <a:t>26 (23.9)</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kern="1200" baseline="0" dirty="0" smtClean="0">
                          <a:solidFill>
                            <a:schemeClr val="dk1"/>
                          </a:solidFill>
                          <a:latin typeface="+mn-lt"/>
                          <a:ea typeface="+mn-ea"/>
                          <a:cs typeface="+mn-cs"/>
                        </a:rPr>
                        <a:t>1 701 (11.1)</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182880">
                <a:tc>
                  <a:txBody>
                    <a:bodyPr/>
                    <a:lstStyle/>
                    <a:p>
                      <a:r>
                        <a:rPr lang="en-GB" dirty="0" smtClean="0"/>
                        <a:t>36-45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i="0" u="none" strike="noStrike" kern="1200" baseline="0" dirty="0" smtClean="0">
                          <a:solidFill>
                            <a:schemeClr val="dk1"/>
                          </a:solidFill>
                          <a:latin typeface="+mn-lt"/>
                          <a:ea typeface="+mn-ea"/>
                          <a:cs typeface="+mn-cs"/>
                        </a:rPr>
                        <a:t>19 (17.4)</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i="0" u="none" strike="noStrike" kern="1200" baseline="0" dirty="0" smtClean="0">
                          <a:solidFill>
                            <a:schemeClr val="dk1"/>
                          </a:solidFill>
                          <a:latin typeface="+mn-lt"/>
                          <a:ea typeface="+mn-ea"/>
                          <a:cs typeface="+mn-cs"/>
                        </a:rPr>
                        <a:t>1 926 (12.6)</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2880">
                <a:tc>
                  <a:txBody>
                    <a:bodyPr/>
                    <a:lstStyle/>
                    <a:p>
                      <a:r>
                        <a:rPr lang="en-GB" dirty="0" smtClean="0"/>
                        <a:t>56-65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kern="1200" baseline="0" dirty="0" smtClean="0">
                          <a:solidFill>
                            <a:schemeClr val="dk1"/>
                          </a:solidFill>
                          <a:latin typeface="+mn-lt"/>
                          <a:ea typeface="+mn-ea"/>
                          <a:cs typeface="+mn-cs"/>
                        </a:rPr>
                        <a:t>20 (18.2)</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kern="1200" baseline="0" dirty="0" smtClean="0">
                          <a:solidFill>
                            <a:schemeClr val="dk1"/>
                          </a:solidFill>
                          <a:latin typeface="+mn-lt"/>
                          <a:ea typeface="+mn-ea"/>
                          <a:cs typeface="+mn-cs"/>
                        </a:rPr>
                        <a:t>2 128 (13.9)</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182880">
                <a:tc>
                  <a:txBody>
                    <a:bodyPr/>
                    <a:lstStyle/>
                    <a:p>
                      <a:r>
                        <a:rPr lang="en-GB" dirty="0" smtClean="0"/>
                        <a:t>66-75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i="0" u="none" strike="noStrike" kern="1200" baseline="0" dirty="0" smtClean="0">
                          <a:solidFill>
                            <a:schemeClr val="dk1"/>
                          </a:solidFill>
                          <a:latin typeface="+mn-lt"/>
                          <a:ea typeface="+mn-ea"/>
                          <a:cs typeface="+mn-cs"/>
                        </a:rPr>
                        <a:t>12 (11.0)</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i="0" u="none" strike="noStrike" kern="1200" baseline="0" dirty="0" smtClean="0">
                          <a:solidFill>
                            <a:schemeClr val="dk1"/>
                          </a:solidFill>
                          <a:latin typeface="+mn-lt"/>
                          <a:ea typeface="+mn-ea"/>
                          <a:cs typeface="+mn-cs"/>
                        </a:rPr>
                        <a:t>2 128 (13.9)</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2880">
                <a:tc>
                  <a:txBody>
                    <a:bodyPr/>
                    <a:lstStyle/>
                    <a:p>
                      <a:r>
                        <a:rPr lang="en-GB" dirty="0" smtClean="0"/>
                        <a:t>76-85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kern="1200" baseline="0" dirty="0" smtClean="0">
                          <a:solidFill>
                            <a:schemeClr val="dk1"/>
                          </a:solidFill>
                          <a:latin typeface="+mn-lt"/>
                          <a:ea typeface="+mn-ea"/>
                          <a:cs typeface="+mn-cs"/>
                        </a:rPr>
                        <a:t>8 (7.3)</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kern="1200" baseline="0" dirty="0" smtClean="0">
                          <a:solidFill>
                            <a:schemeClr val="dk1"/>
                          </a:solidFill>
                          <a:latin typeface="+mn-lt"/>
                          <a:ea typeface="+mn-ea"/>
                          <a:cs typeface="+mn-cs"/>
                        </a:rPr>
                        <a:t>1 928 (12.6)</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bl>
          </a:graphicData>
        </a:graphic>
      </p:graphicFrame>
    </p:spTree>
    <p:extLst>
      <p:ext uri="{BB962C8B-B14F-4D97-AF65-F5344CB8AC3E}">
        <p14:creationId xmlns:p14="http://schemas.microsoft.com/office/powerpoint/2010/main" val="381172408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Obesity</a:t>
            </a:r>
            <a:endParaRPr lang="en-GB" dirty="0"/>
          </a:p>
        </p:txBody>
      </p:sp>
      <p:pic>
        <p:nvPicPr>
          <p:cNvPr id="10"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95704" y="1600200"/>
            <a:ext cx="2543591" cy="4525963"/>
          </a:xfrm>
        </p:spPr>
      </p:pic>
      <p:sp>
        <p:nvSpPr>
          <p:cNvPr id="11" name="Content Placeholder 10"/>
          <p:cNvSpPr>
            <a:spLocks noGrp="1"/>
          </p:cNvSpPr>
          <p:nvPr>
            <p:ph sz="half" idx="1"/>
          </p:nvPr>
        </p:nvSpPr>
        <p:spPr/>
        <p:txBody>
          <a:bodyPr>
            <a:normAutofit fontScale="92500" lnSpcReduction="10000"/>
          </a:bodyPr>
          <a:lstStyle/>
          <a:p>
            <a:pPr marL="0" indent="0">
              <a:buNone/>
            </a:pPr>
            <a:r>
              <a:rPr lang="en-GB" dirty="0"/>
              <a:t>Obesity has been identified as a risk factor </a:t>
            </a:r>
            <a:r>
              <a:rPr lang="en-GB" dirty="0" smtClean="0"/>
              <a:t>for AAGA </a:t>
            </a:r>
          </a:p>
          <a:p>
            <a:pPr marL="0" indent="0">
              <a:buNone/>
            </a:pPr>
            <a:endParaRPr lang="en-GB" dirty="0" smtClean="0"/>
          </a:p>
          <a:p>
            <a:pPr marL="0" indent="0">
              <a:buNone/>
            </a:pPr>
            <a:r>
              <a:rPr lang="en-GB" dirty="0" smtClean="0"/>
              <a:t>Obesity </a:t>
            </a:r>
            <a:r>
              <a:rPr lang="en-GB" dirty="0"/>
              <a:t>is associated with</a:t>
            </a:r>
          </a:p>
          <a:p>
            <a:pPr lvl="1"/>
            <a:r>
              <a:rPr lang="en-GB" dirty="0"/>
              <a:t>increased body fat </a:t>
            </a:r>
            <a:r>
              <a:rPr lang="en-GB" dirty="0" smtClean="0"/>
              <a:t>content, lean body mass</a:t>
            </a:r>
            <a:r>
              <a:rPr lang="en-GB" dirty="0"/>
              <a:t>, </a:t>
            </a:r>
            <a:r>
              <a:rPr lang="en-GB" dirty="0" smtClean="0"/>
              <a:t>blood </a:t>
            </a:r>
            <a:r>
              <a:rPr lang="en-GB" dirty="0"/>
              <a:t>volume </a:t>
            </a:r>
            <a:r>
              <a:rPr lang="en-GB" dirty="0" smtClean="0"/>
              <a:t>&amp; CO</a:t>
            </a:r>
          </a:p>
          <a:p>
            <a:pPr lvl="1"/>
            <a:r>
              <a:rPr lang="en-GB" dirty="0" smtClean="0"/>
              <a:t>reduced </a:t>
            </a:r>
            <a:r>
              <a:rPr lang="en-GB" dirty="0"/>
              <a:t>total body water </a:t>
            </a:r>
            <a:r>
              <a:rPr lang="en-GB" dirty="0" smtClean="0"/>
              <a:t>&amp; </a:t>
            </a:r>
            <a:r>
              <a:rPr lang="en-GB" dirty="0"/>
              <a:t>alterations in </a:t>
            </a:r>
            <a:r>
              <a:rPr lang="en-GB" dirty="0" smtClean="0"/>
              <a:t>plasma protein binding</a:t>
            </a:r>
          </a:p>
          <a:p>
            <a:pPr lvl="1"/>
            <a:r>
              <a:rPr lang="en-GB" dirty="0" smtClean="0"/>
              <a:t>overall </a:t>
            </a:r>
            <a:r>
              <a:rPr lang="en-GB" dirty="0"/>
              <a:t>volume of </a:t>
            </a:r>
            <a:r>
              <a:rPr lang="en-GB" dirty="0" smtClean="0"/>
              <a:t>distribution is increased</a:t>
            </a:r>
            <a:endParaRPr lang="en-GB" dirty="0"/>
          </a:p>
        </p:txBody>
      </p:sp>
    </p:spTree>
    <p:extLst>
      <p:ext uri="{BB962C8B-B14F-4D97-AF65-F5344CB8AC3E}">
        <p14:creationId xmlns:p14="http://schemas.microsoft.com/office/powerpoint/2010/main" val="1289842520"/>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Obesity – NAP5</a:t>
            </a:r>
            <a:endParaRPr lang="en-GB" dirty="0"/>
          </a:p>
        </p:txBody>
      </p:sp>
      <p:pic>
        <p:nvPicPr>
          <p:cNvPr id="10"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444208" y="1617785"/>
            <a:ext cx="2543591" cy="4525963"/>
          </a:xfrm>
        </p:spPr>
      </p:pic>
      <p:graphicFrame>
        <p:nvGraphicFramePr>
          <p:cNvPr id="5" name="Table 4"/>
          <p:cNvGraphicFramePr>
            <a:graphicFrameLocks noGrp="1"/>
          </p:cNvGraphicFramePr>
          <p:nvPr>
            <p:extLst>
              <p:ext uri="{D42A27DB-BD31-4B8C-83A1-F6EECF244321}">
                <p14:modId xmlns:p14="http://schemas.microsoft.com/office/powerpoint/2010/main" val="3133253701"/>
              </p:ext>
            </p:extLst>
          </p:nvPr>
        </p:nvGraphicFramePr>
        <p:xfrm>
          <a:off x="333000" y="2492896"/>
          <a:ext cx="6543256" cy="2595880"/>
        </p:xfrm>
        <a:graphic>
          <a:graphicData uri="http://schemas.openxmlformats.org/drawingml/2006/table">
            <a:tbl>
              <a:tblPr firstRow="1" bandRow="1">
                <a:tableStyleId>{5C22544A-7EE6-4342-B048-85BDC9FD1C3A}</a:tableStyleId>
              </a:tblPr>
              <a:tblGrid>
                <a:gridCol w="2627899"/>
                <a:gridCol w="1932278"/>
                <a:gridCol w="1983079"/>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Class A cases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Activity Survey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r>
              <a:tr h="370840">
                <a:tc>
                  <a:txBody>
                    <a:bodyPr/>
                    <a:lstStyle/>
                    <a:p>
                      <a:r>
                        <a:rPr lang="en-GB" dirty="0" smtClean="0"/>
                        <a:t>Underweight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dirty="0" smtClean="0"/>
                        <a:t>4 (4)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kern="1200" baseline="0" dirty="0" smtClean="0">
                          <a:solidFill>
                            <a:schemeClr val="dk1"/>
                          </a:solidFill>
                          <a:latin typeface="+mn-lt"/>
                          <a:ea typeface="+mn-ea"/>
                          <a:cs typeface="+mn-cs"/>
                        </a:rPr>
                        <a:t>463 (3.1)</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70840">
                <a:tc>
                  <a:txBody>
                    <a:bodyPr/>
                    <a:lstStyle/>
                    <a:p>
                      <a:r>
                        <a:rPr lang="en-GB" dirty="0" smtClean="0"/>
                        <a:t>Normal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t>36 (36.4)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i="0" u="none" strike="noStrike" kern="1200" baseline="0" dirty="0" smtClean="0">
                          <a:solidFill>
                            <a:schemeClr val="dk1"/>
                          </a:solidFill>
                          <a:latin typeface="+mn-lt"/>
                          <a:ea typeface="+mn-ea"/>
                          <a:cs typeface="+mn-cs"/>
                        </a:rPr>
                        <a:t>8 004 (54.3)</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t>Overweight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dirty="0" smtClean="0"/>
                        <a:t>27 (27.3)</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kern="1200" baseline="0" dirty="0" smtClean="0">
                          <a:solidFill>
                            <a:schemeClr val="dk1"/>
                          </a:solidFill>
                          <a:latin typeface="+mn-lt"/>
                          <a:ea typeface="+mn-ea"/>
                          <a:cs typeface="+mn-cs"/>
                        </a:rPr>
                        <a:t>3 514 (23.8)</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70840">
                <a:tc>
                  <a:txBody>
                    <a:bodyPr/>
                    <a:lstStyle/>
                    <a:p>
                      <a:r>
                        <a:rPr lang="en-GB" dirty="0" smtClean="0"/>
                        <a:t>Obese/morbidly obese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t>32 (32.3)</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i="0" u="none" strike="noStrike" kern="1200" baseline="0" dirty="0" smtClean="0">
                          <a:solidFill>
                            <a:schemeClr val="dk1"/>
                          </a:solidFill>
                          <a:latin typeface="+mn-lt"/>
                          <a:ea typeface="+mn-ea"/>
                          <a:cs typeface="+mn-cs"/>
                        </a:rPr>
                        <a:t>2 753 (18.7)</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t>Total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dirty="0" smtClean="0"/>
                        <a:t>99</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r>
                        <a:rPr lang="en-GB" sz="1800" b="0" i="0" u="none" strike="noStrike" kern="1200" baseline="0" dirty="0" smtClean="0">
                          <a:solidFill>
                            <a:schemeClr val="dk1"/>
                          </a:solidFill>
                          <a:latin typeface="+mn-lt"/>
                          <a:ea typeface="+mn-ea"/>
                          <a:cs typeface="+mn-cs"/>
                        </a:rPr>
                        <a:t>14 734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70840">
                <a:tc>
                  <a:txBody>
                    <a:bodyPr/>
                    <a:lstStyle/>
                    <a:p>
                      <a:r>
                        <a:rPr lang="en-GB" dirty="0" smtClean="0"/>
                        <a:t>Not</a:t>
                      </a:r>
                      <a:r>
                        <a:rPr lang="en-GB" baseline="0" dirty="0" smtClean="0"/>
                        <a:t> recorded</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t>11</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t>906</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extBox 2"/>
          <p:cNvSpPr txBox="1"/>
          <p:nvPr/>
        </p:nvSpPr>
        <p:spPr>
          <a:xfrm>
            <a:off x="444298" y="5451250"/>
            <a:ext cx="6275040" cy="1384995"/>
          </a:xfrm>
          <a:prstGeom prst="rect">
            <a:avLst/>
          </a:prstGeom>
          <a:noFill/>
        </p:spPr>
        <p:txBody>
          <a:bodyPr wrap="square" rtlCol="0">
            <a:spAutoFit/>
          </a:bodyPr>
          <a:lstStyle/>
          <a:p>
            <a:endParaRPr lang="en-GB" dirty="0"/>
          </a:p>
          <a:p>
            <a:r>
              <a:rPr lang="en-GB" sz="2400" dirty="0"/>
              <a:t>p=0.01 for comparison of distribution AAGA vs Activity Survey </a:t>
            </a:r>
            <a:r>
              <a:rPr lang="en-GB" dirty="0"/>
              <a:t>	</a:t>
            </a:r>
          </a:p>
          <a:p>
            <a:endParaRPr lang="en-GB" dirty="0"/>
          </a:p>
        </p:txBody>
      </p:sp>
    </p:spTree>
    <p:extLst>
      <p:ext uri="{BB962C8B-B14F-4D97-AF65-F5344CB8AC3E}">
        <p14:creationId xmlns:p14="http://schemas.microsoft.com/office/powerpoint/2010/main" val="264704598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airway</a:t>
            </a:r>
            <a:endParaRPr lang="en-GB" dirty="0"/>
          </a:p>
        </p:txBody>
      </p:sp>
      <p:sp>
        <p:nvSpPr>
          <p:cNvPr id="3" name="Content Placeholder 2"/>
          <p:cNvSpPr>
            <a:spLocks noGrp="1"/>
          </p:cNvSpPr>
          <p:nvPr>
            <p:ph idx="1"/>
          </p:nvPr>
        </p:nvSpPr>
        <p:spPr>
          <a:xfrm>
            <a:off x="457200" y="1600200"/>
            <a:ext cx="6203032" cy="5501207"/>
          </a:xfrm>
        </p:spPr>
        <p:txBody>
          <a:bodyPr>
            <a:normAutofit/>
          </a:bodyPr>
          <a:lstStyle/>
          <a:p>
            <a:pPr marL="0" indent="0">
              <a:spcBef>
                <a:spcPts val="0"/>
              </a:spcBef>
              <a:buNone/>
            </a:pPr>
            <a:r>
              <a:rPr lang="en-GB" sz="2600" dirty="0" smtClean="0"/>
              <a:t>Patients </a:t>
            </a:r>
            <a:r>
              <a:rPr lang="en-GB" sz="2600" dirty="0"/>
              <a:t>in whom airway management </a:t>
            </a:r>
            <a:r>
              <a:rPr lang="en-GB" sz="2600" dirty="0" smtClean="0"/>
              <a:t>is</a:t>
            </a:r>
            <a:br>
              <a:rPr lang="en-GB" sz="2600" dirty="0" smtClean="0"/>
            </a:br>
            <a:r>
              <a:rPr lang="en-GB" sz="2600" dirty="0" smtClean="0"/>
              <a:t>difficult </a:t>
            </a:r>
            <a:r>
              <a:rPr lang="en-GB" sz="2600" dirty="0"/>
              <a:t>may be vulnerable to AAGA </a:t>
            </a:r>
            <a:endParaRPr lang="en-GB" sz="2600" dirty="0" smtClean="0"/>
          </a:p>
          <a:p>
            <a:pPr lvl="1"/>
            <a:r>
              <a:rPr lang="en-GB" sz="2600" dirty="0" smtClean="0"/>
              <a:t>due </a:t>
            </a:r>
            <a:r>
              <a:rPr lang="en-GB" sz="2600" dirty="0"/>
              <a:t>to offset of the effect of induction </a:t>
            </a:r>
            <a:r>
              <a:rPr lang="en-GB" sz="2600" dirty="0" smtClean="0"/>
              <a:t>agents</a:t>
            </a:r>
          </a:p>
          <a:p>
            <a:pPr lvl="1"/>
            <a:r>
              <a:rPr lang="en-GB" sz="2600" dirty="0" smtClean="0"/>
              <a:t>failure </a:t>
            </a:r>
            <a:r>
              <a:rPr lang="en-GB" sz="2600" dirty="0"/>
              <a:t>to administer anaesthesia during difficult airway management </a:t>
            </a:r>
          </a:p>
          <a:p>
            <a:pPr lvl="1"/>
            <a:r>
              <a:rPr lang="en-GB" sz="2600" dirty="0" smtClean="0"/>
              <a:t>failure </a:t>
            </a:r>
            <a:r>
              <a:rPr lang="en-GB" sz="2600" dirty="0"/>
              <a:t>of volatile agents to reach the patient when mask ventilation is ineffective or there is airway obstruction </a:t>
            </a:r>
          </a:p>
          <a:p>
            <a:pPr marL="0" indent="0">
              <a:buNone/>
            </a:pPr>
            <a:r>
              <a:rPr lang="en-GB" sz="2600" dirty="0"/>
              <a:t>Obesity is a risk factor for difficult airway management </a:t>
            </a:r>
          </a:p>
          <a:p>
            <a:endParaRPr lang="en-GB" sz="26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8184" y="1600200"/>
            <a:ext cx="3086100" cy="3429000"/>
          </a:xfrm>
          <a:prstGeom prst="rect">
            <a:avLst/>
          </a:prstGeom>
        </p:spPr>
      </p:pic>
    </p:spTree>
    <p:extLst>
      <p:ext uri="{BB962C8B-B14F-4D97-AF65-F5344CB8AC3E}">
        <p14:creationId xmlns:p14="http://schemas.microsoft.com/office/powerpoint/2010/main" val="1715225524"/>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airway – NAP5</a:t>
            </a:r>
            <a:endParaRPr lang="en-GB" dirty="0"/>
          </a:p>
        </p:txBody>
      </p:sp>
      <p:sp>
        <p:nvSpPr>
          <p:cNvPr id="3" name="Content Placeholder 2"/>
          <p:cNvSpPr>
            <a:spLocks noGrp="1"/>
          </p:cNvSpPr>
          <p:nvPr>
            <p:ph idx="1"/>
          </p:nvPr>
        </p:nvSpPr>
        <p:spPr>
          <a:xfrm>
            <a:off x="457200" y="1600200"/>
            <a:ext cx="6203032" cy="5501207"/>
          </a:xfrm>
        </p:spPr>
        <p:txBody>
          <a:bodyPr>
            <a:normAutofit/>
          </a:bodyPr>
          <a:lstStyle/>
          <a:p>
            <a:r>
              <a:rPr lang="en-GB" sz="2600" dirty="0" smtClean="0"/>
              <a:t>Difficulty </a:t>
            </a:r>
            <a:r>
              <a:rPr lang="en-GB" sz="2600" dirty="0"/>
              <a:t>with airway management was a factor in 27 Class A cases </a:t>
            </a:r>
          </a:p>
          <a:p>
            <a:r>
              <a:rPr lang="en-GB" sz="2600" dirty="0"/>
              <a:t>23 reports described difficult intubation</a:t>
            </a:r>
          </a:p>
          <a:p>
            <a:r>
              <a:rPr lang="en-GB" sz="2600" dirty="0"/>
              <a:t>5 reported difficult mask</a:t>
            </a:r>
            <a:r>
              <a:rPr lang="en-GB" sz="2600" i="1" dirty="0"/>
              <a:t> </a:t>
            </a:r>
            <a:r>
              <a:rPr lang="en-GB" sz="2600" dirty="0"/>
              <a:t>ventilation</a:t>
            </a:r>
          </a:p>
          <a:p>
            <a:r>
              <a:rPr lang="en-GB" sz="2600" dirty="0"/>
              <a:t>3 reported difficult SAD insertion </a:t>
            </a:r>
          </a:p>
          <a:p>
            <a:r>
              <a:rPr lang="en-GB" sz="2600" dirty="0"/>
              <a:t>5 cases there were combined difficulties </a:t>
            </a:r>
          </a:p>
          <a:p>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8184" y="1600200"/>
            <a:ext cx="3086100" cy="3429000"/>
          </a:xfrm>
          <a:prstGeom prst="rect">
            <a:avLst/>
          </a:prstGeom>
        </p:spPr>
      </p:pic>
    </p:spTree>
    <p:extLst>
      <p:ext uri="{BB962C8B-B14F-4D97-AF65-F5344CB8AC3E}">
        <p14:creationId xmlns:p14="http://schemas.microsoft.com/office/powerpoint/2010/main" val="2305158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lstStyle/>
          <a:p>
            <a:pPr algn="l"/>
            <a:r>
              <a:rPr lang="en-GB" dirty="0" smtClean="0"/>
              <a:t>Classification: Evidence</a:t>
            </a:r>
            <a:endParaRPr lang="en-GB" dirty="0"/>
          </a:p>
        </p:txBody>
      </p:sp>
      <p:pic>
        <p:nvPicPr>
          <p:cNvPr id="2560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629" y="2505561"/>
            <a:ext cx="9284258" cy="229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95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airway &amp; obesity</a:t>
            </a:r>
            <a:endParaRPr lang="en-GB" dirty="0"/>
          </a:p>
        </p:txBody>
      </p:sp>
      <p:sp>
        <p:nvSpPr>
          <p:cNvPr id="3" name="Content Placeholder 2"/>
          <p:cNvSpPr>
            <a:spLocks noGrp="1"/>
          </p:cNvSpPr>
          <p:nvPr>
            <p:ph idx="1"/>
          </p:nvPr>
        </p:nvSpPr>
        <p:spPr>
          <a:xfrm>
            <a:off x="457200" y="1600200"/>
            <a:ext cx="6203032" cy="5501207"/>
          </a:xfrm>
        </p:spPr>
        <p:txBody>
          <a:bodyPr>
            <a:normAutofit/>
          </a:bodyPr>
          <a:lstStyle/>
          <a:p>
            <a:pPr marL="0" indent="0">
              <a:buNone/>
            </a:pPr>
            <a:r>
              <a:rPr lang="en-GB" sz="2600" dirty="0"/>
              <a:t>Of reports of AAGA in obese patients</a:t>
            </a:r>
          </a:p>
          <a:p>
            <a:pPr lvl="1"/>
            <a:r>
              <a:rPr lang="en-GB" sz="2600" dirty="0"/>
              <a:t>31% involved difficult airway </a:t>
            </a:r>
            <a:r>
              <a:rPr lang="en-GB" sz="2600" dirty="0" smtClean="0"/>
              <a:t>management</a:t>
            </a:r>
            <a:endParaRPr lang="en-GB" sz="2600" dirty="0"/>
          </a:p>
          <a:p>
            <a:pPr lvl="1"/>
            <a:r>
              <a:rPr lang="en-GB" sz="2600" dirty="0"/>
              <a:t>37% of the cases of difficult airway management associated with AAGA were in obese patients </a:t>
            </a:r>
          </a:p>
          <a:p>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8184" y="1600200"/>
            <a:ext cx="2423606" cy="2692896"/>
          </a:xfrm>
          <a:prstGeom prst="rect">
            <a:avLst/>
          </a:prstGeom>
        </p:spPr>
      </p:pic>
      <p:pic>
        <p:nvPicPr>
          <p:cNvPr id="6"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4089" y="4293096"/>
            <a:ext cx="1271796" cy="2262982"/>
          </a:xfrm>
          <a:prstGeom prst="rect">
            <a:avLst/>
          </a:prstGeom>
        </p:spPr>
      </p:pic>
    </p:spTree>
    <p:extLst>
      <p:ext uri="{BB962C8B-B14F-4D97-AF65-F5344CB8AC3E}">
        <p14:creationId xmlns:p14="http://schemas.microsoft.com/office/powerpoint/2010/main" val="2735672343"/>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Genetic resistance</a:t>
            </a:r>
            <a:endParaRPr lang="en-GB" dirty="0"/>
          </a:p>
        </p:txBody>
      </p:sp>
      <p:sp>
        <p:nvSpPr>
          <p:cNvPr id="11" name="Content Placeholder 10"/>
          <p:cNvSpPr>
            <a:spLocks noGrp="1"/>
          </p:cNvSpPr>
          <p:nvPr>
            <p:ph sz="half" idx="1"/>
          </p:nvPr>
        </p:nvSpPr>
        <p:spPr>
          <a:xfrm>
            <a:off x="457200" y="1600200"/>
            <a:ext cx="6851104" cy="5069160"/>
          </a:xfrm>
        </p:spPr>
        <p:txBody>
          <a:bodyPr>
            <a:normAutofit fontScale="92500"/>
          </a:bodyPr>
          <a:lstStyle/>
          <a:p>
            <a:pPr marL="0" indent="0">
              <a:buNone/>
            </a:pPr>
            <a:r>
              <a:rPr lang="en-GB" dirty="0"/>
              <a:t>AAGA may arise from an intrinsic resistance </a:t>
            </a:r>
            <a:r>
              <a:rPr lang="en-GB" dirty="0" smtClean="0"/>
              <a:t>to anaesthesia</a:t>
            </a:r>
          </a:p>
          <a:p>
            <a:pPr lvl="1"/>
            <a:r>
              <a:rPr lang="en-GB" dirty="0" smtClean="0"/>
              <a:t>271 published </a:t>
            </a:r>
            <a:r>
              <a:rPr lang="en-GB" dirty="0"/>
              <a:t>reports of AAGA reported that 1.6</a:t>
            </a:r>
            <a:r>
              <a:rPr lang="en-GB" dirty="0" smtClean="0"/>
              <a:t>% described </a:t>
            </a:r>
            <a:r>
              <a:rPr lang="en-GB" dirty="0"/>
              <a:t>a previous history of </a:t>
            </a:r>
            <a:r>
              <a:rPr lang="en-GB" dirty="0" smtClean="0"/>
              <a:t>awareness	      						</a:t>
            </a:r>
            <a:r>
              <a:rPr lang="en-GB" sz="1800" i="1" dirty="0" smtClean="0">
                <a:solidFill>
                  <a:srgbClr val="74ED37"/>
                </a:solidFill>
              </a:rPr>
              <a:t>Ghoneim, 2009</a:t>
            </a:r>
          </a:p>
          <a:p>
            <a:pPr lvl="1"/>
            <a:r>
              <a:rPr lang="en-GB" dirty="0" smtClean="0"/>
              <a:t>BAG-RECALL </a:t>
            </a:r>
            <a:r>
              <a:rPr lang="en-GB" dirty="0"/>
              <a:t>study 11% of patients with </a:t>
            </a:r>
            <a:r>
              <a:rPr lang="en-GB" dirty="0" smtClean="0"/>
              <a:t>definite or </a:t>
            </a:r>
            <a:r>
              <a:rPr lang="en-GB" dirty="0"/>
              <a:t>possible AAGA had a previous history of </a:t>
            </a:r>
            <a:r>
              <a:rPr lang="en-GB" dirty="0" smtClean="0"/>
              <a:t>AAGA        					</a:t>
            </a:r>
            <a:r>
              <a:rPr lang="en-GB" sz="1800" i="1" dirty="0" smtClean="0">
                <a:solidFill>
                  <a:srgbClr val="74ED37"/>
                </a:solidFill>
              </a:rPr>
              <a:t>Avidan, 2011 </a:t>
            </a:r>
          </a:p>
          <a:p>
            <a:pPr lvl="1"/>
            <a:r>
              <a:rPr lang="en-GB" dirty="0" smtClean="0"/>
              <a:t>Secondary </a:t>
            </a:r>
            <a:r>
              <a:rPr lang="en-GB" dirty="0"/>
              <a:t>analysis of 26,490 patients enrolled </a:t>
            </a:r>
            <a:r>
              <a:rPr lang="en-GB" dirty="0" smtClean="0"/>
              <a:t>in 3 major </a:t>
            </a:r>
            <a:r>
              <a:rPr lang="en-GB" dirty="0"/>
              <a:t>trials investigating AAGA </a:t>
            </a:r>
            <a:endParaRPr lang="en-GB" dirty="0" smtClean="0"/>
          </a:p>
          <a:p>
            <a:pPr lvl="2"/>
            <a:r>
              <a:rPr lang="en-GB" dirty="0" smtClean="0"/>
              <a:t>241 patients with </a:t>
            </a:r>
            <a:r>
              <a:rPr lang="en-GB" dirty="0"/>
              <a:t>a previous history of AAGA. </a:t>
            </a:r>
            <a:r>
              <a:rPr lang="en-GB" dirty="0" smtClean="0"/>
              <a:t>had </a:t>
            </a:r>
            <a:r>
              <a:rPr lang="en-GB" dirty="0"/>
              <a:t>a 5-fold greater </a:t>
            </a:r>
            <a:r>
              <a:rPr lang="en-GB" dirty="0" smtClean="0"/>
              <a:t>incidence of repeat AAGA</a:t>
            </a:r>
          </a:p>
          <a:p>
            <a:pPr marL="3657600" lvl="8" indent="0">
              <a:buNone/>
            </a:pPr>
            <a:r>
              <a:rPr lang="en-GB" dirty="0" smtClean="0"/>
              <a:t> 	</a:t>
            </a:r>
            <a:r>
              <a:rPr lang="en-GB" i="1" dirty="0" smtClean="0">
                <a:solidFill>
                  <a:srgbClr val="74ED37"/>
                </a:solidFill>
              </a:rPr>
              <a:t>Aranake 2013</a:t>
            </a:r>
            <a:r>
              <a:rPr lang="en-GB" dirty="0" smtClean="0"/>
              <a:t/>
            </a:r>
            <a:br>
              <a:rPr lang="en-GB" dirty="0" smtClean="0"/>
            </a:br>
            <a:endParaRPr lang="en-GB" i="1" dirty="0" smtClean="0">
              <a:solidFill>
                <a:srgbClr val="74ED37"/>
              </a:solidFill>
            </a:endParaRPr>
          </a:p>
          <a:p>
            <a:endParaRPr lang="en-GB" dirty="0"/>
          </a:p>
        </p:txBody>
      </p:sp>
      <p:pic>
        <p:nvPicPr>
          <p:cNvPr id="4" name="Content Placeholder 3"/>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7452320" y="1600200"/>
            <a:ext cx="1131490" cy="4525963"/>
          </a:xfrm>
        </p:spPr>
      </p:pic>
    </p:spTree>
    <p:extLst>
      <p:ext uri="{BB962C8B-B14F-4D97-AF65-F5344CB8AC3E}">
        <p14:creationId xmlns:p14="http://schemas.microsoft.com/office/powerpoint/2010/main" val="351064621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Genetic resistance – NAP5</a:t>
            </a:r>
            <a:endParaRPr lang="en-GB" dirty="0"/>
          </a:p>
        </p:txBody>
      </p:sp>
      <p:sp>
        <p:nvSpPr>
          <p:cNvPr id="11" name="Content Placeholder 10"/>
          <p:cNvSpPr>
            <a:spLocks noGrp="1"/>
          </p:cNvSpPr>
          <p:nvPr>
            <p:ph sz="half" idx="1"/>
          </p:nvPr>
        </p:nvSpPr>
        <p:spPr>
          <a:xfrm>
            <a:off x="457200" y="1600200"/>
            <a:ext cx="6851104" cy="5069160"/>
          </a:xfrm>
        </p:spPr>
        <p:txBody>
          <a:bodyPr>
            <a:normAutofit/>
          </a:bodyPr>
          <a:lstStyle/>
          <a:p>
            <a:pPr marL="0" indent="0">
              <a:buNone/>
            </a:pPr>
            <a:endParaRPr lang="en-GB" sz="2600" dirty="0" smtClean="0"/>
          </a:p>
          <a:p>
            <a:pPr marL="0" indent="0">
              <a:buNone/>
            </a:pPr>
            <a:r>
              <a:rPr lang="en-GB" sz="2600" dirty="0" smtClean="0"/>
              <a:t>22% of Class </a:t>
            </a:r>
            <a:r>
              <a:rPr lang="en-GB" sz="2600" dirty="0"/>
              <a:t>A reports </a:t>
            </a:r>
            <a:r>
              <a:rPr lang="en-GB" sz="2600" dirty="0" smtClean="0"/>
              <a:t>were deemed not preventable </a:t>
            </a:r>
            <a:r>
              <a:rPr lang="en-GB" sz="2600" dirty="0"/>
              <a:t>and </a:t>
            </a:r>
            <a:r>
              <a:rPr lang="en-GB" sz="2600" dirty="0" smtClean="0"/>
              <a:t>anaesthetic conduct good </a:t>
            </a:r>
          </a:p>
          <a:p>
            <a:pPr marL="0" indent="0">
              <a:buNone/>
            </a:pPr>
            <a:endParaRPr lang="en-GB" sz="2600" dirty="0" smtClean="0"/>
          </a:p>
          <a:p>
            <a:pPr marL="0" indent="0">
              <a:buNone/>
            </a:pPr>
            <a:r>
              <a:rPr lang="en-GB" sz="2600" dirty="0" smtClean="0"/>
              <a:t>In </a:t>
            </a:r>
            <a:r>
              <a:rPr lang="en-GB" sz="2600" dirty="0"/>
              <a:t>10 of these </a:t>
            </a:r>
            <a:r>
              <a:rPr lang="en-GB" sz="2600" dirty="0" smtClean="0"/>
              <a:t>cases, panel </a:t>
            </a:r>
            <a:r>
              <a:rPr lang="en-GB" sz="2600" dirty="0"/>
              <a:t>considered </a:t>
            </a:r>
            <a:r>
              <a:rPr lang="en-GB" sz="2600" dirty="0" smtClean="0"/>
              <a:t>one possibility </a:t>
            </a:r>
            <a:r>
              <a:rPr lang="en-GB" sz="2600" dirty="0"/>
              <a:t>was intrinsic anaesthetic insensitivity.</a:t>
            </a:r>
          </a:p>
          <a:p>
            <a:pPr marL="0" indent="0">
              <a:buNone/>
            </a:pPr>
            <a:endParaRPr lang="en-GB" sz="2600" dirty="0" smtClean="0"/>
          </a:p>
          <a:p>
            <a:pPr marL="0" indent="0">
              <a:buNone/>
            </a:pPr>
            <a:r>
              <a:rPr lang="en-GB" sz="2600" dirty="0" smtClean="0"/>
              <a:t>4.2% of patients had experienced previous AAGA (overrepresentation)</a:t>
            </a:r>
          </a:p>
        </p:txBody>
      </p:sp>
      <p:pic>
        <p:nvPicPr>
          <p:cNvPr id="4" name="Content Placeholder 3"/>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7452320" y="1600200"/>
            <a:ext cx="1131490" cy="4525963"/>
          </a:xfrm>
        </p:spPr>
      </p:pic>
    </p:spTree>
    <p:extLst>
      <p:ext uri="{BB962C8B-B14F-4D97-AF65-F5344CB8AC3E}">
        <p14:creationId xmlns:p14="http://schemas.microsoft.com/office/powerpoint/2010/main" val="407552770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r>
            <a:br>
              <a:rPr lang="en-GB" dirty="0"/>
            </a:br>
            <a:r>
              <a:rPr lang="en-GB" dirty="0"/>
              <a:t>Concomitant drug and alcohol </a:t>
            </a:r>
            <a:r>
              <a:rPr lang="en-GB" dirty="0" smtClean="0"/>
              <a:t>use</a:t>
            </a:r>
            <a:br>
              <a:rPr lang="en-GB" dirty="0" smtClean="0"/>
            </a:br>
            <a:r>
              <a:rPr lang="en-GB" dirty="0" smtClean="0"/>
              <a:t> </a:t>
            </a:r>
            <a:endParaRPr lang="en-GB" dirty="0"/>
          </a:p>
        </p:txBody>
      </p:sp>
      <p:sp>
        <p:nvSpPr>
          <p:cNvPr id="4" name="Content Placeholder 3"/>
          <p:cNvSpPr>
            <a:spLocks noGrp="1"/>
          </p:cNvSpPr>
          <p:nvPr>
            <p:ph sz="half" idx="1"/>
          </p:nvPr>
        </p:nvSpPr>
        <p:spPr>
          <a:xfrm>
            <a:off x="457200" y="1600200"/>
            <a:ext cx="5626968" cy="4997152"/>
          </a:xfrm>
        </p:spPr>
        <p:txBody>
          <a:bodyPr>
            <a:normAutofit/>
          </a:bodyPr>
          <a:lstStyle/>
          <a:p>
            <a:pPr marL="0" indent="0">
              <a:buNone/>
            </a:pPr>
            <a:r>
              <a:rPr lang="en-GB" dirty="0" smtClean="0"/>
              <a:t>NAP5 </a:t>
            </a:r>
            <a:endParaRPr lang="en-GB" dirty="0"/>
          </a:p>
          <a:p>
            <a:endParaRPr lang="en-GB" dirty="0"/>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642986" y="1600201"/>
            <a:ext cx="2721750" cy="3629000"/>
          </a:xfrm>
        </p:spPr>
      </p:pic>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438354" y="2120202"/>
            <a:ext cx="5586730" cy="4654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5159201"/>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Urgency of surgery</a:t>
            </a:r>
            <a:endParaRPr lang="en-GB" dirty="0"/>
          </a:p>
        </p:txBody>
      </p:sp>
      <p:sp>
        <p:nvSpPr>
          <p:cNvPr id="11" name="Content Placeholder 10"/>
          <p:cNvSpPr>
            <a:spLocks noGrp="1"/>
          </p:cNvSpPr>
          <p:nvPr>
            <p:ph sz="half" idx="1"/>
          </p:nvPr>
        </p:nvSpPr>
        <p:spPr>
          <a:xfrm>
            <a:off x="457200" y="1600200"/>
            <a:ext cx="8507288" cy="4525963"/>
          </a:xfrm>
        </p:spPr>
        <p:txBody>
          <a:bodyPr>
            <a:normAutofit/>
          </a:bodyPr>
          <a:lstStyle/>
          <a:p>
            <a:pPr marL="0" indent="0">
              <a:buNone/>
            </a:pPr>
            <a:r>
              <a:rPr lang="en-GB" dirty="0" smtClean="0"/>
              <a:t>NAP5</a:t>
            </a:r>
          </a:p>
          <a:p>
            <a:endParaRPr lang="en-GB" dirty="0"/>
          </a:p>
          <a:p>
            <a:endParaRPr lang="en-GB" dirty="0" smtClean="0"/>
          </a:p>
          <a:p>
            <a:endParaRPr lang="en-GB" dirty="0"/>
          </a:p>
          <a:p>
            <a:endParaRPr lang="en-GB" dirty="0" smtClean="0"/>
          </a:p>
          <a:p>
            <a:endParaRPr lang="en-GB" dirty="0"/>
          </a:p>
          <a:p>
            <a:endParaRPr lang="en-GB" dirty="0" smtClean="0"/>
          </a:p>
          <a:p>
            <a:pPr marL="0" indent="0">
              <a:buNone/>
            </a:pPr>
            <a:r>
              <a:rPr lang="en-GB" sz="2000" dirty="0" smtClean="0"/>
              <a:t>P&lt;0.0001 </a:t>
            </a:r>
            <a:r>
              <a:rPr lang="en-GB" sz="2000" dirty="0"/>
              <a:t>for the comparison </a:t>
            </a:r>
            <a:r>
              <a:rPr lang="en-GB" sz="2000" dirty="0" smtClean="0"/>
              <a:t>of distribution </a:t>
            </a:r>
            <a:r>
              <a:rPr lang="en-GB" sz="2000" dirty="0"/>
              <a:t>AAGA vs Activity Survey</a:t>
            </a:r>
          </a:p>
        </p:txBody>
      </p:sp>
      <p:graphicFrame>
        <p:nvGraphicFramePr>
          <p:cNvPr id="5" name="Table 4"/>
          <p:cNvGraphicFramePr>
            <a:graphicFrameLocks noGrp="1"/>
          </p:cNvGraphicFramePr>
          <p:nvPr>
            <p:extLst>
              <p:ext uri="{D42A27DB-BD31-4B8C-83A1-F6EECF244321}">
                <p14:modId xmlns:p14="http://schemas.microsoft.com/office/powerpoint/2010/main" val="1027746919"/>
              </p:ext>
            </p:extLst>
          </p:nvPr>
        </p:nvGraphicFramePr>
        <p:xfrm>
          <a:off x="236022" y="2204864"/>
          <a:ext cx="6543256" cy="2595880"/>
        </p:xfrm>
        <a:graphic>
          <a:graphicData uri="http://schemas.openxmlformats.org/drawingml/2006/table">
            <a:tbl>
              <a:tblPr firstRow="1" bandRow="1">
                <a:tableStyleId>{5C22544A-7EE6-4342-B048-85BDC9FD1C3A}</a:tableStyleId>
              </a:tblPr>
              <a:tblGrid>
                <a:gridCol w="2627899"/>
                <a:gridCol w="1932278"/>
                <a:gridCol w="1983079"/>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Class A cases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Activity Survey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r>
              <a:tr h="370840">
                <a:tc>
                  <a:txBody>
                    <a:bodyPr/>
                    <a:lstStyle/>
                    <a:p>
                      <a:r>
                        <a:rPr lang="en-GB" dirty="0" smtClean="0"/>
                        <a:t>Elective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baseline="0" dirty="0" smtClean="0">
                          <a:latin typeface="+mn-lt"/>
                        </a:rPr>
                        <a:t>59 (53.6)</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baseline="0" dirty="0" smtClean="0">
                          <a:latin typeface="+mn-lt"/>
                        </a:rPr>
                        <a:t>10 416 (71.3)</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70840">
                <a:tc>
                  <a:txBody>
                    <a:bodyPr/>
                    <a:lstStyle/>
                    <a:p>
                      <a:r>
                        <a:rPr lang="en-GB" dirty="0" smtClean="0"/>
                        <a:t>Expedited</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dirty="0" smtClean="0">
                          <a:latin typeface="+mn-lt"/>
                        </a:rPr>
                        <a:t>6 (5.5)</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dirty="0" smtClean="0">
                          <a:latin typeface="+mn-lt"/>
                        </a:rPr>
                        <a:t>957 (6.6)</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t>Urgent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dirty="0" smtClean="0">
                          <a:latin typeface="+mn-lt"/>
                        </a:rPr>
                        <a:t>32 (29.1)</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dirty="0" smtClean="0">
                          <a:latin typeface="+mn-lt"/>
                        </a:rPr>
                        <a:t>2 892 (19.8)</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70840">
                <a:tc>
                  <a:txBody>
                    <a:bodyPr/>
                    <a:lstStyle/>
                    <a:p>
                      <a:r>
                        <a:rPr lang="en-GB" dirty="0" smtClean="0"/>
                        <a:t>Immediate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i="0" u="none" strike="noStrike" kern="1200" baseline="0" dirty="0" smtClean="0">
                          <a:solidFill>
                            <a:schemeClr val="dk1"/>
                          </a:solidFill>
                          <a:latin typeface="+mn-lt"/>
                          <a:ea typeface="+mn-ea"/>
                          <a:cs typeface="+mn-cs"/>
                        </a:rPr>
                        <a:t>13 (11.8)</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i="0" u="none" strike="noStrike" kern="1200" baseline="0" dirty="0" smtClean="0">
                          <a:solidFill>
                            <a:schemeClr val="dk1"/>
                          </a:solidFill>
                          <a:latin typeface="+mn-lt"/>
                          <a:ea typeface="+mn-ea"/>
                          <a:cs typeface="+mn-cs"/>
                        </a:rPr>
                        <a:t>337 (2.3)</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t>Total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kern="1200" baseline="0" dirty="0" smtClean="0">
                          <a:solidFill>
                            <a:schemeClr val="dk1"/>
                          </a:solidFill>
                          <a:latin typeface="+mn-lt"/>
                          <a:ea typeface="+mn-ea"/>
                          <a:cs typeface="+mn-cs"/>
                        </a:rPr>
                        <a:t>110</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kern="1200" baseline="0" dirty="0" smtClean="0">
                          <a:solidFill>
                            <a:schemeClr val="dk1"/>
                          </a:solidFill>
                          <a:latin typeface="+mn-lt"/>
                          <a:ea typeface="+mn-ea"/>
                          <a:cs typeface="+mn-cs"/>
                        </a:rPr>
                        <a:t>14 602</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70840">
                <a:tc>
                  <a:txBody>
                    <a:bodyPr/>
                    <a:lstStyle/>
                    <a:p>
                      <a:r>
                        <a:rPr lang="en-GB" dirty="0" smtClean="0"/>
                        <a:t>Not</a:t>
                      </a:r>
                      <a:r>
                        <a:rPr lang="en-GB" baseline="0" dirty="0" smtClean="0"/>
                        <a:t> recorded</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0</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858</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4" name="Content Placeholder 3"/>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856317" y="1700808"/>
            <a:ext cx="2142736" cy="2952328"/>
          </a:xfrm>
        </p:spPr>
      </p:pic>
    </p:spTree>
    <p:extLst>
      <p:ext uri="{BB962C8B-B14F-4D97-AF65-F5344CB8AC3E}">
        <p14:creationId xmlns:p14="http://schemas.microsoft.com/office/powerpoint/2010/main" val="1889608920"/>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of day</a:t>
            </a:r>
            <a:endParaRPr lang="en-GB" dirty="0"/>
          </a:p>
        </p:txBody>
      </p:sp>
      <p:sp>
        <p:nvSpPr>
          <p:cNvPr id="11" name="Content Placeholder 10"/>
          <p:cNvSpPr>
            <a:spLocks noGrp="1"/>
          </p:cNvSpPr>
          <p:nvPr>
            <p:ph sz="half" idx="1"/>
          </p:nvPr>
        </p:nvSpPr>
        <p:spPr>
          <a:xfrm>
            <a:off x="457200" y="1600200"/>
            <a:ext cx="8507288" cy="4525963"/>
          </a:xfrm>
        </p:spPr>
        <p:txBody>
          <a:bodyPr>
            <a:normAutofit/>
          </a:bodyPr>
          <a:lstStyle/>
          <a:p>
            <a:pPr marL="0" indent="0">
              <a:buNone/>
            </a:pPr>
            <a:r>
              <a:rPr lang="en-GB" dirty="0" smtClean="0"/>
              <a:t>NAP5</a:t>
            </a:r>
          </a:p>
          <a:p>
            <a:endParaRPr lang="en-GB" dirty="0"/>
          </a:p>
          <a:p>
            <a:endParaRPr lang="en-GB" dirty="0" smtClean="0"/>
          </a:p>
          <a:p>
            <a:endParaRPr lang="en-GB" dirty="0"/>
          </a:p>
          <a:p>
            <a:endParaRPr lang="en-GB" dirty="0" smtClean="0"/>
          </a:p>
          <a:p>
            <a:endParaRPr lang="en-GB" dirty="0"/>
          </a:p>
          <a:p>
            <a:endParaRPr lang="en-GB" dirty="0" smtClean="0"/>
          </a:p>
          <a:p>
            <a:pPr marL="0" indent="0">
              <a:buNone/>
            </a:pPr>
            <a:r>
              <a:rPr lang="en-GB" sz="2000" dirty="0" smtClean="0"/>
              <a:t>P&lt;0.0001 </a:t>
            </a:r>
            <a:r>
              <a:rPr lang="en-GB" sz="2000" dirty="0"/>
              <a:t>for the comparison </a:t>
            </a:r>
            <a:r>
              <a:rPr lang="en-GB" sz="2000" dirty="0" smtClean="0"/>
              <a:t>of distribution </a:t>
            </a:r>
            <a:r>
              <a:rPr lang="en-GB" sz="2000" dirty="0"/>
              <a:t>AAGA vs Activity Survey</a:t>
            </a:r>
          </a:p>
        </p:txBody>
      </p:sp>
      <p:graphicFrame>
        <p:nvGraphicFramePr>
          <p:cNvPr id="5" name="Table 4"/>
          <p:cNvGraphicFramePr>
            <a:graphicFrameLocks noGrp="1"/>
          </p:cNvGraphicFramePr>
          <p:nvPr>
            <p:extLst>
              <p:ext uri="{D42A27DB-BD31-4B8C-83A1-F6EECF244321}">
                <p14:modId xmlns:p14="http://schemas.microsoft.com/office/powerpoint/2010/main" val="956954102"/>
              </p:ext>
            </p:extLst>
          </p:nvPr>
        </p:nvGraphicFramePr>
        <p:xfrm>
          <a:off x="236022" y="2204864"/>
          <a:ext cx="6543256" cy="2232248"/>
        </p:xfrm>
        <a:graphic>
          <a:graphicData uri="http://schemas.openxmlformats.org/drawingml/2006/table">
            <a:tbl>
              <a:tblPr firstRow="1" bandRow="1">
                <a:tableStyleId>{5C22544A-7EE6-4342-B048-85BDC9FD1C3A}</a:tableStyleId>
              </a:tblPr>
              <a:tblGrid>
                <a:gridCol w="2627899"/>
                <a:gridCol w="1932278"/>
                <a:gridCol w="1983079"/>
              </a:tblGrid>
              <a:tr h="339466">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Class A cases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c>
                  <a:txBody>
                    <a:bodyPr/>
                    <a:lstStyle/>
                    <a:p>
                      <a:r>
                        <a:rPr lang="en-GB" dirty="0" smtClean="0"/>
                        <a:t>Activity Survey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ED37"/>
                    </a:solidFill>
                  </a:tcPr>
                </a:tc>
              </a:tr>
              <a:tr h="339466">
                <a:tc>
                  <a:txBody>
                    <a:bodyPr/>
                    <a:lstStyle/>
                    <a:p>
                      <a:r>
                        <a:rPr lang="en-GB" dirty="0" smtClean="0"/>
                        <a:t>Day (08:00-17:59)</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baseline="0" dirty="0" smtClean="0">
                          <a:solidFill>
                            <a:srgbClr val="000000"/>
                          </a:solidFill>
                          <a:latin typeface="Avenir Book"/>
                        </a:rPr>
                        <a:t>87 (79%)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i="0" u="none" strike="noStrike" baseline="0" dirty="0" smtClean="0">
                          <a:solidFill>
                            <a:srgbClr val="000000"/>
                          </a:solidFill>
                          <a:latin typeface="Avenir Book"/>
                        </a:rPr>
                        <a:t>14 311 (97%)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39466">
                <a:tc>
                  <a:txBody>
                    <a:bodyPr/>
                    <a:lstStyle/>
                    <a:p>
                      <a:r>
                        <a:rPr lang="en-GB" dirty="0" smtClean="0"/>
                        <a:t>Evening (18:00-23:59)</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dirty="0" smtClean="0">
                          <a:latin typeface="+mn-lt"/>
                        </a:rPr>
                        <a:t>17 (15%)</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dirty="0" smtClean="0">
                          <a:latin typeface="+mn-lt"/>
                        </a:rPr>
                        <a:t>723 (4.7)</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66">
                <a:tc>
                  <a:txBody>
                    <a:bodyPr/>
                    <a:lstStyle/>
                    <a:p>
                      <a:r>
                        <a:rPr lang="en-GB" dirty="0" smtClean="0"/>
                        <a:t>Night (00:00-07:59)</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dirty="0" smtClean="0">
                          <a:latin typeface="+mn-lt"/>
                        </a:rPr>
                        <a:t>6 (5%)</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dirty="0" smtClean="0">
                          <a:latin typeface="+mn-lt"/>
                        </a:rPr>
                        <a:t>240 (1.6)</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r h="339466">
                <a:tc>
                  <a:txBody>
                    <a:bodyPr/>
                    <a:lstStyle/>
                    <a:p>
                      <a:r>
                        <a:rPr lang="en-GB" dirty="0" smtClean="0"/>
                        <a:t>Total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dirty="0" smtClean="0">
                          <a:latin typeface="+mn-lt"/>
                        </a:rPr>
                        <a:t>110</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0" dirty="0" smtClean="0">
                          <a:latin typeface="+mn-lt"/>
                        </a:rPr>
                        <a:t>15 274</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3448">
                <a:tc>
                  <a:txBody>
                    <a:bodyPr/>
                    <a:lstStyle/>
                    <a:p>
                      <a:r>
                        <a:rPr lang="en-GB" dirty="0" smtClean="0"/>
                        <a:t>Not</a:t>
                      </a:r>
                      <a:r>
                        <a:rPr lang="en-GB" baseline="0" dirty="0" smtClean="0"/>
                        <a:t> recorded</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smtClean="0">
                          <a:latin typeface="+mn-lt"/>
                        </a:rPr>
                        <a:t>0</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c>
                  <a:txBody>
                    <a:bodyPr/>
                    <a:lstStyle/>
                    <a:p>
                      <a:pPr algn="ctr"/>
                      <a:r>
                        <a:rPr lang="en-GB" sz="1800" b="0" dirty="0" smtClean="0">
                          <a:latin typeface="+mn-lt"/>
                        </a:rPr>
                        <a:t>186</a:t>
                      </a:r>
                      <a:endParaRPr lang="en-GB"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FB71"/>
                    </a:solidFill>
                  </a:tcPr>
                </a:tc>
              </a:tr>
            </a:tbl>
          </a:graphicData>
        </a:graphic>
      </p:graphicFrame>
      <p:pic>
        <p:nvPicPr>
          <p:cNvPr id="4"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804248" y="1600201"/>
            <a:ext cx="2242592" cy="2211196"/>
          </a:xfrm>
        </p:spPr>
      </p:pic>
    </p:spTree>
    <p:extLst>
      <p:ext uri="{BB962C8B-B14F-4D97-AF65-F5344CB8AC3E}">
        <p14:creationId xmlns:p14="http://schemas.microsoft.com/office/powerpoint/2010/main" val="1348864241"/>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dirty="0"/>
          </a:p>
        </p:txBody>
      </p:sp>
      <p:pic>
        <p:nvPicPr>
          <p:cNvPr id="4" name="Content Placeholder 3"/>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11301" y="1644412"/>
            <a:ext cx="2851150" cy="4525963"/>
          </a:xfrm>
        </p:spPr>
      </p:pic>
      <p:sp>
        <p:nvSpPr>
          <p:cNvPr id="5" name="TextBox 4"/>
          <p:cNvSpPr txBox="1"/>
          <p:nvPr/>
        </p:nvSpPr>
        <p:spPr>
          <a:xfrm>
            <a:off x="833007" y="3037602"/>
            <a:ext cx="2160240" cy="369332"/>
          </a:xfrm>
          <a:prstGeom prst="rect">
            <a:avLst/>
          </a:prstGeom>
          <a:noFill/>
        </p:spPr>
        <p:txBody>
          <a:bodyPr wrap="square" rtlCol="0">
            <a:spAutoFit/>
          </a:bodyPr>
          <a:lstStyle/>
          <a:p>
            <a:r>
              <a:rPr lang="en-GB" dirty="0" smtClean="0"/>
              <a:t>Case vignettes</a:t>
            </a:r>
            <a:endParaRPr lang="en-GB"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890836" y="2595859"/>
            <a:ext cx="5904251" cy="2925331"/>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982725" y="2563972"/>
            <a:ext cx="5871458" cy="28812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5374994"/>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dirty="0"/>
          </a:p>
        </p:txBody>
      </p:sp>
      <p:pic>
        <p:nvPicPr>
          <p:cNvPr id="4" name="Content Placeholder 3"/>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11301" y="1644412"/>
            <a:ext cx="2851150" cy="4525963"/>
          </a:xfrm>
        </p:spPr>
      </p:pic>
      <p:sp>
        <p:nvSpPr>
          <p:cNvPr id="5" name="TextBox 4"/>
          <p:cNvSpPr txBox="1"/>
          <p:nvPr/>
        </p:nvSpPr>
        <p:spPr>
          <a:xfrm>
            <a:off x="833007" y="3037602"/>
            <a:ext cx="2160240" cy="369332"/>
          </a:xfrm>
          <a:prstGeom prst="rect">
            <a:avLst/>
          </a:prstGeom>
          <a:noFill/>
        </p:spPr>
        <p:txBody>
          <a:bodyPr wrap="square" rtlCol="0">
            <a:spAutoFit/>
          </a:bodyPr>
          <a:lstStyle/>
          <a:p>
            <a:r>
              <a:rPr lang="en-GB" dirty="0" smtClean="0"/>
              <a:t>Case vignettes</a:t>
            </a:r>
            <a:endParaRPr lang="en-GB"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890836" y="2595859"/>
            <a:ext cx="5904251" cy="29253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284318"/>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NAP5 risk factors</a:t>
            </a:r>
            <a:endParaRPr lang="en-GB" dirty="0"/>
          </a:p>
        </p:txBody>
      </p:sp>
      <p:sp>
        <p:nvSpPr>
          <p:cNvPr id="4" name="Content Placeholder 3"/>
          <p:cNvSpPr>
            <a:spLocks noGrp="1"/>
          </p:cNvSpPr>
          <p:nvPr>
            <p:ph sz="half" idx="1"/>
          </p:nvPr>
        </p:nvSpPr>
        <p:spPr>
          <a:xfrm>
            <a:off x="467544" y="1556792"/>
            <a:ext cx="8435280" cy="4525963"/>
          </a:xfrm>
        </p:spPr>
        <p:txBody>
          <a:bodyPr>
            <a:noAutofit/>
          </a:bodyPr>
          <a:lstStyle/>
          <a:p>
            <a:r>
              <a:rPr lang="en-GB" sz="2400" dirty="0" smtClean="0"/>
              <a:t>Female gender</a:t>
            </a:r>
            <a:endParaRPr lang="en-GB" sz="2400" dirty="0"/>
          </a:p>
          <a:p>
            <a:r>
              <a:rPr lang="en-GB" sz="2400" dirty="0" smtClean="0"/>
              <a:t>Age </a:t>
            </a:r>
            <a:r>
              <a:rPr lang="en-GB" sz="2400" b="1" dirty="0">
                <a:solidFill>
                  <a:srgbClr val="74ED37"/>
                </a:solidFill>
              </a:rPr>
              <a:t>(younger adults, but not </a:t>
            </a:r>
            <a:r>
              <a:rPr lang="en-GB" sz="2400" b="1" dirty="0" smtClean="0">
                <a:solidFill>
                  <a:srgbClr val="74ED37"/>
                </a:solidFill>
              </a:rPr>
              <a:t>children)</a:t>
            </a:r>
          </a:p>
          <a:p>
            <a:r>
              <a:rPr lang="en-GB" sz="2400" dirty="0" smtClean="0"/>
              <a:t>Body </a:t>
            </a:r>
            <a:r>
              <a:rPr lang="en-GB" sz="2400" dirty="0"/>
              <a:t>habitus </a:t>
            </a:r>
            <a:r>
              <a:rPr lang="en-GB" sz="2400" b="1" dirty="0">
                <a:solidFill>
                  <a:srgbClr val="74ED37"/>
                </a:solidFill>
              </a:rPr>
              <a:t>(</a:t>
            </a:r>
            <a:r>
              <a:rPr lang="en-GB" sz="2400" b="1" dirty="0" smtClean="0">
                <a:solidFill>
                  <a:srgbClr val="74ED37"/>
                </a:solidFill>
              </a:rPr>
              <a:t>obesity)</a:t>
            </a:r>
          </a:p>
          <a:p>
            <a:r>
              <a:rPr lang="en-GB" sz="2400" dirty="0" smtClean="0"/>
              <a:t>Previous AAGA </a:t>
            </a:r>
          </a:p>
          <a:p>
            <a:r>
              <a:rPr lang="en-GB" sz="2400" dirty="0" smtClean="0"/>
              <a:t>Time </a:t>
            </a:r>
            <a:r>
              <a:rPr lang="en-GB" sz="2400" dirty="0"/>
              <a:t>of </a:t>
            </a:r>
            <a:r>
              <a:rPr lang="en-GB" sz="2400" dirty="0" smtClean="0"/>
              <a:t>day </a:t>
            </a:r>
            <a:r>
              <a:rPr lang="en-GB" sz="2400" b="1" dirty="0" smtClean="0">
                <a:solidFill>
                  <a:srgbClr val="74ED37"/>
                </a:solidFill>
              </a:rPr>
              <a:t>(evening, night)</a:t>
            </a:r>
            <a:endParaRPr lang="en-GB" sz="2400" dirty="0"/>
          </a:p>
          <a:p>
            <a:r>
              <a:rPr lang="en-GB" sz="2400" dirty="0" smtClean="0"/>
              <a:t>Urgency of surgery </a:t>
            </a:r>
            <a:r>
              <a:rPr lang="en-GB" sz="2400" b="1" dirty="0" smtClean="0">
                <a:solidFill>
                  <a:srgbClr val="74ED37"/>
                </a:solidFill>
              </a:rPr>
              <a:t>(emergencies)</a:t>
            </a:r>
          </a:p>
          <a:p>
            <a:r>
              <a:rPr lang="en-GB" sz="2400" dirty="0"/>
              <a:t>Seniority of anaesthetist </a:t>
            </a:r>
            <a:r>
              <a:rPr lang="en-GB" sz="2400" b="1" dirty="0">
                <a:solidFill>
                  <a:srgbClr val="74ED37"/>
                </a:solidFill>
              </a:rPr>
              <a:t>(junior trainees</a:t>
            </a:r>
            <a:r>
              <a:rPr lang="en-GB" sz="2400" b="1" dirty="0" smtClean="0">
                <a:solidFill>
                  <a:srgbClr val="74ED37"/>
                </a:solidFill>
              </a:rPr>
              <a:t>)</a:t>
            </a:r>
            <a:endParaRPr lang="en-GB" sz="2400" b="1" dirty="0">
              <a:solidFill>
                <a:srgbClr val="74ED37"/>
              </a:solidFill>
            </a:endParaRPr>
          </a:p>
          <a:p>
            <a:endParaRPr lang="en-GB" sz="2400" dirty="0" smtClean="0"/>
          </a:p>
          <a:p>
            <a:pPr marL="0" indent="0">
              <a:buNone/>
            </a:pPr>
            <a:r>
              <a:rPr lang="en-GB" sz="2400" dirty="0" smtClean="0"/>
              <a:t>Statistical </a:t>
            </a:r>
            <a:r>
              <a:rPr lang="en-GB" sz="2400" dirty="0"/>
              <a:t>evidence that the following </a:t>
            </a:r>
            <a:r>
              <a:rPr lang="en-GB" sz="2400" dirty="0" smtClean="0"/>
              <a:t>are </a:t>
            </a:r>
            <a:r>
              <a:rPr lang="en-GB" sz="2400" i="1" dirty="0"/>
              <a:t>not risk factors </a:t>
            </a:r>
            <a:r>
              <a:rPr lang="en-GB" sz="2400" dirty="0"/>
              <a:t>for </a:t>
            </a:r>
            <a:r>
              <a:rPr lang="en-GB" sz="2400" dirty="0" smtClean="0"/>
              <a:t>AAGA</a:t>
            </a:r>
          </a:p>
          <a:p>
            <a:r>
              <a:rPr lang="en-GB" sz="2400" dirty="0" smtClean="0"/>
              <a:t>ASA </a:t>
            </a:r>
          </a:p>
          <a:p>
            <a:r>
              <a:rPr lang="en-GB" sz="2400" dirty="0" smtClean="0"/>
              <a:t>Race</a:t>
            </a:r>
          </a:p>
          <a:p>
            <a:r>
              <a:rPr lang="en-GB" sz="2400" dirty="0" smtClean="0"/>
              <a:t> Use </a:t>
            </a:r>
            <a:r>
              <a:rPr lang="en-GB" sz="2400" dirty="0"/>
              <a:t>or omission of nitrous oxide.</a:t>
            </a:r>
            <a:r>
              <a:rPr lang="en-GB" sz="2200" dirty="0"/>
              <a:t> </a:t>
            </a:r>
          </a:p>
          <a:p>
            <a:endParaRPr lang="en-GB" sz="2200" dirty="0"/>
          </a:p>
          <a:p>
            <a:r>
              <a:rPr lang="en-GB" sz="2200" b="1" dirty="0" smtClean="0">
                <a:solidFill>
                  <a:srgbClr val="74ED37"/>
                </a:solidFill>
              </a:rPr>
              <a:t/>
            </a:r>
            <a:br>
              <a:rPr lang="en-GB" sz="2200" b="1" dirty="0" smtClean="0">
                <a:solidFill>
                  <a:srgbClr val="74ED37"/>
                </a:solidFill>
              </a:rPr>
            </a:br>
            <a:endParaRPr lang="en-GB" sz="2200" b="1" dirty="0">
              <a:solidFill>
                <a:srgbClr val="74ED37"/>
              </a:solidFill>
            </a:endParaRPr>
          </a:p>
        </p:txBody>
      </p:sp>
    </p:spTree>
    <p:extLst>
      <p:ext uri="{BB962C8B-B14F-4D97-AF65-F5344CB8AC3E}">
        <p14:creationId xmlns:p14="http://schemas.microsoft.com/office/powerpoint/2010/main" val="3755147778"/>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412776"/>
            <a:ext cx="7772400" cy="1470025"/>
          </a:xfrm>
        </p:spPr>
        <p:txBody>
          <a:bodyPr/>
          <a:lstStyle/>
          <a:p>
            <a:pPr algn="l"/>
            <a:r>
              <a:rPr lang="en-GB" dirty="0" smtClean="0"/>
              <a:t>Thank you</a:t>
            </a: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158255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8" name="Picture 14" descr="http://www.aagbi.org/sites/default/files/William_Harrop-Griffiths2013_0.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024" y="1412777"/>
            <a:ext cx="3750086" cy="547048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www.srilanka-anaesthesia.com/main/images/jpvb.jpg">
            <a:hlinkClick r:id="rId4"/>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28458" y="1412776"/>
            <a:ext cx="3759565" cy="54452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upload.wikimedia.org/wikipedia/en/7/73/AAGBI_shield.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21882" y="5013176"/>
            <a:ext cx="1822118" cy="184482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hQSERUUEhMWFBUUFhgYFxcYGBgaHBoYGhseGhgXHBkYHCYfHh4nGRwbHy8iJScpLCwsHB4xNzIqNSYrLSkBCQoKDgwOGg8PGiolHyQvKi0vKjQsNCwwLy40Kiw0KSwsKSkvLCwtLCksLCwsLCwsLCwsLCwsLCwsLCwsLCksLP/AABEIAN0A5AMBIgACEQEDEQH/xAAcAAEAAwADAQEAAAAAAAAAAAAABQYHAwQIAQL/xABFEAACAQIDBgQCCAQEBAUFAAABAgMAEQQSIQUGEyIxQQcyUWFxgRQjQlJykbHBYoKh0TOisvAIJJKzQ3PC0vEVFjRjg//EABsBAQACAwEBAAAAAAAAAAAAAAADBAECBQYH/8QANhEAAQMCAwUFBQkBAQAAAAAAAQACAwQREiExBRMiQVFxgZGxwTNhodHwFCMkMjRicuHxokL/2gAMAwEAAhEDEQA/ANxpSlESlKURKUpREpXR2rtqHDJnmcIt7C9ySfQAak/AVA4bxMwbyBLutzYOy2W/a5vcfEgCsFwGRKmZBK9pc1pIHOytlK+Xr7WVClKV8Joi+18vXSwm24JXZIpo5HXzKrqxHxAPuKy7eDefEtjphgpZAljfmASyBVZ+bRACrcwIvce1audh1U0UL5XWbpzPIdq169faxGTe3aWHW/FJVjlBLLLZ7Xy57MVPTQgXFz01GtYPagGDSdmMgEKuzAC7ct2a3QdzbtRrrrMsBjsQbg6EadnapSlRuy94YcQSI25gLlWBVrdL2I1F+4v2qSrIIOihIIyKUpSsrCUrp7U2vFhozLPIsaDqzGwv2HufYa1C7N8SdnzuEjxK5mNlzK6Bj6AuoBPte9Fi4VmpXy9faLKUpSiJSlKIlKUoiUpSiJSlKIldfHYrhpcC5JCqPVmNlF/idT2FzXYqF3sZlw5kTrEQ5t6WKsfkGzfy1kC5sixTfTeiSXGyqxzGIsi6WChTYgL2ubtqSenW1dvZe6OMM6R4iLhrJIFDXXUHU2sTflBOlXfY+6kJZsQ2FixDTAZ89swNrFkD3TU6nym99SLASAxEgnwvFhlRYc4aRgGU/VsqsTGWAvpe/c1qYG4iSM1abX1LRha8htrAcv8AT1UjvJt44coqdBld9LnJmtlHuQH/AOm3e4n4ZgyhlIKsAQR0IOoI+VUveCWKfEALIrB4xYqwIvEzZ10PULKDb0BPapLdycQv9HzXUqWjv9mx5k+GuYfzdrVLg4bhVBdWQ1iPiBvZ9IxLIdI4iUVC32gSC7IQNSRbQmw0tqTW1zYhUF2YKPUkD9aqu9u9uEwbpDPEWGJBLsqKQq9C7d219LmwJrMTwx1yLqRkjYziIWeeGO3Y8OmLFs2IdUEC2JLgBhZSAdQRmIGptoDaofZGKCswlDLmsuZlIy5TfKQ4BFxqNAw5Se9TGA3PeKRZzNF9FhmTNOrlSoVhYmN+hBOt7WzXFwa0HbewsDtNXMUkTzZbCSKRSR93PlvcX05gbdqhmvI7FzUlLV/nEgyd0ty0KzLbW0UELRqRIxKPmGQqmUtcllJufLbW1i3e4EhsHbJmwuRmLBOXhllKgE5lFlJUghh1ub3B6Wqf3X2FgsBhY8XjJBnclkznMFueRVUDndVsC1ib3taqrPtiKfFMmDdzGcxQMeHew8ikq1/t5b2Nu5JF6ksT8PD2dyuNq4jZt7DU3HPu6Kwbg7Pz426ykJFmcLa4LA5GAYnRTmGmvQ1q4rzjgJ5JJVKCzBkWJUJIViwZTm0u1wCSbWA+NazjfFPDpJlRHlUGxkUqAfdMxGYe+gPa9TwsLWAHVcuesikkc4HIZAq7VCbf279HeL7puZNPsXVb+xBbN7hWrt7O27DPDxo3vGL3JBFsvmBBAII71UN6Zc8M0smgyMSPugKcov7XJPuze1WWMxFDmLhV3xs2biJp4AgZohGbWBIEmfnJyj7uQX/vVBm3ceJeHJdWyg2YWNm1Fxe4PsdRpXoTaOIWGCKWRghi4ZJYgaGyOLn+Ek29QKqiYDDYtZpnwzzPI75W+sQJGOVSZNB2LcoY69DUTmOcOE5qWDcB/wB+3EPjpyX58It5Z5IeDiWLlGKI51N1UNkY9+U3B9Fb0FaRWe7m4QRSJh05skplZ7WLHhOjsbdBdo1A7D11rQq2IIyOq0cGgnDpySlKVhYSlKURKUpREpSlESlKURK4p5lUc5UA6cxAB9ta5agd+NnLNgMQrAErGzrfsyDMp/pb5mi2aASAVyx7LeH/APGZSnaJ72F/uOtyB7EMPSwrp7P2xiZZnUYeNY0JUy8Zmu47KvCUkBtCbgdbXtWb+Hu974adIne8ErBSpPkZtFdb9NbAjprftVibajYdfoswK2kRJGva8TOA0l+tmTv7noRpmIiQEhWKuldSyYHdxUxtNMNMwkliSUxG/HiimumXqeMgNwNbi9ut64NnYQLi8NIkokhcvke4OuRuQkaX/sdL1BeIW+qspwmEI4a8sjL0Nv8Awlt9kW1tppb1qnbs70MJxCrXDSRmw6CVWBRh73GU/H2Fasnu7AFvLRGOmE8htciw6qz+MWyzNjIrMTaC5VvKBnYXX1J6HTTk63sIjZW6uJxOEkRleRMPcwOCDlexEkQBIzRsACbeVgCAbkVtO1sAkkZLwpMUBZFdVPMBoBmGlyAL1hRx2N4hkxjTJlswikzJGbNoojay5OUjLYAj4a7BcSUFji5xyPKyvGL3CjmwC8CQYhw5c2NlYkBSgGoUqBpfW9xcZtKvu9urOuNjbDK8ckbqZMysgVScxD/dDLYZSWJF/lY9v75njNJgYwnDsGmY2imS2lhlIa3Z7gjp0NQD73ycZpRjrOzLmycOzIubIuUA9Mzet+W4NqyASoHvia4Wvl0zUttjdaXF4PDynKVwwmUxhrGwkILh3stxk6Eduuukx4d7qcO2KlVUBj+rW4PK1i0h65SRpluwFz0vaqFBvOwRoxtD6t0ZSpygFndnZtALC7W5bE6i/Su/g9v4rhxRpiUxEEWkiOAxkAvaMmME5fYsb2A6dVitzLE1wc8EH3ggKx4Dc+JsJK2HKQcfP/zEuto2Y2jjAICIUspa9yCdDpUJs/w8xTt9W8BF7GQTBlA7EZBmOnY9fUVOYtodp4KywJh8XGS0cJAUtk+ypsAcyehJUkai1UDCY6SFxJCWSRPKVBzBh9h1tmOtwVI9qwsTFnDcXHULZcfs/wCjYCOCK7EGNOwLnNdjb1JuT7X9Kh8fs2Fk4U8x1KkxpLHH5TmAJkIJFwL2HzqF8Rd8pUVOFeN2w6OfvIJNXC9wxsFv1AVvvVXPBvfmNJZYMXlCzsGSRrWElspRmP3haxPce9bNksC0LpOa5tiRkdFpmJx+GwarLNh3TMwUTNaU3a/M0zOcq6eZmA1FSeJxk0ikRwFbjzyugUD1tGzsfyHxFQu3NoRYN5I1y8KSLM0WmVXLZRZewdb3UDXLe2pvnG/+8E0WFg2ZG5jCRgzC5DWYlo8P8FjK3H4R2NLaFal4Gq1Tcx8LmlWCdcTMCONIvQE3yqCLqAOaygk9Sb9atNZz4EYMJswn7TzyFvXlsoH5CtGrU6rYaJSlKwspSlKIlKUoiUpSiJSlKIldXakGeGRPvRuv5qRXar4aIvLsc1suoXy6nS3TUntV83+8QFxF4ogoiFxxGUZ39cl9UU/mfYaGmbzYhExGIKABeNLkHooc/wCwP7VVsVtW+o79+5+FVWscbhuQXfr6+JrmHDieAMjoL9ep9yk9pY88M5OS3fT8var74R+HszYkYydDHClmjDCxkfswXqEB1uepta4vVA3c3leFjwcgcHMHeKKRh20aRDYd9LVpW5vjdIXRMeEKSHLxlGUqb2BZRoV9xa3vU7GNZkF5+aqkqJMU7rn4DsWz3FU3xCwvFMCLlBzMzOULssfKhKZea+d10Fr9yADer74b1TxbRE0Z5IS0Kqb5SdM4a3djfXryj01jN4PEqTFGNUjiwzpm+skkzK97AxcyKoB83My6qtiD12xAOwnVWnUb3Q76128/dnzVf3hwggxLQ8zJG+UCQDRQuhCIAmrXIa3pV53U3owqxwquISJFw5DR3RG+k5hmfmtckXIPTU1V4limmlfaDZES1uMQknM11yxxizobk5lHVtC2pGkYDYOAOFLYaOB1ymzqqNrb17H260YyzyVJLNG6FkbG2t05rFptpanM9xeS9rEE5ycwt6/oavWG2Vh2wkbypC/BwWbQJmEmbMrcSNgwGUlTc6EaWIqt7H3NE+0MamgtIyKbXC3XUge1xVP2zutJgpzH9IjfKVBaFg2hPdAc1we1utq2ZAI7kc1mprjUNaxwsG/IK3bqbSMWNwslyxV40JcZ2yy8rBWve2p0PQjT0O/Lg4eLnyR8W2rZVz26dbZrdq80bM2gcDiIsRMoZYWDCGQ5ZHIGhyKDksxzAvYaDrVp2Vv7iMbtvDYhF4aKBEYwb2jkbKQxsLszMG6Dyj0vWrGuGRN1DVvgLxuW2H1y5K7eLO67zIuIiUs0YyyKBcmO9wwA65STcDWx9qx3EbIRuZbDrpoVJPf41q28fiq/EZMIq5VJXisM2YjQlVuAFv0Jvf0FZ5tXGtI7TSMFLeYqqoNO9lAF/U96ozPGPgOa9HQ0jn0+CrYN3qCTYj5Lk3U3wfZ8oMkKTrf7arxF945SCRp9k6emWq/vjt5MVj551Q5JXuuYAOAFAsbE2On5WrlxG1IsvO2YH21Hvb/4qIiEUk6ZmJhDLnK6MEvzWvpmte3WrcT3OHGLLzldRxwH7qQOb25jttr2r0N4LYMpstC325JWHuubKD88t6vddTZeHjjhjSEARKiiMDpkA5bfK1dupFWAsEpSlFlKUpREpSlESlKURKUpREpSlEXl3xL2a0GPmiI6yMyehSQlltfTvb5GupgdxQxjEsyxmUXW0cj9RcXNguo9PUV6L3r3Igx+Qy3WSM8ki2zAXvlNwQV9j8rXNUPdieZMLw2BaWBiApW9kHkut9QR3HYfGo5HFoyVqJrZLl2qq3hr4cR4nGcRZEmw0JHEDxFc5IOVAp0Pqb9NKuXiH4OQSYdpcFHwpY1J4a3ySKNSoUnla3S2h6Ea3Ed4dbXlw5mVVjKswGtxqgvoVPTmt0NaZFPiXAOaFB6hXc/1Kj9alwm11WeBc5KqYHd8x4WKTER8WOTDxHEKcuZHWNQzkORcEDXuGB0N9MF2jOJ5HKDLmkbJGMx5SbKg662/revUcuyM4vK7TEajNYKD6iNQF+Zufesoi3YiTGvh8MkcT6EytmkkJbMxWJTyjlVjcnsdDat8iLuOi14rYQclRDNNhQkLBZY7lXglBdA4Aa6HzIWRgQyEG+aprZkDrITgJnw89rthZXClh/BKeSRfQOPmam99NxzAqSBmOZlzM7ZmzoboxsLAFC68oAvl9a/O/wBuyzQxTRE5o2XUA3sdLgrqNda3Y48ltmFA46LGEySY6U4NHbNIoUJJIehPCUi4NvM5AP2QelQB3hsRFgI+DmIXinmmYk289hlHsoUe1dHbWPklmKytfIbcoABboWsPtG3X9rCmBw7RyBrarGzj8WU5PyJB+VLkqMqbigidmAsVBsL9WC6CQ+pY3cn1atK8KthrKua6LwszZVABLnMqvYfZW17/AHrdLVmGwtpJla0VsgzGNwZIpCBYAMSJImPazML20Fbfuvu+ioAoyFL5ShIZWY3azXv8Qbg9xWjIyC519VflqGSwsjDbObz6hVncHw9OIL/SsyRwOYygNmd18wv1CjTUam/UWqb8QvDjCjDcWP6gQ6sFRZM4JAN892JAuep+FXNfpEYNmjmH8QMbfNkBUn+UVTt+99iuHkUxFXUi2VwwLHotimtwT6evaomxWuWhYnq5JzxnLpy8Fl+391MOIUmw/wBJs7W+sjQW07hUBtfvVd3gw/CmZVVlVSuly1tOoJ61bd6d6mnSNEzKTo69crKdRcdbn09a7W425K4uZTjMTEI0clojJ9ZIVNspB6Lca2JJFunUaMxXu49clpIxpBDBfuWz7iBhs3CZ/N9Hj69bZRb/AC2qer8oAAALW7W9K/VSKulKUoiUpSiJSlKIlKUoiUpSiJUXvBvBFg4jJKe9lUaszfdUev8AQVJk1h/iBvH9LxRym8UN0j9Cb87/ADIsPZR61FNJu23XR2dRGrmDOQzPYv3tnxdxzE8JY4VvpZc5t2uWuP8AKKr2G3gxmKUwmTCjKHYSS3jezMWazJ3BYmw0sOhtXVVr1XdpOVW4NrG1XKKVlTG8PaAW55c/FdfaWzYqZoey9lNbN2jOrHJJl1LHKAF6AaAjuAOtbNuZvDJicIXLxIYbrKzBmIyi+bKCosV16+o7Vh2xpL290/tUrsXb8mFxDBWCpKEWQG5GUMDchddLHp2LDvWlXKW1G6/8gCyikoGSUQkjHFfxWv4jYwm/5jFTuEiOcAsFChTe7WsqXtqAL2uCx1rP99drOZ0xUCiMKivA2t24TFwxHQBoml0+6PeuzvTtN4T9Gbh4xZII5VYsyxDOzWIUBuIbJoxIte4FxUTtveubEqithoQy2tleQ3A0Iy5OhUlT7GtHyxC7cWa5EdFO9m8DDh6rRd2cJBtDC8YkuJlKuCeZG7qSbksDYgn+EgdK4Mahw0ZhxJ0sVSa1o3B8oJ6Rv6qdCfKT0GZbjbcxOzJ72zQyeeIkgsB0ZSQBnA/Mad9Nix23osRhs8TB43Uk/AdUYHob6FT71sx4e7hKhfBJEOIZFefocBm2iwylrMGsOp0BFuw+JNhfrWm7a8LGlwvE4gSawJCnlRFAIQNpe1szNpc9NAKzHbe0WgxjiOyKjo2VQFF8o1OUC+p79KuG8m/Ms2CGEhJBcASsb3AP/gDuSe/tZe5ts5waM1DHE+R2FouqlstMzoua6mQLm+9kIkkk+HLGBft8TW6Qbp8JfpGGleCZueQBrxy31OdHuoJH2gAR7jSsRwGFeG2eIFeGU1Z11Yks18mh8o9soq9Rb/lMOkawyJljVW4c65CQLEqkkTZQethYVoaiPS6ttoKh1y1hIWmHHTcDiBY5YyubMG4bAAa5ke66WN7P2OlYE+8Jxs8jNmsSWQk6hb5VFhoDlq77377rFu9CIiyvjs6gMylljztxTdQosfL0HmrMN2z9Yf8Ay1/aopzaNxCm2ZxVLWEXBvcHsVs3U2Mv0+CKRZJA8HFuoAypr0ufW65uuth61096dpKryPEoytKRGCNAtyF09lAqvHeTELiC6SFWWM4dSNLRkZLD+Xv1vr1rn3iksIlHa5/IACo5Bicxp5q3SOMMdRK3K2Q7ypXcjxHnwmMjMkrGDPaWMHlytoWA9V83yt3r06jXAINwe/rXiyI6MfU16a8Gt4/pWzY1Y3kw54Letl1jP/QQP5TVktAGS4jpHPddxuVe6UpWqwlKUoiUpSiJSlKIlKUoir+/m0jBgJ3VsrFcqm9jdiF097EkfCvPeLxoVL9Pjp7Ve/FvaTHGFC/JEi2UdmYXb5nTX0t71U9kbly7QUkERx3IzHXW3QDqfeqzo96S45Nb59F6yivR0mJp4ni49FBbJ2wHOW5z30B1DfCwuD+Y+Gprr7Va6MR0vf8ArUjid2hg5igLsxW2ZlUWH2ipVmBB0APpm0rp7WTR/h+1X9nlm8kDRq0qr+IfSEzG4vl4HmuXYT6L+E1+tpG0l/4f63rg2EdE+B/Q12NqDnT/AH0qttD9SD1aPJdWjP4EHofkuTZ2JZnYMxIREVfYZmJA9sxY/M1MYTC5zmJ8psADbsLkkduYC3xqC2MvO/4U/wDVUrxGTVdR1I9benWxtp0rky/myVjdvdSYWdT4XK5MfhFUFluCoJ6kjlHMLEnt39q+4PGvFcxtYOOdfsuO1xcajsRYj17VwYiVnLqBoTZmPUg2NlHYHS5r9hdKB7o7EHNYoqYSxFsou0/V10cbAJJ3lCFXbLqTfLYAcmg108x1HYA81dnCYIEhLaWJPwFunzPX965SK/JuDdTYj/dj7dPyFbPndIcypBs2Onic2AZnmu3jMApAJFsxABBOvbUE9Omnpf1qNeS6X9q5psS75ddQvW/l1K6CwBOh1rinjshA6AVp0BUNBG5jXE6ev9Kj4nFu4UOxYIoRbnyqLkKPQXJPzNTm7J52/Av7VD7N2c08qxp1OY3PQBVLMT7BQTUvuvqz/hWurP7Mryuyv1jO/wAiujAt8QPeT967e88v1ij0T9Sf7V1tmLfEj8TH9a5N5UJn/lHUgevrWD7ZvuCsaUEp6vUfCOT4n+vpWieBW2hBtIRO5UYiNky9QzghkBt0Ng9j7271nSpYi/lHXKb/AB71N7hMU2tg7a2xMQ+RcD9DVo6Lhheu6UpUa2SlKURKUpREpSlESlKURYh4wYbLjmP34Ub/AFKf9Iqk7P3pmw6tGjcjdVPv1sR0vWjeM8P/ADER+9Aw/Jj/AO6sjnXX5VmJodFIDyc0r1UZxU8J9xHgVKRzFzdiSb/7sO1dXaw8/wCH9q5cGevyr8bV7/h/vUlIwMrntGlnK9UWNCO71XBsI3Efz/eu5tldFPof1FdHYPRPif3qd+gCZ0jLZRI6Lm62zMFv/WoNon7+M/tHqsUAvQuH1oFJ+Gu7wxT4i6I5RIrB2kUDNxBfkOuoBI9B2rv4DZ8ceOjhxKRSRyMFbI5IXOciWZJifPa+axsTpoKgNhzT4ZMXFYoxeGKT2YCeyfN1A99B3tUzvJsvCJIE4kjQssWZ787MeIxyhgADxOGMgHQ9KBjbZheNrayVspDHEC/Xr7lpieHGAHTD2v8A/sl/99Z5t/Z0CYyZIo2RY8i5HMgNwCWkF2vla4se+Umpfc/fPFwQmOTDSYiLDorSOGHFjQlhYqdXtkY2GuW3pX431mdsYWdVyvDG0Dob5obsbtfUNmc+1rW710KCON87Q9oIVOqrJtwSx7h2E9VWpMKljZQNDrdtNOurfOrdsHY2y2wmGfEHhSSRIxEk7ozG1i9s45WOoNgLEVVMYF4b5tFyNmPtY3P5Xqexu42LxOHw2IRI+I2HiWSMMFPKto2BOlymUMt9LWBNXdrU8UeHA0DXkqtBX1Ra443HTmVDbwYTDw41xFD9VAVVk4kt5cyq5bPnuNDy2+JvfSe3t2FsyOKSONxx1+wJ3LdDcWL9fbrXSwGwmw0sa4mJziAkjQxrlcSlVBw6kryko/E00GUJfRQK6+I3MnSB551MaxqxAYgu7srXZgCbC5J1N7n3N+Jgb0C6EVXU47YiQT1OSjfC7dIDZ2O2jJ1XD4iKEf8A8zxH/rkH81U7dddX+C1u00KwbrkKoUf/AE69h96SO7H4lmJ+dYZuyP8AE/l/eoaj2ZXV2R+sZ3+RXNgdkKCsitzZc1mvYliRbTpb51d8BgsOtlvGTLyvJIBlyjUgq3a19Abk216laBsqTiKY9bo7a+int769q6+0dpSRu0SEBRa3KuYEAHRiLjXXTvUTRikzOY8leqi1lKHMHCTp+76ClG2LgknKNLiFLjMlogAisLqXuSzArYiw6Fddb1xeHWGz7XwSjtMpI10yXc9fZa+YTEqkGc3eRgXJJvqb+a/U9KsPg/gzJtqFibmOGSRiT3KlB/rFWhJiJC5s9GIomyXzNjbt0XpGlKVlc9KUpREpSlESlKURKUpRFlPjMn1uGPqkg/zJ/esdxC2P5itj8Zv8TD/gk/1J/asgxq8x+P61mlN3TM6tv4L1cA/BQu95+JK5MAf0r9bSGp/D/euPZx1Fc20ev8v96sQ/r79W3/5Vx5vQ9/qursf7HxqcdiNR1Go+I1FQWzPs/iH61PML1S2tk+I/tCn2ULwOb9aLSds4/DwbQkaTDGWDHYfDGYhQ4BJmysYgCWuFF7DS16jp4tkNIYzhJIAADFNHE+ZyfMuXKzL0FhItj1Fq6e08VxEw7X64LCg/FWxCn+oroV36TZzJ4hIXar5XWVjoZnR4QbK27v724bDQSIkEiT3Y5HzPxLaIWnAKAZbA6gLqAD3qu3tvLi5mmgzRrwkV1kysFkXNlSMq1hGAb+l2vYXriYX0qAnwodlKznicMXAJGWwsbnNdTckWt29KrbSh+w4XRE3N8+in2fIKu7XtFhbJSEsZ1XNnUpzK5Zrk6WuPLcfLpYVeN0/EZI8Nho3WaQLHllkKqWSQWyoEBuyAXXP7L15iM0xWBz8zyZI9BlDXs3lBsDp7H0AJqT2PpnscwDAK/wB4BRoNbWBuNNOtVtnmSseIZXE2Bz6d6sVwbSs3kYAJI+rK/wD/AN6LLjo3kjaJIRLkIBcuHUKFbLdUIILG5tYrre9o/fTxASXZ7KImWViVZW8o5WuVfo+mo9utjpUDULvSwEPzb/tvXbk2VE1pdc5LlQ7Rkc8CwzWl77T8PdhR3bDYWMfzcMH+l6xbdsf4n4h+9ar4yYnJsbBRffeEW9kiJ/W1ZXu35HP8X7V5Wp9kV7LYovWN7D5Lg3aXnmPv+5qL20fr39mP9LVLbsDWX8Q/eofaes7/AI2/WtI/bO7FYrMtnxD9x9VLXAw6FtF6/Hm/2K1P/h/3fLGfHuPMeDF+EWMh/oq/ytWM4h2MaqeiqD8rmx/3616z3L2dHBgMNHCLIIUI9TmGYsfcsST8amYy1yeaoVlTvA2MaADxspqlKVuqCUpSiJSlKIlKUoiUpSiLN/FzYsjiKdFLJGrK9vsgkEMR6dbntpWP7Rg+12PX9jXqcisL8UdgrBjCIkCRyRq+UCy3uQ1gOmoB09aiB3MomHf2L0mzKvexfY3DqQfis/2f5vnXa2h1Hwr5hcMQbkW1r948cw+FXoXsdXtwG4At8CumWObRODhz9V0MB2/F+9WA1B4bDstgylTcGxBBsbEHX1BB+dTtqqbZHsv4qbZHs3dyt272wfpiYRTK0aFMRG5S2Y8KQyIqsbhTlmY3sdFNrda7m1vD9MJFNLNip5IlA4KKVSQu2gVpMpza2toNLk3tXP4exM+BlMYzSYbEiaMD7R4aho/5kzr8WFRO1N45cVMYJZAIZpl4d1UZFZ/qJAbAsNVvc6jONCLrNBUSNjAa4jJeE2nHGyoku0E4jy8F3dgbix4vCmRMZMJgxUZlQKlrWSSIaMbEEsG1vcW6VVd593TBi3RHnYIqX4uUuSc31icMWMZ5l+8CW0FqlpJsRho1wyOyvM0jvwiwZsjGBEQizHWNmNrE5hfy68+34Z0xAXEkNIcPAQyjyoAymMj7wlzktfmuOlrVcgxVUgikcbH3rmb3cN3jGjE23LLsVKiwDSA5SRYN5r2BPUkt7DL371d8Durg3SOZsbiYMOygNHKQshlNrZXC3yEG9gNeUg2NQu0rcKTPfLka9utspvb3tVu25tgrho4psNBiMV9HDykDlVFW4Oa6sDYi9mAuwAvcCpamn+whrY3G5vc3W4rRWufJI0DSwAyC+4LwpWSN3TaEzhiTAylCoXsJOX6w3uDqOnY1X99PDsQ4eENiJZcVLIidQIyZGCFVjtyizGxvfQ1Jbib5SQr9DXC53aS8X1gVLMCWuXuyqGSQjqTr36zGyOJtDaqvKqqmBGZgjF04zAiJQxVb2UtIdNLpVIzyEWLj4qeJkZGINHgq7/xCz5foMQ6DjN+QRR+9Z7u6toT7sf0FXL/iFc/TsMvYYcn/AKnYH9BVR2Cv1A+LVz6r2fevRbBF6o/xPoutu0ukn46gcTrMfd2/U1en3abBEIzq5kVJQVuABILga97VRXH1385/WsQ5yu7lvtHhooR2rrysSdSToK9gblS5tnYNvXDQf9ta8hGE3r17uVFl2dg19MND/wBtatkWXABupqlKVqspSlKIlKUoiUpSiJSlKIlRG8G68GMUCdSct8rKSGF+ov6aDQ+lS9KwQDkVsx7mHE02Kzrb3hVh0wk7QCZ5licxDNfnAJUBVAvr2rBtnvLPiYocxJkkSM6C4zMFI1FeucSrFGCnKxUhTa9jbQ29jrXnndvwsxTY5DiIXgiikVpZXYC5Ug8jX1LMNCOxvWWAMN25FTPq535OeT3raJdwME8nEkhEjZUW7kkWRQi6XtewGtq8073wywYueEswRJpFUX0yhiALj2sK9bqwI01FUzavhFs/ESyyyRuXlzEkSPYMxuXUdAb6+mp0rJ4vzKLeyAWDj4ri8J95MNPgII42RZo0CyR8qsWUWL5erXGub89a7+1cAuGdpGiEuFclpFKhjA7eeRQR/ht1cDym7dC1qs/gBhla8OKnj+Ijb8jlFq0fZGzjBBHEZHl4ahc7m7Nbux9aKPM6qv7BwaQSlY0Lxy3eKYc4VSMxiLdVFyWXs2Y9+tI3xjUY+YxyFwVjMtzmyTcw4Yb8ADZL8ubtmq/4rdh4iXwTrHe5ML34RJ6lcvNET/Ddf4b61l+9eGxqYmWaTCMivkvlVpEJVQpfiQg2Jt3UaBb1foHtbOHE2VSrjJhLWrobSkKwyMACQh0Iv/TvprarwPDZHijfC4s5Ww4QtJeRXSwKkFXXKui8uoAUWtY3ztNpSy8sK5nOlkWWVgfwqgt86v8Au1u/tCXDQwGNcBCiKGLZWkZrczLGOUEtc5pCdT5at7Vka8twm6q7PgIa4SCyreD2NiI544IuDJiQCQY8xGoK8aVioyRKDoo8xAC9STr+7O7yYOBYkJY3LSOfNJI2rufcnt2AA7V+tg7tw4RCsSm7G7yMczyN953OpP8AQdgKlK4q6oaGizdFD7wbv4OccTGQwuI1PPIo5V6nmPQd68v7v7vyYzHJh8M+XiM2UliMqLckm3fIL2HWvT+927gx2FfDmVog5U5lsTykNYg9Rp0qtbkeEkOzpziDM88uUqpYBQobzGwJJJGlyfWmVs1kEg3CpXjtsdoWgliUrEycNyDpdLBFt25L/Gx9DXf8C92MPNgZ5Joopi85GV1V8oRRYcw0JzE6drVp+8exkxmGmw72tIhW9r5W+y1vUGx+VZJ4abo7SwG0gpikWFsy4hjl4TAA5GU31N7W0uLkHqaADksve51sRJWo4bcLARtmXBYcHseGpt+YqeVbaCvtKwsJSlKIlKUoiUpSiJSlKIlKUoiUpSiIayjxMxjtihEQCqhSoIBGoBLWYWuSSL/w/GtXqtb4bpjFqHQgSp5SehH3Se3ex9z66Vqpjnx2arVI9jJQX6LEsTtxsE6NE5iMgbMqSmJeQizhQCmuYggixyet6mcD414lPPIkn/mCEn/qikT/AE1w7Z3XyORKHjc9QVUhrdwHDD5jSvmwd3YonWeRYmjXvMqiMnsQsaqZCDY21Hrat6baEEcIjkBLh7vVbVGz5Xyl8dsJ0sfRbbu/tj6ThIcQV4fFiWQqT5cwv19Pf0rhxG9UANkJlPS0YzC/pm0T+tZ9tTbryF8zB7B8hktkLIFYZIweHYqbi+Y9Na4cP9JkKygl40ZyhYhQEc2ZToPLZWFuwIqjJX67seKuR7MNsUjgFcNob/CPMOGqlQCQzMx1NhpEjC+o0zVHy+IMikFkyrYMzcFjlVmKhm+uBAuD2qCxGxlmaUoQWY3AjE0l7kE8RVJXsenr7VJru5MzX4c2Vo1jZFjhjUhSSAA73Cgnp1Pc61E2eZ4BF/BTfZ6RgGLXnfu/td/Eb8uomIdTwXVGAiOpbQEEzgWvcXPpX7h39cFFZFZpFDBckykBjYXKiQf1tUZJuYxP+BiArBA4DwnPkYtc83Uk9vyr8bP2HJBLE8nFKxR5AXgZiqgk2Vo2IGhtc3oZZ255+CwYaMtNjn/XzVsg3yjLlGUhh1yMstviEOf/AC1L4PaccoPDdWt1AOo+I6j51kxwchn4qAM/GbNwWu5jkYAjWxXKot7Xvpavzs7aTarI4lkEgiiBPOG1JPEHPbsDfotZbXvb+YX81h+y2uF43Ls78+ME2FxkuHjRY1iIXO6kliVDEi5Cga6db2v3qpP4m4nFyxwnEyKJXVCUkWOwZgDYRoCTY6XapvbWIXHpGGccUdA4CyEagKJwAHGhIVut73NQcO6keZldpFYaFcsYOulvJmufbr2rqN2lTiMixBtra/mVzn7Knx527Lkeint2sY64mNowFu6gKNNCwFierXGhzEnv1rbFql7l7m8IiaVSGA5FYksNPO5Oua3brrc69LrVajjc1hLua3rXsc8BnJKUpV1UUpSlESlKURKUpREpSlESlKURKUpREr4xr7Xw0RZjvtvcj8mVWAGdIyL5h1Dse11BYILXFr9ctV2OFpSXcgMLK5YnJw2RgWQdhlKED1FSe9ezkw5lkdlSKJyHBvdgLSQ5fez5PgAKj321gJcNFlxBE7MloWR0AXpkAK5TYa5r2NtOtcOWOaXE4ctSvTwzU8DGMZq5c+BwcBkRIgcpkS8ji6q3lzImnUm519PStMwe6cK2LgzMO8huPknlH5VT91d3mxDh2usUbA2HdhYgfoT6dOp00oVYoIeHG8Z8lz9oznGGNcctV8SMAWAsPQV9tX2ldRchfLUtX2lEXUxuyopR9ZGr+hIFx8D1Hyqg76bGjgaLIDJcs/DdiQMthcN5uptYk1pNVXfLd6WYrLDZiikFD9oXvyn19tPjVSrixxnCLlXaKXBKMTrBZjjYczFolJYqQynzKx0DqosCFXQAdK5MHt76O8d2L5ASknVkYaFFv1Wx1VtNeo6id2AcNxx9KdI1yPYSsE5wVBsWINwGJ9RULjcThcRtFMPBLmAKlZGU5HUNmdVOmaxA5hoRf015scMm73lsh8F6B9ZCXbiXotf2FtJpoznUK6HKwHS+UMCL6i6sNDqDcdr1JVDbqa4cOesrPIf5mOX/AChRUzXZiJLAXarysgAcQEpSlSLRKUpREpSlESlKURKUpREpSlESlKURKUpRFlvjJuzJNHmjFwSjEE2BZLjKxOgzKRYnS627iqjsDdTEY3GRyNHw0i8ikhrE9XcqSAB2W9zYe5rf2W/WvykQXQAAe2lYBeGOjaeF2v8AqkxNLmvI4m6G/ouHZ+BWGNY06KLe59Sfcm5Pxrs0pQC2QWhJJuUpSlZWEpSlESvhr7SiLJvF/cRplMsIGjZ/YPazX9FYAG/QMNdDcVDYeysTi8VhiYTG8RYkllNyRYEZSTkB5iTp2FyRf0PauOPCqpJVQpPWwAv8bdaNc9rHRtPC7UfJSEsc5sjhxN0N/NfjAYQRRpGvRFVR8ALV2KUoBZaE3zSlKUWEpSlESlKURKUpRF//2Q=="/>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hQSERUUEhMWFBUUFhgYFxcYGBgaHBoYGhseGhgXHBkYHCYfHh4nGRwbHy8iJScpLCwsHB4xNzIqNSYrLSkBCQoKDgwOGg8PGiolHyQvKi0vKjQsNCwwLy40Kiw0KSwsKSkvLCwtLCksLCwsLCwsLCwsLCwsLCwsLCwsLCksLP/AABEIAN0A5AMBIgACEQEDEQH/xAAcAAEAAwADAQEAAAAAAAAAAAAABQYHAwQIAQL/xABFEAACAQIDBgQCCAQEBAUFAAABAgMAEQQSIQUGEyIxQQcyUWFxgRQjQlJykbHBYoKh0TOisvAIJJKzQ3PC0vEVFjRjg//EABsBAQACAwEBAAAAAAAAAAAAAAADBAECBQYH/8QANhEAAQMCAwUFBQkBAQAAAAAAAQACAwQREiExBRMiQVFxgZGxwTNhodHwFCMkMjRicuHxokL/2gAMAwEAAhEDEQA/ANxpSlESlKURKUpREpXR2rtqHDJnmcIt7C9ySfQAak/AVA4bxMwbyBLutzYOy2W/a5vcfEgCsFwGRKmZBK9pc1pIHOytlK+Xr7WVClKV8Joi+18vXSwm24JXZIpo5HXzKrqxHxAPuKy7eDefEtjphgpZAljfmASyBVZ+bRACrcwIvce1audh1U0UL5XWbpzPIdq169faxGTe3aWHW/FJVjlBLLLZ7Xy57MVPTQgXFz01GtYPagGDSdmMgEKuzAC7ct2a3QdzbtRrrrMsBjsQbg6EadnapSlRuy94YcQSI25gLlWBVrdL2I1F+4v2qSrIIOihIIyKUpSsrCUrp7U2vFhozLPIsaDqzGwv2HufYa1C7N8SdnzuEjxK5mNlzK6Bj6AuoBPte9Fi4VmpXy9faLKUpSiJSlKIlKUoiUpSiJSlKIldfHYrhpcC5JCqPVmNlF/idT2FzXYqF3sZlw5kTrEQ5t6WKsfkGzfy1kC5sixTfTeiSXGyqxzGIsi6WChTYgL2ubtqSenW1dvZe6OMM6R4iLhrJIFDXXUHU2sTflBOlXfY+6kJZsQ2FixDTAZ89swNrFkD3TU6nym99SLASAxEgnwvFhlRYc4aRgGU/VsqsTGWAvpe/c1qYG4iSM1abX1LRha8htrAcv8AT1UjvJt44coqdBld9LnJmtlHuQH/AOm3e4n4ZgyhlIKsAQR0IOoI+VUveCWKfEALIrB4xYqwIvEzZ10PULKDb0BPapLdycQv9HzXUqWjv9mx5k+GuYfzdrVLg4bhVBdWQ1iPiBvZ9IxLIdI4iUVC32gSC7IQNSRbQmw0tqTW1zYhUF2YKPUkD9aqu9u9uEwbpDPEWGJBLsqKQq9C7d219LmwJrMTwx1yLqRkjYziIWeeGO3Y8OmLFs2IdUEC2JLgBhZSAdQRmIGptoDaofZGKCswlDLmsuZlIy5TfKQ4BFxqNAw5Se9TGA3PeKRZzNF9FhmTNOrlSoVhYmN+hBOt7WzXFwa0HbewsDtNXMUkTzZbCSKRSR93PlvcX05gbdqhmvI7FzUlLV/nEgyd0ty0KzLbW0UELRqRIxKPmGQqmUtcllJufLbW1i3e4EhsHbJmwuRmLBOXhllKgE5lFlJUghh1ub3B6Wqf3X2FgsBhY8XjJBnclkznMFueRVUDndVsC1ib3taqrPtiKfFMmDdzGcxQMeHew8ikq1/t5b2Nu5JF6ksT8PD2dyuNq4jZt7DU3HPu6Kwbg7Pz426ykJFmcLa4LA5GAYnRTmGmvQ1q4rzjgJ5JJVKCzBkWJUJIViwZTm0u1wCSbWA+NazjfFPDpJlRHlUGxkUqAfdMxGYe+gPa9TwsLWAHVcuesikkc4HIZAq7VCbf279HeL7puZNPsXVb+xBbN7hWrt7O27DPDxo3vGL3JBFsvmBBAII71UN6Zc8M0smgyMSPugKcov7XJPuze1WWMxFDmLhV3xs2biJp4AgZohGbWBIEmfnJyj7uQX/vVBm3ceJeHJdWyg2YWNm1Fxe4PsdRpXoTaOIWGCKWRghi4ZJYgaGyOLn+Ek29QKqiYDDYtZpnwzzPI75W+sQJGOVSZNB2LcoY69DUTmOcOE5qWDcB/wB+3EPjpyX58It5Z5IeDiWLlGKI51N1UNkY9+U3B9Fb0FaRWe7m4QRSJh05skplZ7WLHhOjsbdBdo1A7D11rQq2IIyOq0cGgnDpySlKVhYSlKURKUpREpSlESlKURK4p5lUc5UA6cxAB9ta5agd+NnLNgMQrAErGzrfsyDMp/pb5mi2aASAVyx7LeH/APGZSnaJ72F/uOtyB7EMPSwrp7P2xiZZnUYeNY0JUy8Zmu47KvCUkBtCbgdbXtWb+Hu974adIne8ErBSpPkZtFdb9NbAjprftVibajYdfoswK2kRJGva8TOA0l+tmTv7noRpmIiQEhWKuldSyYHdxUxtNMNMwkliSUxG/HiimumXqeMgNwNbi9ut64NnYQLi8NIkokhcvke4OuRuQkaX/sdL1BeIW+qspwmEI4a8sjL0Nv8Awlt9kW1tppb1qnbs70MJxCrXDSRmw6CVWBRh73GU/H2Fasnu7AFvLRGOmE8htciw6qz+MWyzNjIrMTaC5VvKBnYXX1J6HTTk63sIjZW6uJxOEkRleRMPcwOCDlexEkQBIzRsACbeVgCAbkVtO1sAkkZLwpMUBZFdVPMBoBmGlyAL1hRx2N4hkxjTJlswikzJGbNoojay5OUjLYAj4a7BcSUFji5xyPKyvGL3CjmwC8CQYhw5c2NlYkBSgGoUqBpfW9xcZtKvu9urOuNjbDK8ckbqZMysgVScxD/dDLYZSWJF/lY9v75njNJgYwnDsGmY2imS2lhlIa3Z7gjp0NQD73ycZpRjrOzLmycOzIubIuUA9Mzet+W4NqyASoHvia4Wvl0zUttjdaXF4PDynKVwwmUxhrGwkILh3stxk6Eduuukx4d7qcO2KlVUBj+rW4PK1i0h65SRpluwFz0vaqFBvOwRoxtD6t0ZSpygFndnZtALC7W5bE6i/Su/g9v4rhxRpiUxEEWkiOAxkAvaMmME5fYsb2A6dVitzLE1wc8EH3ggKx4Dc+JsJK2HKQcfP/zEuto2Y2jjAICIUspa9yCdDpUJs/w8xTt9W8BF7GQTBlA7EZBmOnY9fUVOYtodp4KywJh8XGS0cJAUtk+ypsAcyehJUkai1UDCY6SFxJCWSRPKVBzBh9h1tmOtwVI9qwsTFnDcXHULZcfs/wCjYCOCK7EGNOwLnNdjb1JuT7X9Kh8fs2Fk4U8x1KkxpLHH5TmAJkIJFwL2HzqF8Rd8pUVOFeN2w6OfvIJNXC9wxsFv1AVvvVXPBvfmNJZYMXlCzsGSRrWElspRmP3haxPce9bNksC0LpOa5tiRkdFpmJx+GwarLNh3TMwUTNaU3a/M0zOcq6eZmA1FSeJxk0ikRwFbjzyugUD1tGzsfyHxFQu3NoRYN5I1y8KSLM0WmVXLZRZewdb3UDXLe2pvnG/+8E0WFg2ZG5jCRgzC5DWYlo8P8FjK3H4R2NLaFal4Gq1Tcx8LmlWCdcTMCONIvQE3yqCLqAOaygk9Sb9atNZz4EYMJswn7TzyFvXlsoH5CtGrU6rYaJSlKwspSlKIlKUoiUpSiJSlKIldXakGeGRPvRuv5qRXar4aIvLsc1suoXy6nS3TUntV83+8QFxF4ogoiFxxGUZ39cl9UU/mfYaGmbzYhExGIKABeNLkHooc/wCwP7VVsVtW+o79+5+FVWscbhuQXfr6+JrmHDieAMjoL9ep9yk9pY88M5OS3fT8var74R+HszYkYydDHClmjDCxkfswXqEB1uepta4vVA3c3leFjwcgcHMHeKKRh20aRDYd9LVpW5vjdIXRMeEKSHLxlGUqb2BZRoV9xa3vU7GNZkF5+aqkqJMU7rn4DsWz3FU3xCwvFMCLlBzMzOULssfKhKZea+d10Fr9yADer74b1TxbRE0Z5IS0Kqb5SdM4a3djfXryj01jN4PEqTFGNUjiwzpm+skkzK97AxcyKoB83My6qtiD12xAOwnVWnUb3Q76128/dnzVf3hwggxLQ8zJG+UCQDRQuhCIAmrXIa3pV53U3owqxwquISJFw5DR3RG+k5hmfmtckXIPTU1V4limmlfaDZES1uMQknM11yxxizobk5lHVtC2pGkYDYOAOFLYaOB1ymzqqNrb17H260YyzyVJLNG6FkbG2t05rFptpanM9xeS9rEE5ycwt6/oavWG2Vh2wkbypC/BwWbQJmEmbMrcSNgwGUlTc6EaWIqt7H3NE+0MamgtIyKbXC3XUge1xVP2zutJgpzH9IjfKVBaFg2hPdAc1we1utq2ZAI7kc1mprjUNaxwsG/IK3bqbSMWNwslyxV40JcZ2yy8rBWve2p0PQjT0O/Lg4eLnyR8W2rZVz26dbZrdq80bM2gcDiIsRMoZYWDCGQ5ZHIGhyKDksxzAvYaDrVp2Vv7iMbtvDYhF4aKBEYwb2jkbKQxsLszMG6Dyj0vWrGuGRN1DVvgLxuW2H1y5K7eLO67zIuIiUs0YyyKBcmO9wwA65STcDWx9qx3EbIRuZbDrpoVJPf41q28fiq/EZMIq5VJXisM2YjQlVuAFv0Jvf0FZ5tXGtI7TSMFLeYqqoNO9lAF/U96ozPGPgOa9HQ0jn0+CrYN3qCTYj5Lk3U3wfZ8oMkKTrf7arxF945SCRp9k6emWq/vjt5MVj551Q5JXuuYAOAFAsbE2On5WrlxG1IsvO2YH21Hvb/4qIiEUk6ZmJhDLnK6MEvzWvpmte3WrcT3OHGLLzldRxwH7qQOb25jttr2r0N4LYMpstC325JWHuubKD88t6vddTZeHjjhjSEARKiiMDpkA5bfK1dupFWAsEpSlFlKUpREpSlESlKURKUpREpSlEXl3xL2a0GPmiI6yMyehSQlltfTvb5GupgdxQxjEsyxmUXW0cj9RcXNguo9PUV6L3r3Igx+Qy3WSM8ki2zAXvlNwQV9j8rXNUPdieZMLw2BaWBiApW9kHkut9QR3HYfGo5HFoyVqJrZLl2qq3hr4cR4nGcRZEmw0JHEDxFc5IOVAp0Pqb9NKuXiH4OQSYdpcFHwpY1J4a3ySKNSoUnla3S2h6Ea3Ed4dbXlw5mVVjKswGtxqgvoVPTmt0NaZFPiXAOaFB6hXc/1Kj9alwm11WeBc5KqYHd8x4WKTER8WOTDxHEKcuZHWNQzkORcEDXuGB0N9MF2jOJ5HKDLmkbJGMx5SbKg662/revUcuyM4vK7TEajNYKD6iNQF+Zufesoi3YiTGvh8MkcT6EytmkkJbMxWJTyjlVjcnsdDat8iLuOi14rYQclRDNNhQkLBZY7lXglBdA4Aa6HzIWRgQyEG+aprZkDrITgJnw89rthZXClh/BKeSRfQOPmam99NxzAqSBmOZlzM7ZmzoboxsLAFC68oAvl9a/O/wBuyzQxTRE5o2XUA3sdLgrqNda3Y48ltmFA46LGEySY6U4NHbNIoUJJIehPCUi4NvM5AP2QelQB3hsRFgI+DmIXinmmYk289hlHsoUe1dHbWPklmKytfIbcoABboWsPtG3X9rCmBw7RyBrarGzj8WU5PyJB+VLkqMqbigidmAsVBsL9WC6CQ+pY3cn1atK8KthrKua6LwszZVABLnMqvYfZW17/AHrdLVmGwtpJla0VsgzGNwZIpCBYAMSJImPazML20Fbfuvu+ioAoyFL5ShIZWY3azXv8Qbg9xWjIyC519VflqGSwsjDbObz6hVncHw9OIL/SsyRwOYygNmd18wv1CjTUam/UWqb8QvDjCjDcWP6gQ6sFRZM4JAN892JAuep+FXNfpEYNmjmH8QMbfNkBUn+UVTt+99iuHkUxFXUi2VwwLHotimtwT6evaomxWuWhYnq5JzxnLpy8Fl+391MOIUmw/wBJs7W+sjQW07hUBtfvVd3gw/CmZVVlVSuly1tOoJ61bd6d6mnSNEzKTo69crKdRcdbn09a7W425K4uZTjMTEI0clojJ9ZIVNspB6Lca2JJFunUaMxXu49clpIxpBDBfuWz7iBhs3CZ/N9Hj69bZRb/AC2qer8oAAALW7W9K/VSKulKUoiUpSiJSlKIlKUoiUpSiJUXvBvBFg4jJKe9lUaszfdUev8AQVJk1h/iBvH9LxRym8UN0j9Cb87/ADIsPZR61FNJu23XR2dRGrmDOQzPYv3tnxdxzE8JY4VvpZc5t2uWuP8AKKr2G3gxmKUwmTCjKHYSS3jezMWazJ3BYmw0sOhtXVVr1XdpOVW4NrG1XKKVlTG8PaAW55c/FdfaWzYqZoey9lNbN2jOrHJJl1LHKAF6AaAjuAOtbNuZvDJicIXLxIYbrKzBmIyi+bKCosV16+o7Vh2xpL290/tUrsXb8mFxDBWCpKEWQG5GUMDchddLHp2LDvWlXKW1G6/8gCyikoGSUQkjHFfxWv4jYwm/5jFTuEiOcAsFChTe7WsqXtqAL2uCx1rP99drOZ0xUCiMKivA2t24TFwxHQBoml0+6PeuzvTtN4T9Gbh4xZII5VYsyxDOzWIUBuIbJoxIte4FxUTtveubEqithoQy2tleQ3A0Iy5OhUlT7GtHyxC7cWa5EdFO9m8DDh6rRd2cJBtDC8YkuJlKuCeZG7qSbksDYgn+EgdK4Mahw0ZhxJ0sVSa1o3B8oJ6Rv6qdCfKT0GZbjbcxOzJ72zQyeeIkgsB0ZSQBnA/Mad9Nix23osRhs8TB43Uk/AdUYHob6FT71sx4e7hKhfBJEOIZFefocBm2iwylrMGsOp0BFuw+JNhfrWm7a8LGlwvE4gSawJCnlRFAIQNpe1szNpc9NAKzHbe0WgxjiOyKjo2VQFF8o1OUC+p79KuG8m/Ms2CGEhJBcASsb3AP/gDuSe/tZe5ts5waM1DHE+R2FouqlstMzoua6mQLm+9kIkkk+HLGBft8TW6Qbp8JfpGGleCZueQBrxy31OdHuoJH2gAR7jSsRwGFeG2eIFeGU1Z11Yks18mh8o9soq9Rb/lMOkawyJljVW4c65CQLEqkkTZQethYVoaiPS6ttoKh1y1hIWmHHTcDiBY5YyubMG4bAAa5ke66WN7P2OlYE+8Jxs8jNmsSWQk6hb5VFhoDlq77377rFu9CIiyvjs6gMylljztxTdQosfL0HmrMN2z9Yf8Ay1/aopzaNxCm2ZxVLWEXBvcHsVs3U2Mv0+CKRZJA8HFuoAypr0ufW65uuth61096dpKryPEoytKRGCNAtyF09lAqvHeTELiC6SFWWM4dSNLRkZLD+Xv1vr1rn3iksIlHa5/IACo5Bicxp5q3SOMMdRK3K2Q7ypXcjxHnwmMjMkrGDPaWMHlytoWA9V83yt3r06jXAINwe/rXiyI6MfU16a8Gt4/pWzY1Y3kw54Letl1jP/QQP5TVktAGS4jpHPddxuVe6UpWqwlKUoiUpSiJSlKIlKUoir+/m0jBgJ3VsrFcqm9jdiF097EkfCvPeLxoVL9Pjp7Ve/FvaTHGFC/JEi2UdmYXb5nTX0t71U9kbly7QUkERx3IzHXW3QDqfeqzo96S45Nb59F6yivR0mJp4ni49FBbJ2wHOW5z30B1DfCwuD+Y+Gprr7Va6MR0vf8ArUjid2hg5igLsxW2ZlUWH2ipVmBB0APpm0rp7WTR/h+1X9nlm8kDRq0qr+IfSEzG4vl4HmuXYT6L+E1+tpG0l/4f63rg2EdE+B/Q12NqDnT/AH0qttD9SD1aPJdWjP4EHofkuTZ2JZnYMxIREVfYZmJA9sxY/M1MYTC5zmJ8psADbsLkkduYC3xqC2MvO/4U/wDVUrxGTVdR1I9benWxtp0rky/myVjdvdSYWdT4XK5MfhFUFluCoJ6kjlHMLEnt39q+4PGvFcxtYOOdfsuO1xcajsRYj17VwYiVnLqBoTZmPUg2NlHYHS5r9hdKB7o7EHNYoqYSxFsou0/V10cbAJJ3lCFXbLqTfLYAcmg108x1HYA81dnCYIEhLaWJPwFunzPX965SK/JuDdTYj/dj7dPyFbPndIcypBs2Onic2AZnmu3jMApAJFsxABBOvbUE9Omnpf1qNeS6X9q5psS75ddQvW/l1K6CwBOh1rinjshA6AVp0BUNBG5jXE6ev9Kj4nFu4UOxYIoRbnyqLkKPQXJPzNTm7J52/Av7VD7N2c08qxp1OY3PQBVLMT7BQTUvuvqz/hWurP7Mryuyv1jO/wAiujAt8QPeT967e88v1ij0T9Sf7V1tmLfEj8TH9a5N5UJn/lHUgevrWD7ZvuCsaUEp6vUfCOT4n+vpWieBW2hBtIRO5UYiNky9QzghkBt0Ng9j7271nSpYi/lHXKb/AB71N7hMU2tg7a2xMQ+RcD9DVo6Lhheu6UpUa2SlKURKUpREpSlESlKURYh4wYbLjmP34Ub/AFKf9Iqk7P3pmw6tGjcjdVPv1sR0vWjeM8P/ADER+9Aw/Jj/AO6sjnXX5VmJodFIDyc0r1UZxU8J9xHgVKRzFzdiSb/7sO1dXaw8/wCH9q5cGevyr8bV7/h/vUlIwMrntGlnK9UWNCO71XBsI3Efz/eu5tldFPof1FdHYPRPif3qd+gCZ0jLZRI6Lm62zMFv/WoNon7+M/tHqsUAvQuH1oFJ+Gu7wxT4i6I5RIrB2kUDNxBfkOuoBI9B2rv4DZ8ceOjhxKRSRyMFbI5IXOciWZJifPa+axsTpoKgNhzT4ZMXFYoxeGKT2YCeyfN1A99B3tUzvJsvCJIE4kjQssWZ787MeIxyhgADxOGMgHQ9KBjbZheNrayVspDHEC/Xr7lpieHGAHTD2v8A/sl/99Z5t/Z0CYyZIo2RY8i5HMgNwCWkF2vla4se+Umpfc/fPFwQmOTDSYiLDorSOGHFjQlhYqdXtkY2GuW3pX431mdsYWdVyvDG0Dob5obsbtfUNmc+1rW710KCON87Q9oIVOqrJtwSx7h2E9VWpMKljZQNDrdtNOurfOrdsHY2y2wmGfEHhSSRIxEk7ozG1i9s45WOoNgLEVVMYF4b5tFyNmPtY3P5Xqexu42LxOHw2IRI+I2HiWSMMFPKto2BOlymUMt9LWBNXdrU8UeHA0DXkqtBX1Ra443HTmVDbwYTDw41xFD9VAVVk4kt5cyq5bPnuNDy2+JvfSe3t2FsyOKSONxx1+wJ3LdDcWL9fbrXSwGwmw0sa4mJziAkjQxrlcSlVBw6kryko/E00GUJfRQK6+I3MnSB551MaxqxAYgu7srXZgCbC5J1N7n3N+Jgb0C6EVXU47YiQT1OSjfC7dIDZ2O2jJ1XD4iKEf8A8zxH/rkH81U7dddX+C1u00KwbrkKoUf/AE69h96SO7H4lmJ+dYZuyP8AE/l/eoaj2ZXV2R+sZ3+RXNgdkKCsitzZc1mvYliRbTpb51d8BgsOtlvGTLyvJIBlyjUgq3a19Abk216laBsqTiKY9bo7a+int769q6+0dpSRu0SEBRa3KuYEAHRiLjXXTvUTRikzOY8leqi1lKHMHCTp+76ClG2LgknKNLiFLjMlogAisLqXuSzArYiw6Fddb1xeHWGz7XwSjtMpI10yXc9fZa+YTEqkGc3eRgXJJvqb+a/U9KsPg/gzJtqFibmOGSRiT3KlB/rFWhJiJC5s9GIomyXzNjbt0XpGlKVlc9KUpREpSlESlKURKUpRFlPjMn1uGPqkg/zJ/esdxC2P5itj8Zv8TD/gk/1J/asgxq8x+P61mlN3TM6tv4L1cA/BQu95+JK5MAf0r9bSGp/D/euPZx1Fc20ev8v96sQ/r79W3/5Vx5vQ9/qursf7HxqcdiNR1Go+I1FQWzPs/iH61PML1S2tk+I/tCn2ULwOb9aLSds4/DwbQkaTDGWDHYfDGYhQ4BJmysYgCWuFF7DS16jp4tkNIYzhJIAADFNHE+ZyfMuXKzL0FhItj1Fq6e08VxEw7X64LCg/FWxCn+oroV36TZzJ4hIXar5XWVjoZnR4QbK27v724bDQSIkEiT3Y5HzPxLaIWnAKAZbA6gLqAD3qu3tvLi5mmgzRrwkV1kysFkXNlSMq1hGAb+l2vYXriYX0qAnwodlKznicMXAJGWwsbnNdTckWt29KrbSh+w4XRE3N8+in2fIKu7XtFhbJSEsZ1XNnUpzK5Zrk6WuPLcfLpYVeN0/EZI8Nho3WaQLHllkKqWSQWyoEBuyAXXP7L15iM0xWBz8zyZI9BlDXs3lBsDp7H0AJqT2PpnscwDAK/wB4BRoNbWBuNNOtVtnmSseIZXE2Bz6d6sVwbSs3kYAJI+rK/wD/AN6LLjo3kjaJIRLkIBcuHUKFbLdUIILG5tYrre9o/fTxASXZ7KImWViVZW8o5WuVfo+mo9utjpUDULvSwEPzb/tvXbk2VE1pdc5LlQ7Rkc8CwzWl77T8PdhR3bDYWMfzcMH+l6xbdsf4n4h+9ar4yYnJsbBRffeEW9kiJ/W1ZXu35HP8X7V5Wp9kV7LYovWN7D5Lg3aXnmPv+5qL20fr39mP9LVLbsDWX8Q/eofaes7/AI2/WtI/bO7FYrMtnxD9x9VLXAw6FtF6/Hm/2K1P/h/3fLGfHuPMeDF+EWMh/oq/ytWM4h2MaqeiqD8rmx/3616z3L2dHBgMNHCLIIUI9TmGYsfcsST8amYy1yeaoVlTvA2MaADxspqlKVuqCUpSiJSlKIlKUoiUpSiLN/FzYsjiKdFLJGrK9vsgkEMR6dbntpWP7Rg+12PX9jXqcisL8UdgrBjCIkCRyRq+UCy3uQ1gOmoB09aiB3MomHf2L0mzKvexfY3DqQfis/2f5vnXa2h1Hwr5hcMQbkW1r948cw+FXoXsdXtwG4At8CumWObRODhz9V0MB2/F+9WA1B4bDstgylTcGxBBsbEHX1BB+dTtqqbZHsv4qbZHs3dyt272wfpiYRTK0aFMRG5S2Y8KQyIqsbhTlmY3sdFNrda7m1vD9MJFNLNip5IlA4KKVSQu2gVpMpza2toNLk3tXP4exM+BlMYzSYbEiaMD7R4aho/5kzr8WFRO1N45cVMYJZAIZpl4d1UZFZ/qJAbAsNVvc6jONCLrNBUSNjAa4jJeE2nHGyoku0E4jy8F3dgbix4vCmRMZMJgxUZlQKlrWSSIaMbEEsG1vcW6VVd593TBi3RHnYIqX4uUuSc31icMWMZ5l+8CW0FqlpJsRho1wyOyvM0jvwiwZsjGBEQizHWNmNrE5hfy68+34Z0xAXEkNIcPAQyjyoAymMj7wlzktfmuOlrVcgxVUgikcbH3rmb3cN3jGjE23LLsVKiwDSA5SRYN5r2BPUkt7DL371d8Durg3SOZsbiYMOygNHKQshlNrZXC3yEG9gNeUg2NQu0rcKTPfLka9utspvb3tVu25tgrho4psNBiMV9HDykDlVFW4Oa6sDYi9mAuwAvcCpamn+whrY3G5vc3W4rRWufJI0DSwAyC+4LwpWSN3TaEzhiTAylCoXsJOX6w3uDqOnY1X99PDsQ4eENiJZcVLIidQIyZGCFVjtyizGxvfQ1Jbib5SQr9DXC53aS8X1gVLMCWuXuyqGSQjqTr36zGyOJtDaqvKqqmBGZgjF04zAiJQxVb2UtIdNLpVIzyEWLj4qeJkZGINHgq7/xCz5foMQ6DjN+QRR+9Z7u6toT7sf0FXL/iFc/TsMvYYcn/AKnYH9BVR2Cv1A+LVz6r2fevRbBF6o/xPoutu0ukn46gcTrMfd2/U1en3abBEIzq5kVJQVuABILga97VRXH1385/WsQ5yu7lvtHhooR2rrysSdSToK9gblS5tnYNvXDQf9ta8hGE3r17uVFl2dg19MND/wBtatkWXABupqlKVqspSlKIlKUoiUpSiJSlKIlRG8G68GMUCdSct8rKSGF+ov6aDQ+lS9KwQDkVsx7mHE02Kzrb3hVh0wk7QCZ5licxDNfnAJUBVAvr2rBtnvLPiYocxJkkSM6C4zMFI1FeucSrFGCnKxUhTa9jbQ29jrXnndvwsxTY5DiIXgiikVpZXYC5Ug8jX1LMNCOxvWWAMN25FTPq535OeT3raJdwME8nEkhEjZUW7kkWRQi6XtewGtq8073wywYueEswRJpFUX0yhiALj2sK9bqwI01FUzavhFs/ESyyyRuXlzEkSPYMxuXUdAb6+mp0rJ4vzKLeyAWDj4ri8J95MNPgII42RZo0CyR8qsWUWL5erXGub89a7+1cAuGdpGiEuFclpFKhjA7eeRQR/ht1cDym7dC1qs/gBhla8OKnj+Ijb8jlFq0fZGzjBBHEZHl4ahc7m7Nbux9aKPM6qv7BwaQSlY0Lxy3eKYc4VSMxiLdVFyWXs2Y9+tI3xjUY+YxyFwVjMtzmyTcw4Yb8ADZL8ubtmq/4rdh4iXwTrHe5ML34RJ6lcvNET/Ddf4b61l+9eGxqYmWaTCMivkvlVpEJVQpfiQg2Jt3UaBb1foHtbOHE2VSrjJhLWrobSkKwyMACQh0Iv/TvprarwPDZHijfC4s5Ww4QtJeRXSwKkFXXKui8uoAUWtY3ztNpSy8sK5nOlkWWVgfwqgt86v8Au1u/tCXDQwGNcBCiKGLZWkZrczLGOUEtc5pCdT5at7Vka8twm6q7PgIa4SCyreD2NiI544IuDJiQCQY8xGoK8aVioyRKDoo8xAC9STr+7O7yYOBYkJY3LSOfNJI2rufcnt2AA7V+tg7tw4RCsSm7G7yMczyN953OpP8AQdgKlK4q6oaGizdFD7wbv4OccTGQwuI1PPIo5V6nmPQd68v7v7vyYzHJh8M+XiM2UliMqLckm3fIL2HWvT+927gx2FfDmVog5U5lsTykNYg9Rp0qtbkeEkOzpziDM88uUqpYBQobzGwJJJGlyfWmVs1kEg3CpXjtsdoWgliUrEycNyDpdLBFt25L/Gx9DXf8C92MPNgZ5Joopi85GV1V8oRRYcw0JzE6drVp+8exkxmGmw72tIhW9r5W+y1vUGx+VZJ4abo7SwG0gpikWFsy4hjl4TAA5GU31N7W0uLkHqaADksve51sRJWo4bcLARtmXBYcHseGpt+YqeVbaCvtKwsJSlKIlKUoiUpSiJSlKIlKUoiUpSiIayjxMxjtihEQCqhSoIBGoBLWYWuSSL/w/GtXqtb4bpjFqHQgSp5SehH3Se3ex9z66Vqpjnx2arVI9jJQX6LEsTtxsE6NE5iMgbMqSmJeQizhQCmuYggixyet6mcD414lPPIkn/mCEn/qikT/AE1w7Z3XyORKHjc9QVUhrdwHDD5jSvmwd3YonWeRYmjXvMqiMnsQsaqZCDY21Hrat6baEEcIjkBLh7vVbVGz5Xyl8dsJ0sfRbbu/tj6ThIcQV4fFiWQqT5cwv19Pf0rhxG9UANkJlPS0YzC/pm0T+tZ9tTbryF8zB7B8hktkLIFYZIweHYqbi+Y9Na4cP9JkKygl40ZyhYhQEc2ZToPLZWFuwIqjJX67seKuR7MNsUjgFcNob/CPMOGqlQCQzMx1NhpEjC+o0zVHy+IMikFkyrYMzcFjlVmKhm+uBAuD2qCxGxlmaUoQWY3AjE0l7kE8RVJXsenr7VJru5MzX4c2Vo1jZFjhjUhSSAA73Cgnp1Pc61E2eZ4BF/BTfZ6RgGLXnfu/td/Eb8uomIdTwXVGAiOpbQEEzgWvcXPpX7h39cFFZFZpFDBckykBjYXKiQf1tUZJuYxP+BiArBA4DwnPkYtc83Uk9vyr8bP2HJBLE8nFKxR5AXgZiqgk2Vo2IGhtc3oZZ255+CwYaMtNjn/XzVsg3yjLlGUhh1yMstviEOf/AC1L4PaccoPDdWt1AOo+I6j51kxwchn4qAM/GbNwWu5jkYAjWxXKot7Xvpavzs7aTarI4lkEgiiBPOG1JPEHPbsDfotZbXvb+YX81h+y2uF43Ls78+ME2FxkuHjRY1iIXO6kliVDEi5Cga6db2v3qpP4m4nFyxwnEyKJXVCUkWOwZgDYRoCTY6XapvbWIXHpGGccUdA4CyEagKJwAHGhIVut73NQcO6keZldpFYaFcsYOulvJmufbr2rqN2lTiMixBtra/mVzn7Knx527Lkeint2sY64mNowFu6gKNNCwFierXGhzEnv1rbFql7l7m8IiaVSGA5FYksNPO5Oua3brrc69LrVajjc1hLua3rXsc8BnJKUpV1UUpSlESlKURKUpREpSlESlKURKUpREr4xr7Xw0RZjvtvcj8mVWAGdIyL5h1Dse11BYILXFr9ctV2OFpSXcgMLK5YnJw2RgWQdhlKED1FSe9ezkw5lkdlSKJyHBvdgLSQ5fez5PgAKj321gJcNFlxBE7MloWR0AXpkAK5TYa5r2NtOtcOWOaXE4ctSvTwzU8DGMZq5c+BwcBkRIgcpkS8ji6q3lzImnUm519PStMwe6cK2LgzMO8huPknlH5VT91d3mxDh2usUbA2HdhYgfoT6dOp00oVYoIeHG8Z8lz9oznGGNcctV8SMAWAsPQV9tX2ldRchfLUtX2lEXUxuyopR9ZGr+hIFx8D1Hyqg76bGjgaLIDJcs/DdiQMthcN5uptYk1pNVXfLd6WYrLDZiikFD9oXvyn19tPjVSrixxnCLlXaKXBKMTrBZjjYczFolJYqQynzKx0DqosCFXQAdK5MHt76O8d2L5ASknVkYaFFv1Wx1VtNeo6id2AcNxx9KdI1yPYSsE5wVBsWINwGJ9RULjcThcRtFMPBLmAKlZGU5HUNmdVOmaxA5hoRf015scMm73lsh8F6B9ZCXbiXotf2FtJpoznUK6HKwHS+UMCL6i6sNDqDcdr1JVDbqa4cOesrPIf5mOX/AChRUzXZiJLAXarysgAcQEpSlSLRKUpREpSlESlKURKUpREpSlESlKURKUpRFlvjJuzJNHmjFwSjEE2BZLjKxOgzKRYnS627iqjsDdTEY3GRyNHw0i8ikhrE9XcqSAB2W9zYe5rf2W/WvykQXQAAe2lYBeGOjaeF2v8AqkxNLmvI4m6G/ouHZ+BWGNY06KLe59Sfcm5Pxrs0pQC2QWhJJuUpSlZWEpSlESvhr7SiLJvF/cRplMsIGjZ/YPazX9FYAG/QMNdDcVDYeysTi8VhiYTG8RYkllNyRYEZSTkB5iTp2FyRf0PauOPCqpJVQpPWwAv8bdaNc9rHRtPC7UfJSEsc5sjhxN0N/NfjAYQRRpGvRFVR8ALV2KUoBZaE3zSlKUWEpSlESlKURKUpRF//2Q=="/>
          <p:cNvSpPr>
            <a:spLocks noChangeAspect="1" noChangeArrowheads="1"/>
          </p:cNvSpPr>
          <p:nvPr/>
        </p:nvSpPr>
        <p:spPr bwMode="auto">
          <a:xfrm>
            <a:off x="215900" y="-1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1274" name="Picture 10" descr="http://www.conquestobs.org/images/rcoa.jpg">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5245155"/>
            <a:ext cx="1691680" cy="1638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9321" y="372108"/>
            <a:ext cx="3023585" cy="646331"/>
          </a:xfrm>
          <a:prstGeom prst="rect">
            <a:avLst/>
          </a:prstGeom>
        </p:spPr>
        <p:txBody>
          <a:bodyPr wrap="none">
            <a:spAutoFit/>
          </a:bodyPr>
          <a:lstStyle/>
          <a:p>
            <a:r>
              <a:rPr lang="en-GB" sz="3600" dirty="0" smtClean="0"/>
              <a:t>A collaboration</a:t>
            </a:r>
            <a:endParaRPr lang="en-GB" sz="3600" dirty="0"/>
          </a:p>
        </p:txBody>
      </p:sp>
    </p:spTree>
    <p:extLst>
      <p:ext uri="{BB962C8B-B14F-4D97-AF65-F5344CB8AC3E}">
        <p14:creationId xmlns:p14="http://schemas.microsoft.com/office/powerpoint/2010/main" val="3450668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229600" cy="1143000"/>
          </a:xfrm>
        </p:spPr>
        <p:txBody>
          <a:bodyPr/>
          <a:lstStyle/>
          <a:p>
            <a:r>
              <a:rPr lang="en-GB" dirty="0" smtClean="0"/>
              <a:t>Classification: patient experience</a:t>
            </a:r>
            <a:endParaRPr lang="en-GB" dirty="0"/>
          </a:p>
        </p:txBody>
      </p:sp>
      <p:sp>
        <p:nvSpPr>
          <p:cNvPr id="3" name="Content Placeholder 2"/>
          <p:cNvSpPr>
            <a:spLocks noGrp="1"/>
          </p:cNvSpPr>
          <p:nvPr>
            <p:ph idx="1"/>
          </p:nvPr>
        </p:nvSpPr>
        <p:spPr/>
        <p:txBody>
          <a:bodyPr/>
          <a:lstStyle/>
          <a:p>
            <a:endParaRPr lang="en-GB"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6752"/>
            <a:ext cx="9144000" cy="491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516103"/>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0768"/>
            <a:ext cx="7772400" cy="1470025"/>
          </a:xfrm>
        </p:spPr>
        <p:txBody>
          <a:bodyPr/>
          <a:lstStyle/>
          <a:p>
            <a:r>
              <a:rPr lang="en-GB" dirty="0" smtClean="0"/>
              <a:t>Human factors and AAGA</a:t>
            </a:r>
            <a:endParaRPr lang="en-GB" dirty="0"/>
          </a:p>
        </p:txBody>
      </p:sp>
      <p:sp>
        <p:nvSpPr>
          <p:cNvPr id="3" name="Subtitle 2"/>
          <p:cNvSpPr>
            <a:spLocks noGrp="1"/>
          </p:cNvSpPr>
          <p:nvPr>
            <p:ph type="subTitle" idx="1"/>
          </p:nvPr>
        </p:nvSpPr>
        <p:spPr/>
        <p:txBody>
          <a:bodyPr/>
          <a:lstStyle/>
          <a:p>
            <a:endParaRPr lang="en-GB"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83768" y="2847707"/>
            <a:ext cx="3931101" cy="3893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576052"/>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39552" y="1844824"/>
            <a:ext cx="813400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99792" y="4365104"/>
            <a:ext cx="540060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0606066"/>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points</a:t>
            </a:r>
            <a:endParaRPr lang="en-GB" dirty="0"/>
          </a:p>
        </p:txBody>
      </p:sp>
      <p:sp>
        <p:nvSpPr>
          <p:cNvPr id="3" name="Content Placeholder 2"/>
          <p:cNvSpPr>
            <a:spLocks noGrp="1"/>
          </p:cNvSpPr>
          <p:nvPr>
            <p:ph idx="1"/>
          </p:nvPr>
        </p:nvSpPr>
        <p:spPr/>
        <p:txBody>
          <a:bodyPr/>
          <a:lstStyle/>
          <a:p>
            <a:pPr marL="0" indent="0">
              <a:buNone/>
            </a:pPr>
            <a:r>
              <a:rPr lang="en-GB" dirty="0" smtClean="0"/>
              <a:t>NAP likely underestimates HF</a:t>
            </a:r>
          </a:p>
          <a:p>
            <a:pPr marL="0" indent="0">
              <a:buNone/>
            </a:pPr>
            <a:r>
              <a:rPr lang="en-GB" dirty="0" smtClean="0"/>
              <a:t>HF was highly prevalent in NAP5 cases</a:t>
            </a:r>
          </a:p>
          <a:p>
            <a:pPr marL="0" indent="0">
              <a:buNone/>
            </a:pPr>
            <a:r>
              <a:rPr lang="en-GB" dirty="0" smtClean="0"/>
              <a:t>Institutional HF was notable – but so was individual HF</a:t>
            </a:r>
          </a:p>
          <a:p>
            <a:pPr marL="0" indent="0">
              <a:buNone/>
            </a:pPr>
            <a:r>
              <a:rPr lang="en-GB" dirty="0" smtClean="0"/>
              <a:t>Investigation of cases of AAGA (including drug errors) should include an HF analysis (see chapter for details)</a:t>
            </a:r>
            <a:endParaRPr lang="en-GB" dirty="0"/>
          </a:p>
        </p:txBody>
      </p:sp>
    </p:spTree>
    <p:extLst>
      <p:ext uri="{BB962C8B-B14F-4D97-AF65-F5344CB8AC3E}">
        <p14:creationId xmlns:p14="http://schemas.microsoft.com/office/powerpoint/2010/main" val="2054166001"/>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HF?</a:t>
            </a:r>
            <a:endParaRPr lang="en-GB" dirty="0"/>
          </a:p>
        </p:txBody>
      </p:sp>
      <p:sp>
        <p:nvSpPr>
          <p:cNvPr id="3" name="Content Placeholder 2"/>
          <p:cNvSpPr>
            <a:spLocks noGrp="1"/>
          </p:cNvSpPr>
          <p:nvPr>
            <p:ph idx="1"/>
          </p:nvPr>
        </p:nvSpPr>
        <p:spPr/>
        <p:txBody>
          <a:bodyPr/>
          <a:lstStyle/>
          <a:p>
            <a:pPr marL="0" indent="0" algn="ctr">
              <a:buNone/>
            </a:pPr>
            <a:r>
              <a:rPr lang="en-GB" i="1" dirty="0" smtClean="0"/>
              <a:t>Ergonomics</a:t>
            </a:r>
          </a:p>
          <a:p>
            <a:pPr marL="0" indent="0" algn="ctr">
              <a:buNone/>
            </a:pPr>
            <a:endParaRPr lang="en-GB" i="1" dirty="0"/>
          </a:p>
          <a:p>
            <a:pPr marL="0" indent="0" algn="ctr">
              <a:buNone/>
            </a:pPr>
            <a:r>
              <a:rPr lang="en-GB" i="1" dirty="0" smtClean="0"/>
              <a:t>Encompassing all those factors that </a:t>
            </a:r>
            <a:r>
              <a:rPr lang="en-GB" i="1" dirty="0"/>
              <a:t>c</a:t>
            </a:r>
            <a:r>
              <a:rPr lang="en-GB" i="1" dirty="0" smtClean="0"/>
              <a:t>an influence people and their behaviour. In a work context, HF are the environment, organisational and job factors and individual characteristics which influence behaviour</a:t>
            </a:r>
          </a:p>
          <a:p>
            <a:pPr marL="0" indent="0">
              <a:buNone/>
            </a:pPr>
            <a:endParaRPr lang="en-GB" dirty="0"/>
          </a:p>
        </p:txBody>
      </p:sp>
    </p:spTree>
    <p:extLst>
      <p:ext uri="{BB962C8B-B14F-4D97-AF65-F5344CB8AC3E}">
        <p14:creationId xmlns:p14="http://schemas.microsoft.com/office/powerpoint/2010/main" val="346562239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99592" y="2492896"/>
            <a:ext cx="7597776" cy="142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16016" y="3429000"/>
            <a:ext cx="388843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114491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0648"/>
            <a:ext cx="9121407" cy="340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260648"/>
            <a:ext cx="9121407" cy="340262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57200" y="2308991"/>
            <a:ext cx="8229600" cy="320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flipV="1">
            <a:off x="467545" y="2348880"/>
            <a:ext cx="8208912" cy="316835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626156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Classification used fro NAP5 </a:t>
            </a:r>
            <a:br>
              <a:rPr lang="en-GB" dirty="0" smtClean="0"/>
            </a:br>
            <a:r>
              <a:rPr lang="en-GB" dirty="0" smtClean="0"/>
              <a:t>– NPSA </a:t>
            </a:r>
            <a:endParaRPr lang="en-GB" dirty="0"/>
          </a:p>
        </p:txBody>
      </p:sp>
      <p:sp>
        <p:nvSpPr>
          <p:cNvPr id="3" name="Content Placeholder 2"/>
          <p:cNvSpPr>
            <a:spLocks noGrp="1"/>
          </p:cNvSpPr>
          <p:nvPr>
            <p:ph idx="1"/>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366658"/>
            <a:ext cx="5184576" cy="580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20775"/>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3256"/>
            <a:ext cx="8229600" cy="1143000"/>
          </a:xfrm>
        </p:spPr>
        <p:txBody>
          <a:bodyPr/>
          <a:lstStyle/>
          <a:p>
            <a:pPr algn="l"/>
            <a:r>
              <a:rPr lang="en-GB" dirty="0" smtClean="0"/>
              <a:t>Literature: </a:t>
            </a:r>
            <a:r>
              <a:rPr lang="en-GB" dirty="0" err="1" smtClean="0"/>
              <a:t>Sandin</a:t>
            </a:r>
            <a:endParaRPr lang="en-GB" dirty="0"/>
          </a:p>
        </p:txBody>
      </p:sp>
      <p:sp>
        <p:nvSpPr>
          <p:cNvPr id="4" name="Content Placeholder 3"/>
          <p:cNvSpPr>
            <a:spLocks noGrp="1"/>
          </p:cNvSpPr>
          <p:nvPr>
            <p:ph idx="1"/>
          </p:nvPr>
        </p:nvSpPr>
        <p:spPr/>
        <p:txBody>
          <a:bodyPr/>
          <a:lstStyle/>
          <a:p>
            <a:endParaRPr lang="en-GB" dirty="0"/>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3568" y="953319"/>
            <a:ext cx="7909891"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556674" y="2924944"/>
            <a:ext cx="6480720" cy="3096344"/>
          </a:xfrm>
          <a:prstGeom prst="rect">
            <a:avLst/>
          </a:prstGeom>
          <a:solidFill>
            <a:srgbClr val="92D050"/>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GB" dirty="0" err="1" smtClean="0"/>
              <a:t>Vapouriser</a:t>
            </a:r>
            <a:r>
              <a:rPr lang="en-GB" dirty="0" smtClean="0"/>
              <a:t> turned off after refill</a:t>
            </a:r>
          </a:p>
          <a:p>
            <a:pPr marL="514350" indent="-514350">
              <a:buFont typeface="+mj-lt"/>
              <a:buAutoNum type="arabicPeriod"/>
            </a:pPr>
            <a:r>
              <a:rPr lang="en-GB" dirty="0" err="1" smtClean="0"/>
              <a:t>Rocuronium</a:t>
            </a:r>
            <a:r>
              <a:rPr lang="en-GB" dirty="0" smtClean="0"/>
              <a:t> before STP (and assumed onset ≈</a:t>
            </a:r>
            <a:r>
              <a:rPr lang="en-GB" dirty="0" err="1" smtClean="0"/>
              <a:t>panc</a:t>
            </a:r>
            <a:r>
              <a:rPr lang="en-GB" dirty="0" smtClean="0"/>
              <a:t>)</a:t>
            </a:r>
          </a:p>
          <a:p>
            <a:pPr marL="514350" indent="-514350">
              <a:buFont typeface="+mj-lt"/>
              <a:buAutoNum type="arabicPeriod"/>
            </a:pPr>
            <a:r>
              <a:rPr lang="en-GB" dirty="0" smtClean="0"/>
              <a:t>Inadequate does of induction or opioid</a:t>
            </a:r>
          </a:p>
          <a:p>
            <a:pPr marL="514350" indent="-514350">
              <a:buFont typeface="+mj-lt"/>
              <a:buAutoNum type="arabicPeriod"/>
            </a:pPr>
            <a:r>
              <a:rPr lang="en-GB" dirty="0" smtClean="0"/>
              <a:t>STP allowed to run up IV line and </a:t>
            </a:r>
            <a:r>
              <a:rPr lang="en-GB" dirty="0" err="1" smtClean="0"/>
              <a:t>sux</a:t>
            </a:r>
            <a:r>
              <a:rPr lang="en-GB" dirty="0" smtClean="0"/>
              <a:t> given before anaesthesia</a:t>
            </a:r>
          </a:p>
          <a:p>
            <a:pPr marL="0" indent="0">
              <a:buFont typeface="Arial" panose="020B0604020202020204" pitchFamily="34" charset="0"/>
              <a:buNone/>
            </a:pPr>
            <a:r>
              <a:rPr lang="en-GB" dirty="0" smtClean="0"/>
              <a:t>5&amp;6. Difficult intubation</a:t>
            </a:r>
          </a:p>
          <a:p>
            <a:pPr marL="514350" indent="-514350">
              <a:buFont typeface="Arial" panose="020B0604020202020204" pitchFamily="34" charset="0"/>
              <a:buAutoNum type="arabicPeriod" startAt="7"/>
            </a:pPr>
            <a:r>
              <a:rPr lang="en-GB" dirty="0" smtClean="0"/>
              <a:t>Emerged too early</a:t>
            </a:r>
          </a:p>
          <a:p>
            <a:r>
              <a:rPr lang="en-GB" dirty="0" smtClean="0"/>
              <a:t>   2/19 uncertain</a:t>
            </a:r>
          </a:p>
          <a:p>
            <a:r>
              <a:rPr lang="en-GB" dirty="0" smtClean="0"/>
              <a:t>   10/19 no cause found</a:t>
            </a:r>
          </a:p>
          <a:p>
            <a:pPr marL="0" indent="0">
              <a:buFont typeface="Arial" panose="020B0604020202020204" pitchFamily="34" charset="0"/>
              <a:buNone/>
            </a:pPr>
            <a:endParaRPr lang="en-GB" dirty="0">
              <a:solidFill>
                <a:schemeClr val="bg1"/>
              </a:solidFill>
            </a:endParaRPr>
          </a:p>
        </p:txBody>
      </p:sp>
      <p:sp>
        <p:nvSpPr>
          <p:cNvPr id="7" name="Content Placeholder 3"/>
          <p:cNvSpPr txBox="1">
            <a:spLocks/>
          </p:cNvSpPr>
          <p:nvPr/>
        </p:nvSpPr>
        <p:spPr>
          <a:xfrm>
            <a:off x="5292080" y="4473116"/>
            <a:ext cx="1946176" cy="1440160"/>
          </a:xfrm>
          <a:prstGeom prst="rect">
            <a:avLst/>
          </a:prstGeom>
          <a:solidFill>
            <a:srgbClr val="FFFF00"/>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8000" dirty="0" smtClean="0"/>
              <a:t>41%</a:t>
            </a:r>
          </a:p>
        </p:txBody>
      </p:sp>
    </p:spTree>
    <p:extLst>
      <p:ext uri="{BB962C8B-B14F-4D97-AF65-F5344CB8AC3E}">
        <p14:creationId xmlns:p14="http://schemas.microsoft.com/office/powerpoint/2010/main" val="125876510"/>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980728"/>
            <a:ext cx="7017047"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23528" y="0"/>
            <a:ext cx="8229600" cy="1143000"/>
          </a:xfrm>
        </p:spPr>
        <p:txBody>
          <a:bodyPr/>
          <a:lstStyle/>
          <a:p>
            <a:pPr algn="l"/>
            <a:r>
              <a:rPr lang="en-GB" dirty="0" smtClean="0"/>
              <a:t>Literature: </a:t>
            </a:r>
            <a:r>
              <a:rPr lang="en-GB" dirty="0" err="1" smtClean="0"/>
              <a:t>Errando</a:t>
            </a:r>
            <a:endParaRPr lang="en-GB" dirty="0"/>
          </a:p>
        </p:txBody>
      </p:sp>
      <p:sp>
        <p:nvSpPr>
          <p:cNvPr id="4" name="Content Placeholder 3"/>
          <p:cNvSpPr>
            <a:spLocks noGrp="1"/>
          </p:cNvSpPr>
          <p:nvPr>
            <p:ph idx="1"/>
          </p:nvPr>
        </p:nvSpPr>
        <p:spPr>
          <a:xfrm>
            <a:off x="1547664" y="2542746"/>
            <a:ext cx="5760640" cy="3877891"/>
          </a:xfrm>
          <a:solidFill>
            <a:srgbClr val="00B0F0"/>
          </a:solidFill>
        </p:spPr>
        <p:txBody>
          <a:bodyPr>
            <a:noAutofit/>
          </a:bodyPr>
          <a:lstStyle/>
          <a:p>
            <a:pPr marL="0" indent="0">
              <a:buNone/>
            </a:pPr>
            <a:r>
              <a:rPr lang="en-GB" sz="2400" dirty="0" smtClean="0"/>
              <a:t>22 cases…..</a:t>
            </a:r>
          </a:p>
          <a:p>
            <a:pPr marL="0" indent="0">
              <a:buNone/>
            </a:pPr>
            <a:endParaRPr lang="en-GB" sz="2400" dirty="0"/>
          </a:p>
          <a:p>
            <a:pPr marL="0" indent="0">
              <a:buNone/>
            </a:pPr>
            <a:r>
              <a:rPr lang="en-GB" sz="2400" dirty="0" smtClean="0"/>
              <a:t>15 cases </a:t>
            </a:r>
            <a:r>
              <a:rPr lang="en-GB" sz="2400" dirty="0"/>
              <a:t>could be attributed </a:t>
            </a:r>
            <a:r>
              <a:rPr lang="en-GB" sz="2400" dirty="0" smtClean="0"/>
              <a:t>to human </a:t>
            </a:r>
            <a:r>
              <a:rPr lang="en-GB" sz="2400" dirty="0"/>
              <a:t>error. </a:t>
            </a:r>
            <a:endParaRPr lang="en-GB" sz="2400" dirty="0" smtClean="0"/>
          </a:p>
          <a:p>
            <a:pPr marL="0" indent="0">
              <a:buNone/>
            </a:pPr>
            <a:r>
              <a:rPr lang="en-GB" sz="2400" dirty="0" smtClean="0"/>
              <a:t>…..absolute </a:t>
            </a:r>
            <a:r>
              <a:rPr lang="en-GB" sz="2400" dirty="0"/>
              <a:t>or relative hypnotic drug dosage errors </a:t>
            </a:r>
            <a:endParaRPr lang="en-GB" sz="2400" dirty="0" smtClean="0"/>
          </a:p>
          <a:p>
            <a:pPr marL="0" indent="0">
              <a:buNone/>
            </a:pPr>
            <a:r>
              <a:rPr lang="en-GB" sz="2400" dirty="0" smtClean="0"/>
              <a:t>3 difficult intubations</a:t>
            </a:r>
            <a:endParaRPr lang="en-GB" sz="2400" dirty="0"/>
          </a:p>
          <a:p>
            <a:pPr marL="0" indent="0">
              <a:buNone/>
            </a:pPr>
            <a:r>
              <a:rPr lang="en-GB" sz="2400" dirty="0" smtClean="0"/>
              <a:t>19 out of </a:t>
            </a:r>
            <a:r>
              <a:rPr lang="en-GB" sz="2400" dirty="0"/>
              <a:t>22 </a:t>
            </a:r>
            <a:r>
              <a:rPr lang="en-GB" sz="2400" dirty="0" smtClean="0"/>
              <a:t>cases </a:t>
            </a:r>
            <a:r>
              <a:rPr lang="en-GB" sz="2400" dirty="0"/>
              <a:t>were considered avoidable. </a:t>
            </a:r>
            <a:endParaRPr lang="en-GB" sz="2400" dirty="0" smtClean="0"/>
          </a:p>
          <a:p>
            <a:pPr marL="0" indent="0">
              <a:buNone/>
            </a:pPr>
            <a:endParaRPr lang="en-GB" sz="2400" dirty="0"/>
          </a:p>
          <a:p>
            <a:pPr marL="0" indent="0">
              <a:buNone/>
            </a:pPr>
            <a:r>
              <a:rPr lang="en-GB" sz="2400" dirty="0" smtClean="0"/>
              <a:t>2 cases of equipment </a:t>
            </a:r>
            <a:r>
              <a:rPr lang="en-GB" sz="2400" dirty="0"/>
              <a:t>failure </a:t>
            </a:r>
            <a:endParaRPr lang="en-GB" sz="2400" dirty="0" smtClean="0"/>
          </a:p>
          <a:p>
            <a:pPr marL="0" indent="0">
              <a:buNone/>
            </a:pPr>
            <a:r>
              <a:rPr lang="en-GB" sz="2400" dirty="0" smtClean="0"/>
              <a:t>5 cases no cause identified</a:t>
            </a:r>
          </a:p>
        </p:txBody>
      </p:sp>
      <p:sp>
        <p:nvSpPr>
          <p:cNvPr id="5" name="Content Placeholder 3"/>
          <p:cNvSpPr txBox="1">
            <a:spLocks/>
          </p:cNvSpPr>
          <p:nvPr/>
        </p:nvSpPr>
        <p:spPr>
          <a:xfrm>
            <a:off x="6084168" y="4653136"/>
            <a:ext cx="1946176" cy="1440160"/>
          </a:xfrm>
          <a:prstGeom prst="rect">
            <a:avLst/>
          </a:prstGeom>
          <a:solidFill>
            <a:srgbClr val="FFFF00"/>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8000" dirty="0" smtClean="0"/>
              <a:t>68%</a:t>
            </a:r>
          </a:p>
        </p:txBody>
      </p:sp>
    </p:spTree>
    <p:extLst>
      <p:ext uri="{BB962C8B-B14F-4D97-AF65-F5344CB8AC3E}">
        <p14:creationId xmlns:p14="http://schemas.microsoft.com/office/powerpoint/2010/main" val="4079844131"/>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4618" y="1484784"/>
            <a:ext cx="8572618" cy="650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1763688" y="2132856"/>
            <a:ext cx="5482952" cy="2738396"/>
          </a:xfrm>
          <a:solidFill>
            <a:srgbClr val="7030A0"/>
          </a:solidFill>
          <a:ln>
            <a:solidFill>
              <a:srgbClr val="7030A0"/>
            </a:solidFill>
          </a:ln>
        </p:spPr>
        <p:txBody>
          <a:bodyPr>
            <a:normAutofit/>
          </a:bodyPr>
          <a:lstStyle/>
          <a:p>
            <a:r>
              <a:rPr lang="en-GB" dirty="0" smtClean="0">
                <a:solidFill>
                  <a:schemeClr val="bg1"/>
                </a:solidFill>
              </a:rPr>
              <a:t>25 cases…..</a:t>
            </a:r>
          </a:p>
          <a:p>
            <a:endParaRPr lang="en-GB" dirty="0">
              <a:solidFill>
                <a:schemeClr val="bg1"/>
              </a:solidFill>
            </a:endParaRPr>
          </a:p>
          <a:p>
            <a:r>
              <a:rPr lang="en-GB" dirty="0" smtClean="0">
                <a:solidFill>
                  <a:schemeClr val="bg1"/>
                </a:solidFill>
              </a:rPr>
              <a:t>No ‘causes offered’</a:t>
            </a:r>
            <a:endParaRPr lang="en-GB" dirty="0">
              <a:solidFill>
                <a:schemeClr val="bg1"/>
              </a:solidFill>
            </a:endParaRPr>
          </a:p>
        </p:txBody>
      </p:sp>
      <p:sp>
        <p:nvSpPr>
          <p:cNvPr id="5" name="Content Placeholder 3"/>
          <p:cNvSpPr txBox="1">
            <a:spLocks/>
          </p:cNvSpPr>
          <p:nvPr/>
        </p:nvSpPr>
        <p:spPr>
          <a:xfrm>
            <a:off x="6023049" y="3645024"/>
            <a:ext cx="1946176" cy="1656184"/>
          </a:xfrm>
          <a:prstGeom prst="rect">
            <a:avLst/>
          </a:prstGeom>
          <a:solidFill>
            <a:srgbClr val="FFFF00"/>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8000" dirty="0" smtClean="0"/>
              <a:t>0%?</a:t>
            </a:r>
          </a:p>
          <a:p>
            <a:pPr marL="0" indent="0" algn="ctr">
              <a:buNone/>
            </a:pPr>
            <a:r>
              <a:rPr lang="en-GB" sz="8000" dirty="0" smtClean="0"/>
              <a:t>X%?</a:t>
            </a:r>
          </a:p>
        </p:txBody>
      </p:sp>
      <p:sp>
        <p:nvSpPr>
          <p:cNvPr id="2" name="Rectangle 1"/>
          <p:cNvSpPr/>
          <p:nvPr/>
        </p:nvSpPr>
        <p:spPr>
          <a:xfrm>
            <a:off x="331705" y="260648"/>
            <a:ext cx="3948645" cy="769441"/>
          </a:xfrm>
          <a:prstGeom prst="rect">
            <a:avLst/>
          </a:prstGeom>
        </p:spPr>
        <p:txBody>
          <a:bodyPr wrap="none">
            <a:spAutoFit/>
          </a:bodyPr>
          <a:lstStyle/>
          <a:p>
            <a:r>
              <a:rPr lang="en-GB" sz="4400" dirty="0">
                <a:solidFill>
                  <a:prstClr val="black"/>
                </a:solidFill>
                <a:ea typeface="+mj-ea"/>
                <a:cs typeface="+mj-cs"/>
              </a:rPr>
              <a:t>Literature: </a:t>
            </a:r>
            <a:r>
              <a:rPr lang="en-GB" sz="4400" dirty="0" err="1" smtClean="0">
                <a:solidFill>
                  <a:prstClr val="black"/>
                </a:solidFill>
                <a:ea typeface="+mj-ea"/>
                <a:cs typeface="+mj-cs"/>
              </a:rPr>
              <a:t>Sebel</a:t>
            </a:r>
            <a:endParaRPr lang="en-GB" dirty="0"/>
          </a:p>
        </p:txBody>
      </p:sp>
    </p:spTree>
    <p:extLst>
      <p:ext uri="{BB962C8B-B14F-4D97-AF65-F5344CB8AC3E}">
        <p14:creationId xmlns:p14="http://schemas.microsoft.com/office/powerpoint/2010/main" val="2912935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412776"/>
            <a:ext cx="7416824" cy="5703642"/>
          </a:xfrm>
          <a:prstGeom prst="rect">
            <a:avLst/>
          </a:prstGeom>
          <a:noFill/>
          <a:ln w="9525">
            <a:solidFill>
              <a:schemeClr val="accent1"/>
            </a:solidFill>
            <a:miter lim="800000"/>
            <a:headEnd/>
            <a:tailEnd/>
          </a:ln>
        </p:spPr>
      </p:pic>
      <p:sp>
        <p:nvSpPr>
          <p:cNvPr id="99330" name="Title 1"/>
          <p:cNvSpPr>
            <a:spLocks noGrp="1"/>
          </p:cNvSpPr>
          <p:nvPr>
            <p:ph type="title"/>
          </p:nvPr>
        </p:nvSpPr>
        <p:spPr>
          <a:xfrm>
            <a:off x="457200" y="274638"/>
            <a:ext cx="6995120" cy="1143000"/>
          </a:xfrm>
        </p:spPr>
        <p:txBody>
          <a:bodyPr>
            <a:normAutofit fontScale="90000"/>
          </a:bodyPr>
          <a:lstStyle/>
          <a:p>
            <a:pPr algn="l"/>
            <a:r>
              <a:rPr lang="en-GB" dirty="0" smtClean="0">
                <a:solidFill>
                  <a:schemeClr val="tx1"/>
                </a:solidFill>
              </a:rPr>
              <a:t>Classification: Contributory/</a:t>
            </a:r>
            <a:br>
              <a:rPr lang="en-GB" dirty="0" smtClean="0">
                <a:solidFill>
                  <a:schemeClr val="tx1"/>
                </a:solidFill>
              </a:rPr>
            </a:br>
            <a:r>
              <a:rPr lang="en-GB" dirty="0" smtClean="0">
                <a:solidFill>
                  <a:schemeClr val="tx1"/>
                </a:solidFill>
              </a:rPr>
              <a:t>mitigating factors</a:t>
            </a:r>
          </a:p>
        </p:txBody>
      </p:sp>
    </p:spTree>
    <p:extLst>
      <p:ext uri="{BB962C8B-B14F-4D97-AF65-F5344CB8AC3E}">
        <p14:creationId xmlns:p14="http://schemas.microsoft.com/office/powerpoint/2010/main" val="4077467491"/>
      </p:ext>
    </p:extLst>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59631" y="1340768"/>
            <a:ext cx="6314547"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03648" y="2780928"/>
            <a:ext cx="6048672" cy="43204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695093"/>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59631" y="1340768"/>
            <a:ext cx="662763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135337"/>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Mind the gap</a:t>
            </a:r>
            <a:endParaRPr lang="en-GB" dirty="0"/>
          </a:p>
        </p:txBody>
      </p:sp>
      <p:pic>
        <p:nvPicPr>
          <p:cNvPr id="1026" name="Picture 2" descr="C:\Users\currys\Desktop\PROOFS\NAP5 photos\Induction chapter Movement of patients requires discontinuation of anaesthesia and monitoring. This 'gap' in delivery may lead to AAGA. A checklist may be helpful..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79512" y="1484783"/>
            <a:ext cx="7488832" cy="499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5408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Mind the gap</a:t>
            </a:r>
            <a:endParaRPr lang="en-GB" dirty="0"/>
          </a:p>
        </p:txBody>
      </p:sp>
      <p:pic>
        <p:nvPicPr>
          <p:cNvPr id="2050" name="Picture 2" descr="C:\Users\currys\Desktop\PROOFS\NAP5 photos\Induction chapter Failure to turn on a vaporiser was an important cause of AAGA at induction (and early in maintenance)..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79512" y="1484783"/>
            <a:ext cx="7416824" cy="494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1494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87624" y="1484784"/>
            <a:ext cx="6552728" cy="4893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68375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Induction - HF</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67544" y="1628800"/>
            <a:ext cx="6696744" cy="45476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91527807"/>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Induction - HF</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67544" y="1628800"/>
            <a:ext cx="6696744" cy="45476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196752"/>
            <a:ext cx="5904656" cy="57576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217553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Induction - HF</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67544" y="1628800"/>
            <a:ext cx="6696744" cy="45476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196752"/>
            <a:ext cx="5904656" cy="57576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592" y="1715661"/>
            <a:ext cx="6628913" cy="47197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245718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9552" y="548680"/>
            <a:ext cx="6624736" cy="588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123444"/>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Slips and lapses……</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3568" y="1910225"/>
            <a:ext cx="7416824" cy="492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83768" y="3567499"/>
            <a:ext cx="4333559" cy="646331"/>
          </a:xfrm>
          <a:prstGeom prst="rect">
            <a:avLst/>
          </a:prstGeom>
          <a:solidFill>
            <a:schemeClr val="tx2">
              <a:lumMod val="60000"/>
              <a:lumOff val="40000"/>
            </a:schemeClr>
          </a:solidFill>
          <a:ln>
            <a:noFill/>
          </a:ln>
        </p:spPr>
        <p:txBody>
          <a:bodyPr wrap="none">
            <a:spAutoFit/>
          </a:bodyPr>
          <a:lstStyle/>
          <a:p>
            <a:r>
              <a:rPr lang="en-GB" sz="3600" dirty="0" smtClean="0"/>
              <a:t>Latent factors in 100%</a:t>
            </a:r>
            <a:endParaRPr lang="en-GB" sz="3600" dirty="0"/>
          </a:p>
        </p:txBody>
      </p:sp>
    </p:spTree>
    <p:extLst>
      <p:ext uri="{BB962C8B-B14F-4D97-AF65-F5344CB8AC3E}">
        <p14:creationId xmlns:p14="http://schemas.microsoft.com/office/powerpoint/2010/main" val="2840441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Classification</a:t>
            </a:r>
            <a:endParaRPr lang="en-GB"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r>
              <a:rPr lang="en-GB" dirty="0" smtClean="0"/>
              <a:t>Quality of care pre-AAGA</a:t>
            </a:r>
          </a:p>
          <a:p>
            <a:pPr marL="0" indent="0">
              <a:buNone/>
            </a:pPr>
            <a:r>
              <a:rPr lang="en-GB" dirty="0" smtClean="0"/>
              <a:t>Quality of care post-AAGA report</a:t>
            </a:r>
          </a:p>
          <a:p>
            <a:pPr marL="0" indent="0">
              <a:buNone/>
            </a:pPr>
            <a:r>
              <a:rPr lang="en-GB" dirty="0" smtClean="0"/>
              <a:t>	</a:t>
            </a:r>
            <a:r>
              <a:rPr lang="en-GB" dirty="0" smtClean="0">
                <a:solidFill>
                  <a:srgbClr val="0070C0"/>
                </a:solidFill>
              </a:rPr>
              <a:t>good/poor/good and poor/unassessable</a:t>
            </a:r>
          </a:p>
          <a:p>
            <a:pPr marL="0" indent="0">
              <a:buNone/>
            </a:pPr>
            <a:endParaRPr lang="en-GB" dirty="0"/>
          </a:p>
          <a:p>
            <a:pPr marL="0" indent="0">
              <a:buNone/>
            </a:pPr>
            <a:r>
              <a:rPr lang="en-GB" dirty="0" smtClean="0"/>
              <a:t>Preventability</a:t>
            </a:r>
          </a:p>
          <a:p>
            <a:pPr marL="0" indent="0">
              <a:buNone/>
            </a:pPr>
            <a:r>
              <a:rPr lang="en-GB" dirty="0"/>
              <a:t>	</a:t>
            </a:r>
            <a:r>
              <a:rPr lang="en-GB" dirty="0" smtClean="0">
                <a:solidFill>
                  <a:srgbClr val="0070C0"/>
                </a:solidFill>
              </a:rPr>
              <a:t>yes/no/unassessable</a:t>
            </a:r>
            <a:endParaRPr lang="en-GB" dirty="0">
              <a:solidFill>
                <a:srgbClr val="0070C0"/>
              </a:solidFill>
            </a:endParaRPr>
          </a:p>
        </p:txBody>
      </p:sp>
      <p:sp>
        <p:nvSpPr>
          <p:cNvPr id="4" name="Rectangle 3"/>
          <p:cNvSpPr/>
          <p:nvPr/>
        </p:nvSpPr>
        <p:spPr>
          <a:xfrm>
            <a:off x="539552" y="6673334"/>
            <a:ext cx="1700209" cy="400110"/>
          </a:xfrm>
          <a:prstGeom prst="rect">
            <a:avLst/>
          </a:prstGeom>
        </p:spPr>
        <p:txBody>
          <a:bodyPr wrap="none">
            <a:spAutoFit/>
          </a:bodyPr>
          <a:lstStyle/>
          <a:p>
            <a:r>
              <a:rPr lang="en-GB" sz="2000" dirty="0" smtClean="0">
                <a:solidFill>
                  <a:srgbClr val="0070C0"/>
                </a:solidFill>
              </a:rPr>
              <a:t>Wang M. 2009</a:t>
            </a:r>
            <a:endParaRPr lang="en-GB" sz="2000" dirty="0">
              <a:solidFill>
                <a:srgbClr val="0070C0"/>
              </a:solidFill>
            </a:endParaRPr>
          </a:p>
        </p:txBody>
      </p:sp>
    </p:spTree>
    <p:extLst>
      <p:ext uri="{BB962C8B-B14F-4D97-AF65-F5344CB8AC3E}">
        <p14:creationId xmlns:p14="http://schemas.microsoft.com/office/powerpoint/2010/main" val="301314828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Maintenance and emergence </a:t>
            </a:r>
            <a:endParaRPr lang="en-GB"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11559" y="1844824"/>
            <a:ext cx="7405267" cy="36724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4835415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Monitoring and emergence</a:t>
            </a:r>
            <a:endParaRPr lang="en-GB" dirty="0"/>
          </a:p>
        </p:txBody>
      </p:sp>
      <p:pic>
        <p:nvPicPr>
          <p:cNvPr id="3074" name="Picture 2" descr="C:\Users\currys\Desktop\PROOFS\NAP5 photos\photo.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5400000">
            <a:off x="179511" y="1484784"/>
            <a:ext cx="5688632"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52261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Monitoring and emergence</a:t>
            </a:r>
            <a:endParaRPr lang="en-GB" dirty="0"/>
          </a:p>
        </p:txBody>
      </p:sp>
      <p:pic>
        <p:nvPicPr>
          <p:cNvPr id="3074" name="Picture 2" descr="C:\Users\currys\Desktop\PROOFS\NAP5 photos\photo.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5400000">
            <a:off x="179511" y="1484784"/>
            <a:ext cx="5688632" cy="56886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95536" y="2924944"/>
            <a:ext cx="8229600" cy="1143000"/>
          </a:xfrm>
          <a:prstGeom prst="rect">
            <a:avLst/>
          </a:prstGeom>
          <a:solidFill>
            <a:schemeClr val="bg1"/>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88% of emergence cases were judged preventable</a:t>
            </a:r>
            <a:endParaRPr lang="en-GB" dirty="0"/>
          </a:p>
        </p:txBody>
      </p:sp>
    </p:spTree>
    <p:extLst>
      <p:ext uri="{BB962C8B-B14F-4D97-AF65-F5344CB8AC3E}">
        <p14:creationId xmlns:p14="http://schemas.microsoft.com/office/powerpoint/2010/main" val="111652030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LCs’ reports of HF</a:t>
            </a:r>
            <a:endParaRPr lang="en-GB"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99592" y="1628800"/>
            <a:ext cx="6768752" cy="4716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32916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Do you ever rush?</a:t>
            </a:r>
            <a:endParaRPr lang="en-GB" dirty="0"/>
          </a:p>
        </p:txBody>
      </p:sp>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0528" y="2920619"/>
            <a:ext cx="9505056" cy="267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70977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LCs’ reports of HF</a:t>
            </a:r>
            <a:endParaRPr lang="en-GB" dirty="0"/>
          </a:p>
        </p:txBody>
      </p:sp>
      <p:sp>
        <p:nvSpPr>
          <p:cNvPr id="3" name="Content Placeholder 2"/>
          <p:cNvSpPr>
            <a:spLocks noGrp="1"/>
          </p:cNvSpPr>
          <p:nvPr>
            <p:ph idx="1"/>
          </p:nvPr>
        </p:nvSpPr>
        <p:spPr/>
        <p:txBody>
          <a:bodyPr/>
          <a:lstStyle/>
          <a:p>
            <a:endParaRPr lang="en-GB"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7664" y="-54414"/>
            <a:ext cx="5832648" cy="7236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00192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23528" y="404664"/>
            <a:ext cx="8086074"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18037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8507288" cy="4525963"/>
          </a:xfrm>
        </p:spPr>
        <p:txBody>
          <a:bodyPr/>
          <a:lstStyle/>
          <a:p>
            <a:pPr marL="0" indent="0">
              <a:buNone/>
            </a:pPr>
            <a:endParaRPr lang="en-GB" dirty="0" smtClean="0"/>
          </a:p>
          <a:p>
            <a:pPr marL="0" indent="0">
              <a:buNone/>
            </a:pPr>
            <a:endParaRPr lang="en-GB" dirty="0"/>
          </a:p>
          <a:p>
            <a:pPr marL="0" indent="0">
              <a:buNone/>
            </a:pPr>
            <a:r>
              <a:rPr lang="en-GB" dirty="0" smtClean="0"/>
              <a:t>…when AAGA occurred HF sometimes contributed to poor quality care during or afterwards…….</a:t>
            </a:r>
            <a:endParaRPr lang="en-GB" dirty="0"/>
          </a:p>
        </p:txBody>
      </p:sp>
    </p:spTree>
    <p:extLst>
      <p:ext uri="{BB962C8B-B14F-4D97-AF65-F5344CB8AC3E}">
        <p14:creationId xmlns:p14="http://schemas.microsoft.com/office/powerpoint/2010/main" val="2698099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1411"/>
          <a:stretch/>
        </p:blipFill>
        <p:spPr bwMode="auto">
          <a:xfrm>
            <a:off x="467544" y="1988840"/>
            <a:ext cx="7848872" cy="326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01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HF solutions?</a:t>
            </a:r>
            <a:endParaRPr lang="en-GB" dirty="0"/>
          </a:p>
        </p:txBody>
      </p:sp>
      <p:sp>
        <p:nvSpPr>
          <p:cNvPr id="3" name="Content Placeholder 2"/>
          <p:cNvSpPr>
            <a:spLocks noGrp="1"/>
          </p:cNvSpPr>
          <p:nvPr>
            <p:ph idx="1"/>
          </p:nvPr>
        </p:nvSpPr>
        <p:spPr>
          <a:xfrm>
            <a:off x="457200" y="1600200"/>
            <a:ext cx="8229600" cy="4997152"/>
          </a:xfrm>
        </p:spPr>
        <p:txBody>
          <a:bodyPr>
            <a:normAutofit fontScale="92500" lnSpcReduction="20000"/>
          </a:bodyPr>
          <a:lstStyle/>
          <a:p>
            <a:pPr marL="0" indent="0">
              <a:buNone/>
            </a:pPr>
            <a:endParaRPr lang="en-GB" sz="1400" dirty="0" smtClean="0"/>
          </a:p>
          <a:p>
            <a:pPr marL="0" indent="0">
              <a:buNone/>
            </a:pPr>
            <a:r>
              <a:rPr lang="en-GB" dirty="0" smtClean="0"/>
              <a:t>Better environment</a:t>
            </a:r>
          </a:p>
          <a:p>
            <a:pPr marL="0" indent="0">
              <a:buNone/>
            </a:pPr>
            <a:r>
              <a:rPr lang="en-GB" dirty="0" smtClean="0"/>
              <a:t>Better planning</a:t>
            </a:r>
          </a:p>
          <a:p>
            <a:pPr marL="0" indent="0">
              <a:buNone/>
            </a:pPr>
            <a:r>
              <a:rPr lang="en-GB" dirty="0" smtClean="0"/>
              <a:t>Checklists</a:t>
            </a:r>
          </a:p>
          <a:p>
            <a:pPr marL="0" indent="0">
              <a:buNone/>
            </a:pPr>
            <a:r>
              <a:rPr lang="en-GB" dirty="0" smtClean="0"/>
              <a:t>Better kit –drug ampoules</a:t>
            </a:r>
          </a:p>
          <a:p>
            <a:pPr marL="0" indent="0">
              <a:buNone/>
            </a:pPr>
            <a:r>
              <a:rPr lang="en-GB" dirty="0" smtClean="0"/>
              <a:t>Technology</a:t>
            </a:r>
          </a:p>
          <a:p>
            <a:pPr lvl="1"/>
            <a:r>
              <a:rPr lang="en-GB" dirty="0" smtClean="0"/>
              <a:t>Scanning drugs</a:t>
            </a:r>
          </a:p>
          <a:p>
            <a:pPr lvl="1"/>
            <a:r>
              <a:rPr lang="en-GB" dirty="0" smtClean="0"/>
              <a:t>Single touch timed pauses of gas delivery</a:t>
            </a:r>
          </a:p>
          <a:p>
            <a:pPr lvl="1"/>
            <a:r>
              <a:rPr lang="en-GB" dirty="0" smtClean="0"/>
              <a:t>Servo control of ETAG</a:t>
            </a:r>
          </a:p>
          <a:p>
            <a:pPr lvl="1"/>
            <a:r>
              <a:rPr lang="en-GB" dirty="0" smtClean="0"/>
              <a:t>DOA ??</a:t>
            </a:r>
          </a:p>
          <a:p>
            <a:pPr marL="0" indent="0">
              <a:buNone/>
            </a:pPr>
            <a:r>
              <a:rPr lang="en-GB" dirty="0" smtClean="0"/>
              <a:t>Better communication</a:t>
            </a:r>
            <a:endParaRPr lang="en-GB" dirty="0"/>
          </a:p>
        </p:txBody>
      </p:sp>
    </p:spTree>
    <p:extLst>
      <p:ext uri="{BB962C8B-B14F-4D97-AF65-F5344CB8AC3E}">
        <p14:creationId xmlns:p14="http://schemas.microsoft.com/office/powerpoint/2010/main" val="3508474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7584" y="1844824"/>
            <a:ext cx="7171040" cy="3888432"/>
          </a:xfrm>
          <a:prstGeom prst="rect">
            <a:avLst/>
          </a:prstGeom>
          <a:noFill/>
          <a:ln w="9525">
            <a:noFill/>
            <a:miter lim="800000"/>
            <a:headEnd/>
            <a:tailEnd/>
          </a:ln>
        </p:spPr>
      </p:pic>
      <p:sp>
        <p:nvSpPr>
          <p:cNvPr id="2" name="Rectangle 1"/>
          <p:cNvSpPr/>
          <p:nvPr/>
        </p:nvSpPr>
        <p:spPr>
          <a:xfrm>
            <a:off x="35496" y="499319"/>
            <a:ext cx="7848872" cy="769441"/>
          </a:xfrm>
          <a:prstGeom prst="rect">
            <a:avLst/>
          </a:prstGeom>
        </p:spPr>
        <p:txBody>
          <a:bodyPr wrap="square">
            <a:spAutoFit/>
          </a:bodyPr>
          <a:lstStyle/>
          <a:p>
            <a:r>
              <a:rPr lang="en-GB" sz="4400" dirty="0" smtClean="0">
                <a:solidFill>
                  <a:schemeClr val="tx1">
                    <a:lumMod val="95000"/>
                  </a:schemeClr>
                </a:solidFill>
              </a:rPr>
              <a:t>Classification: Degree of harm</a:t>
            </a:r>
            <a:endParaRPr lang="en-GB" sz="4400" dirty="0">
              <a:solidFill>
                <a:schemeClr val="tx1">
                  <a:lumMod val="95000"/>
                </a:schemeClr>
              </a:solidFill>
            </a:endParaRPr>
          </a:p>
        </p:txBody>
      </p:sp>
      <p:sp>
        <p:nvSpPr>
          <p:cNvPr id="3" name="Rectangle 2"/>
          <p:cNvSpPr/>
          <p:nvPr/>
        </p:nvSpPr>
        <p:spPr>
          <a:xfrm>
            <a:off x="611560" y="6165304"/>
            <a:ext cx="4187685" cy="369332"/>
          </a:xfrm>
          <a:prstGeom prst="rect">
            <a:avLst/>
          </a:prstGeom>
        </p:spPr>
        <p:txBody>
          <a:bodyPr wrap="none">
            <a:spAutoFit/>
          </a:bodyPr>
          <a:lstStyle/>
          <a:p>
            <a:pPr lvl="0"/>
            <a:r>
              <a:rPr lang="en-GB" dirty="0"/>
              <a:t>NPSA </a:t>
            </a:r>
            <a:r>
              <a:rPr lang="en-GB" u="sng" dirty="0">
                <a:hlinkClick r:id="rId3"/>
              </a:rPr>
              <a:t>Glossary - Root cause analysis</a:t>
            </a:r>
            <a:r>
              <a:rPr lang="en-GB" dirty="0"/>
              <a:t> (2009)</a:t>
            </a:r>
          </a:p>
        </p:txBody>
      </p:sp>
    </p:spTree>
    <p:extLst>
      <p:ext uri="{BB962C8B-B14F-4D97-AF65-F5344CB8AC3E}">
        <p14:creationId xmlns:p14="http://schemas.microsoft.com/office/powerpoint/2010/main" val="1018625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1520" y="1556792"/>
            <a:ext cx="5688632" cy="520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388308"/>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27584" y="686647"/>
            <a:ext cx="6408712" cy="587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06349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772400" cy="1470025"/>
          </a:xfrm>
        </p:spPr>
        <p:txBody>
          <a:bodyPr/>
          <a:lstStyle/>
          <a:p>
            <a:r>
              <a:rPr lang="en-GB" dirty="0" err="1" smtClean="0"/>
              <a:t>Medicolegal</a:t>
            </a:r>
            <a:r>
              <a:rPr lang="en-GB" dirty="0" smtClean="0"/>
              <a:t> aspects </a:t>
            </a:r>
            <a:endParaRPr lang="en-GB" dirty="0"/>
          </a:p>
        </p:txBody>
      </p:sp>
      <p:sp>
        <p:nvSpPr>
          <p:cNvPr id="4" name="Subtitle 3"/>
          <p:cNvSpPr>
            <a:spLocks noGrp="1"/>
          </p:cNvSpPr>
          <p:nvPr>
            <p:ph type="subTitle" idx="1"/>
          </p:nvPr>
        </p:nvSpPr>
        <p:spPr/>
        <p:txBody>
          <a:bodyPr/>
          <a:lstStyle/>
          <a:p>
            <a:endParaRPr lang="en-GB"/>
          </a:p>
        </p:txBody>
      </p:sp>
      <p:pic>
        <p:nvPicPr>
          <p:cNvPr id="5" name="Picture 2" descr="C:\Users\currys\Desktop\PROOFS\NAP5 photos\Medicolegal chapter Patiient compliants and litigation are uncommon after AAGA but should be communicated to the anaesthetist involved so the department can investigate the case and support the patien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2852936"/>
            <a:ext cx="4603440" cy="306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184074"/>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Litigation - key points</a:t>
            </a:r>
            <a:endParaRPr lang="en-GB" dirty="0"/>
          </a:p>
        </p:txBody>
      </p:sp>
      <p:sp>
        <p:nvSpPr>
          <p:cNvPr id="3" name="Content Placeholder 2"/>
          <p:cNvSpPr>
            <a:spLocks noGrp="1"/>
          </p:cNvSpPr>
          <p:nvPr>
            <p:ph idx="1"/>
          </p:nvPr>
        </p:nvSpPr>
        <p:spPr>
          <a:xfrm>
            <a:off x="179512" y="1628800"/>
            <a:ext cx="8229600" cy="4525963"/>
          </a:xfrm>
        </p:spPr>
        <p:txBody>
          <a:bodyPr/>
          <a:lstStyle/>
          <a:p>
            <a:pPr marL="0" indent="0">
              <a:buNone/>
            </a:pPr>
            <a:endParaRPr lang="en-GB" dirty="0" smtClean="0"/>
          </a:p>
          <a:p>
            <a:pPr lvl="1"/>
            <a:r>
              <a:rPr lang="en-GB" sz="3200" dirty="0" smtClean="0"/>
              <a:t>Complaints are rare</a:t>
            </a:r>
          </a:p>
          <a:p>
            <a:pPr lvl="1"/>
            <a:r>
              <a:rPr lang="en-GB" sz="3200" dirty="0" smtClean="0"/>
              <a:t>Litigation is rarer</a:t>
            </a:r>
          </a:p>
          <a:p>
            <a:pPr lvl="1"/>
            <a:r>
              <a:rPr lang="en-GB" sz="3200" dirty="0" smtClean="0"/>
              <a:t>Deficient practice is not</a:t>
            </a:r>
          </a:p>
          <a:p>
            <a:pPr lvl="1"/>
            <a:r>
              <a:rPr lang="en-GB" sz="3200" dirty="0" smtClean="0"/>
              <a:t>N</a:t>
            </a:r>
            <a:r>
              <a:rPr lang="en-GB" dirty="0" smtClean="0"/>
              <a:t>AP5 provides a rationale/defence against </a:t>
            </a:r>
            <a:r>
              <a:rPr lang="en-GB" i="1" dirty="0" smtClean="0"/>
              <a:t>res </a:t>
            </a:r>
            <a:r>
              <a:rPr lang="en-GB" i="1" dirty="0" err="1" smtClean="0"/>
              <a:t>ipsa</a:t>
            </a:r>
            <a:r>
              <a:rPr lang="en-GB" i="1" dirty="0" smtClean="0"/>
              <a:t> loquitur</a:t>
            </a:r>
            <a:endParaRPr lang="en-GB" i="1" dirty="0"/>
          </a:p>
        </p:txBody>
      </p:sp>
    </p:spTree>
    <p:extLst>
      <p:ext uri="{BB962C8B-B14F-4D97-AF65-F5344CB8AC3E}">
        <p14:creationId xmlns:p14="http://schemas.microsoft.com/office/powerpoint/2010/main" val="2995245633"/>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Complaints and litigation</a:t>
            </a:r>
            <a:endParaRPr lang="en-GB" dirty="0"/>
          </a:p>
        </p:txBody>
      </p:sp>
      <p:pic>
        <p:nvPicPr>
          <p:cNvPr id="409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27584" y="1576640"/>
            <a:ext cx="7648575"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9552" y="2193826"/>
            <a:ext cx="4608512" cy="3539430"/>
          </a:xfrm>
          <a:prstGeom prst="rect">
            <a:avLst/>
          </a:prstGeom>
          <a:solidFill>
            <a:schemeClr val="accent4">
              <a:lumMod val="40000"/>
              <a:lumOff val="60000"/>
            </a:schemeClr>
          </a:solidFill>
        </p:spPr>
        <p:txBody>
          <a:bodyPr wrap="square">
            <a:spAutoFit/>
          </a:bodyPr>
          <a:lstStyle/>
          <a:p>
            <a:r>
              <a:rPr lang="en-GB" sz="3200" dirty="0" smtClean="0"/>
              <a:t>NAP5</a:t>
            </a:r>
          </a:p>
          <a:p>
            <a:pPr marL="457200" indent="-457200">
              <a:buFontTx/>
              <a:buChar char="-"/>
            </a:pPr>
            <a:r>
              <a:rPr lang="en-GB" sz="3200" dirty="0" smtClean="0"/>
              <a:t>Complaint   11%</a:t>
            </a:r>
          </a:p>
          <a:p>
            <a:pPr marL="457200" indent="-457200">
              <a:buFontTx/>
              <a:buChar char="-"/>
            </a:pPr>
            <a:r>
              <a:rPr lang="en-GB" sz="3200" dirty="0" smtClean="0"/>
              <a:t>Litigation     5%</a:t>
            </a:r>
          </a:p>
          <a:p>
            <a:endParaRPr lang="en-GB" sz="3200" dirty="0" smtClean="0"/>
          </a:p>
          <a:p>
            <a:r>
              <a:rPr lang="en-GB" sz="3200" dirty="0" smtClean="0"/>
              <a:t>Baseline</a:t>
            </a:r>
          </a:p>
          <a:p>
            <a:pPr marL="457200" indent="-457200">
              <a:buFontTx/>
              <a:buChar char="-"/>
            </a:pPr>
            <a:r>
              <a:rPr lang="en-GB" sz="3200" dirty="0" smtClean="0"/>
              <a:t>Compliant   19% </a:t>
            </a:r>
          </a:p>
          <a:p>
            <a:pPr marL="457200" indent="-457200">
              <a:buFontTx/>
              <a:buChar char="-"/>
            </a:pPr>
            <a:r>
              <a:rPr lang="en-GB" sz="3200" dirty="0" smtClean="0"/>
              <a:t>Litigation      4% </a:t>
            </a:r>
            <a:endParaRPr lang="en-GB" sz="3200" dirty="0"/>
          </a:p>
        </p:txBody>
      </p:sp>
      <p:sp>
        <p:nvSpPr>
          <p:cNvPr id="4" name="Rectangle 3"/>
          <p:cNvSpPr/>
          <p:nvPr/>
        </p:nvSpPr>
        <p:spPr>
          <a:xfrm>
            <a:off x="5364088" y="3068960"/>
            <a:ext cx="3384376" cy="1569660"/>
          </a:xfrm>
          <a:prstGeom prst="rect">
            <a:avLst/>
          </a:prstGeom>
          <a:solidFill>
            <a:schemeClr val="accent4">
              <a:lumMod val="40000"/>
              <a:lumOff val="60000"/>
            </a:schemeClr>
          </a:solidFill>
        </p:spPr>
        <p:txBody>
          <a:bodyPr wrap="square">
            <a:spAutoFit/>
          </a:bodyPr>
          <a:lstStyle/>
          <a:p>
            <a:r>
              <a:rPr lang="en-GB" sz="3200" dirty="0"/>
              <a:t>Drug errors</a:t>
            </a:r>
          </a:p>
          <a:p>
            <a:pPr marL="457200" indent="-457200">
              <a:buFontTx/>
              <a:buChar char="-"/>
            </a:pPr>
            <a:r>
              <a:rPr lang="en-GB" sz="3200" dirty="0"/>
              <a:t>Compliant  6%</a:t>
            </a:r>
          </a:p>
          <a:p>
            <a:pPr marL="457200" indent="-457200">
              <a:buFontTx/>
              <a:buChar char="-"/>
            </a:pPr>
            <a:r>
              <a:rPr lang="en-GB" sz="3200" dirty="0"/>
              <a:t>Litigation    6%</a:t>
            </a:r>
          </a:p>
        </p:txBody>
      </p:sp>
    </p:spTree>
    <p:extLst>
      <p:ext uri="{BB962C8B-B14F-4D97-AF65-F5344CB8AC3E}">
        <p14:creationId xmlns:p14="http://schemas.microsoft.com/office/powerpoint/2010/main" val="329624900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Litigation – pre-</a:t>
            </a:r>
            <a:r>
              <a:rPr lang="en-GB" dirty="0" err="1" smtClean="0"/>
              <a:t>requistites</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Duty of care</a:t>
            </a:r>
          </a:p>
          <a:p>
            <a:pPr marL="0" indent="0">
              <a:buNone/>
            </a:pPr>
            <a:r>
              <a:rPr lang="en-GB" dirty="0" smtClean="0"/>
              <a:t>Breach of duty (negligent)</a:t>
            </a:r>
          </a:p>
          <a:p>
            <a:pPr marL="0" indent="0">
              <a:buNone/>
            </a:pPr>
            <a:r>
              <a:rPr lang="en-GB" dirty="0" smtClean="0"/>
              <a:t>Harm</a:t>
            </a:r>
          </a:p>
          <a:p>
            <a:pPr marL="0" indent="0">
              <a:buNone/>
            </a:pPr>
            <a:r>
              <a:rPr lang="en-GB" dirty="0" smtClean="0"/>
              <a:t>Harm due to breach</a:t>
            </a:r>
            <a:endParaRPr lang="en-GB" dirty="0"/>
          </a:p>
        </p:txBody>
      </p:sp>
    </p:spTree>
    <p:extLst>
      <p:ext uri="{BB962C8B-B14F-4D97-AF65-F5344CB8AC3E}">
        <p14:creationId xmlns:p14="http://schemas.microsoft.com/office/powerpoint/2010/main" val="106159833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care?</a:t>
            </a:r>
            <a:endParaRPr lang="en-GB"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48150" y="1493168"/>
            <a:ext cx="729401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2779136" y="4077072"/>
            <a:ext cx="6185283" cy="282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896" y="4077072"/>
            <a:ext cx="278069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51920" y="2636912"/>
            <a:ext cx="936104" cy="14401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060094" y="5157192"/>
            <a:ext cx="936104" cy="14401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668344" y="5157192"/>
            <a:ext cx="936104" cy="14401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4468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99591" y="1412776"/>
            <a:ext cx="7398241"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58416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99592" y="1484784"/>
            <a:ext cx="7298119"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30951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Litigation</a:t>
            </a:r>
            <a:endParaRPr lang="en-GB" dirty="0"/>
          </a:p>
        </p:txBody>
      </p:sp>
      <p:sp>
        <p:nvSpPr>
          <p:cNvPr id="3" name="Content Placeholder 2"/>
          <p:cNvSpPr>
            <a:spLocks noGrp="1"/>
          </p:cNvSpPr>
          <p:nvPr>
            <p:ph idx="1"/>
          </p:nvPr>
        </p:nvSpPr>
        <p:spPr>
          <a:xfrm>
            <a:off x="467544" y="2276872"/>
            <a:ext cx="8229600" cy="2232248"/>
          </a:xfrm>
        </p:spPr>
        <p:txBody>
          <a:bodyPr>
            <a:normAutofit fontScale="55000" lnSpcReduction="20000"/>
          </a:bodyPr>
          <a:lstStyle/>
          <a:p>
            <a:pPr marL="0" indent="0">
              <a:buNone/>
            </a:pPr>
            <a:endParaRPr lang="en-GB" dirty="0" smtClean="0"/>
          </a:p>
          <a:p>
            <a:pPr marL="0" indent="0" algn="ctr">
              <a:buNone/>
            </a:pPr>
            <a:r>
              <a:rPr lang="en-GB" sz="4000" i="1" dirty="0" smtClean="0"/>
              <a:t>Res </a:t>
            </a:r>
            <a:r>
              <a:rPr lang="en-GB" sz="4000" i="1" dirty="0" err="1" smtClean="0"/>
              <a:t>ispa</a:t>
            </a:r>
            <a:r>
              <a:rPr lang="en-GB" sz="4000" i="1" dirty="0" smtClean="0"/>
              <a:t> loquitur</a:t>
            </a:r>
          </a:p>
          <a:p>
            <a:pPr marL="0" indent="0" algn="ctr">
              <a:buNone/>
            </a:pPr>
            <a:endParaRPr lang="en-GB" sz="4000" i="1" dirty="0" smtClean="0"/>
          </a:p>
          <a:p>
            <a:pPr marL="0" indent="0" algn="ctr">
              <a:buNone/>
            </a:pPr>
            <a:r>
              <a:rPr lang="en-GB" sz="4000" dirty="0" smtClean="0"/>
              <a:t>(the thing speaks for itself- </a:t>
            </a:r>
            <a:r>
              <a:rPr lang="en-GB" sz="4000" dirty="0" err="1" smtClean="0"/>
              <a:t>ie</a:t>
            </a:r>
            <a:r>
              <a:rPr lang="en-GB" sz="4000" dirty="0" smtClean="0"/>
              <a:t> the event is not defendable)</a:t>
            </a:r>
          </a:p>
          <a:p>
            <a:pPr marL="0" indent="0" algn="ctr">
              <a:buNone/>
            </a:pPr>
            <a:endParaRPr lang="en-GB" sz="4000" dirty="0" smtClean="0"/>
          </a:p>
          <a:p>
            <a:pPr marL="0" indent="0" algn="ctr">
              <a:buNone/>
            </a:pPr>
            <a:r>
              <a:rPr lang="en-GB" sz="4000" dirty="0" smtClean="0"/>
              <a:t>Does this apply to AAGA?</a:t>
            </a:r>
            <a:endParaRPr lang="en-GB" sz="4000" dirty="0"/>
          </a:p>
        </p:txBody>
      </p:sp>
    </p:spTree>
    <p:extLst>
      <p:ext uri="{BB962C8B-B14F-4D97-AF65-F5344CB8AC3E}">
        <p14:creationId xmlns:p14="http://schemas.microsoft.com/office/powerpoint/2010/main" val="2796847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817" y="980728"/>
            <a:ext cx="7845599"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496" y="260648"/>
            <a:ext cx="7848872" cy="769441"/>
          </a:xfrm>
          <a:prstGeom prst="rect">
            <a:avLst/>
          </a:prstGeom>
        </p:spPr>
        <p:txBody>
          <a:bodyPr wrap="square">
            <a:spAutoFit/>
          </a:bodyPr>
          <a:lstStyle/>
          <a:p>
            <a:r>
              <a:rPr lang="en-GB" sz="4400" dirty="0" smtClean="0">
                <a:solidFill>
                  <a:schemeClr val="tx1">
                    <a:lumMod val="95000"/>
                  </a:schemeClr>
                </a:solidFill>
              </a:rPr>
              <a:t>Classification: Degree of harm</a:t>
            </a:r>
            <a:endParaRPr lang="en-GB" sz="4400" dirty="0">
              <a:solidFill>
                <a:schemeClr val="tx1">
                  <a:lumMod val="95000"/>
                </a:schemeClr>
              </a:solidFill>
            </a:endParaRPr>
          </a:p>
        </p:txBody>
      </p:sp>
      <p:sp>
        <p:nvSpPr>
          <p:cNvPr id="5" name="Rectangle 4"/>
          <p:cNvSpPr/>
          <p:nvPr/>
        </p:nvSpPr>
        <p:spPr>
          <a:xfrm>
            <a:off x="4932040" y="1268760"/>
            <a:ext cx="3329161" cy="58326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409776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NAP5 and res </a:t>
            </a:r>
            <a:r>
              <a:rPr lang="en-GB" dirty="0" err="1" smtClean="0"/>
              <a:t>ipsa</a:t>
            </a:r>
            <a:r>
              <a:rPr lang="en-GB" dirty="0" smtClean="0"/>
              <a:t> loquitur</a:t>
            </a:r>
            <a:endParaRPr lang="en-GB" dirty="0"/>
          </a:p>
        </p:txBody>
      </p:sp>
      <p:sp>
        <p:nvSpPr>
          <p:cNvPr id="3" name="Content Placeholder 2"/>
          <p:cNvSpPr>
            <a:spLocks noGrp="1"/>
          </p:cNvSpPr>
          <p:nvPr>
            <p:ph idx="1"/>
          </p:nvPr>
        </p:nvSpPr>
        <p:spPr/>
        <p:txBody>
          <a:bodyPr>
            <a:normAutofit fontScale="85000" lnSpcReduction="10000"/>
          </a:bodyPr>
          <a:lstStyle/>
          <a:p>
            <a:pPr>
              <a:buFontTx/>
              <a:buChar char="-"/>
            </a:pPr>
            <a:endParaRPr lang="en-GB" dirty="0" smtClean="0"/>
          </a:p>
          <a:p>
            <a:pPr>
              <a:buFontTx/>
              <a:buChar char="-"/>
            </a:pPr>
            <a:r>
              <a:rPr lang="en-GB" dirty="0" smtClean="0"/>
              <a:t>Not all reports of AAGA had a GA</a:t>
            </a:r>
          </a:p>
          <a:p>
            <a:pPr>
              <a:buFontTx/>
              <a:buChar char="-"/>
            </a:pPr>
            <a:r>
              <a:rPr lang="en-GB" dirty="0" smtClean="0"/>
              <a:t>Not all reports of AAGA were AAGA</a:t>
            </a:r>
          </a:p>
          <a:p>
            <a:pPr>
              <a:buFontTx/>
              <a:buChar char="-"/>
            </a:pPr>
            <a:r>
              <a:rPr lang="en-GB" dirty="0" smtClean="0"/>
              <a:t>Not all cases of AAGA led to harm</a:t>
            </a:r>
          </a:p>
          <a:p>
            <a:pPr>
              <a:buFontTx/>
              <a:buChar char="-"/>
            </a:pPr>
            <a:r>
              <a:rPr lang="en-GB" dirty="0" smtClean="0"/>
              <a:t>Some reports of AAGA had no apparent cause (? Any negligence/breach?)</a:t>
            </a:r>
          </a:p>
          <a:p>
            <a:pPr>
              <a:buFontTx/>
              <a:buChar char="-"/>
            </a:pPr>
            <a:r>
              <a:rPr lang="en-GB" dirty="0" smtClean="0"/>
              <a:t>We have no 100% reliable monitor of unconsciousness</a:t>
            </a:r>
          </a:p>
          <a:p>
            <a:pPr>
              <a:buFontTx/>
              <a:buChar char="-"/>
            </a:pPr>
            <a:endParaRPr lang="en-GB" dirty="0"/>
          </a:p>
          <a:p>
            <a:pPr>
              <a:buFontTx/>
              <a:buChar char="-"/>
            </a:pPr>
            <a:r>
              <a:rPr lang="en-GB" dirty="0" smtClean="0">
                <a:solidFill>
                  <a:srgbClr val="0070C0"/>
                </a:solidFill>
              </a:rPr>
              <a:t>NAP5 methodology as a method for investigating claims of AAGA</a:t>
            </a:r>
            <a:endParaRPr lang="en-GB" dirty="0">
              <a:solidFill>
                <a:srgbClr val="0070C0"/>
              </a:solidFill>
            </a:endParaRPr>
          </a:p>
        </p:txBody>
      </p:sp>
    </p:spTree>
    <p:extLst>
      <p:ext uri="{BB962C8B-B14F-4D97-AF65-F5344CB8AC3E}">
        <p14:creationId xmlns:p14="http://schemas.microsoft.com/office/powerpoint/2010/main" val="4119038461"/>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63688" y="348778"/>
            <a:ext cx="4608511" cy="80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71600" y="1556792"/>
            <a:ext cx="654584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812557"/>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63688" y="348778"/>
            <a:ext cx="4608511" cy="80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115616" y="1484784"/>
            <a:ext cx="6383380" cy="497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147189"/>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772400" cy="1470025"/>
          </a:xfrm>
        </p:spPr>
        <p:txBody>
          <a:bodyPr/>
          <a:lstStyle/>
          <a:p>
            <a:r>
              <a:rPr lang="en-GB" dirty="0" smtClean="0"/>
              <a:t>Consent</a:t>
            </a:r>
            <a:endParaRPr lang="en-GB" dirty="0"/>
          </a:p>
        </p:txBody>
      </p:sp>
      <p:sp>
        <p:nvSpPr>
          <p:cNvPr id="4" name="Subtitle 3"/>
          <p:cNvSpPr>
            <a:spLocks noGrp="1"/>
          </p:cNvSpPr>
          <p:nvPr>
            <p:ph type="subTitle" idx="1"/>
          </p:nvPr>
        </p:nvSpPr>
        <p:spPr/>
        <p:txBody>
          <a:bodyPr/>
          <a:lstStyle/>
          <a:p>
            <a:endParaRPr lang="en-GB"/>
          </a:p>
        </p:txBody>
      </p:sp>
      <p:pic>
        <p:nvPicPr>
          <p:cNvPr id="6" name="Picture 2" descr="C:\Users\currys\Desktop\PROOFS\NAP5 photos\Consent chapter The pre-operative visit provides an opportunity to confirm the patient has read and understood relevant information, and to answer any question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2636912"/>
            <a:ext cx="5417324" cy="361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401983"/>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points</a:t>
            </a:r>
            <a:endParaRPr lang="en-GB" dirty="0"/>
          </a:p>
        </p:txBody>
      </p:sp>
      <p:sp>
        <p:nvSpPr>
          <p:cNvPr id="3" name="Content Placeholder 2"/>
          <p:cNvSpPr>
            <a:spLocks noGrp="1"/>
          </p:cNvSpPr>
          <p:nvPr>
            <p:ph idx="1"/>
          </p:nvPr>
        </p:nvSpPr>
        <p:spPr/>
        <p:txBody>
          <a:bodyPr/>
          <a:lstStyle/>
          <a:p>
            <a:pPr marL="57150" indent="0">
              <a:buNone/>
            </a:pPr>
            <a:endParaRPr lang="en-GB" sz="3600" dirty="0" smtClean="0"/>
          </a:p>
          <a:p>
            <a:pPr marL="57150" indent="0">
              <a:buNone/>
            </a:pPr>
            <a:r>
              <a:rPr lang="en-GB" sz="3600" dirty="0" smtClean="0"/>
              <a:t>- What to tell patients</a:t>
            </a:r>
          </a:p>
          <a:p>
            <a:pPr marL="57150" indent="0">
              <a:buNone/>
            </a:pPr>
            <a:r>
              <a:rPr lang="en-GB" sz="3600" dirty="0" smtClean="0"/>
              <a:t>- When and how</a:t>
            </a:r>
            <a:endParaRPr lang="en-GB" dirty="0" smtClean="0"/>
          </a:p>
          <a:p>
            <a:pPr lvl="1">
              <a:buFontTx/>
              <a:buChar char="-"/>
            </a:pPr>
            <a:endParaRPr lang="en-GB" dirty="0" smtClean="0"/>
          </a:p>
          <a:p>
            <a:pPr>
              <a:buFontTx/>
              <a:buChar char="-"/>
            </a:pPr>
            <a:endParaRPr lang="en-GB" dirty="0"/>
          </a:p>
        </p:txBody>
      </p:sp>
    </p:spTree>
    <p:extLst>
      <p:ext uri="{BB962C8B-B14F-4D97-AF65-F5344CB8AC3E}">
        <p14:creationId xmlns:p14="http://schemas.microsoft.com/office/powerpoint/2010/main" val="2972445505"/>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Record of consent</a:t>
            </a:r>
            <a:endParaRPr lang="en-GB" dirty="0"/>
          </a:p>
        </p:txBody>
      </p:sp>
      <p:sp>
        <p:nvSpPr>
          <p:cNvPr id="3" name="Content Placeholder 2"/>
          <p:cNvSpPr>
            <a:spLocks noGrp="1"/>
          </p:cNvSpPr>
          <p:nvPr>
            <p:ph idx="1"/>
          </p:nvPr>
        </p:nvSpPr>
        <p:spPr/>
        <p:txBody>
          <a:bodyPr>
            <a:normAutofit/>
          </a:bodyPr>
          <a:lstStyle/>
          <a:p>
            <a:pPr marL="0" indent="0">
              <a:buNone/>
            </a:pPr>
            <a:r>
              <a:rPr lang="en-GB" u="sng" dirty="0" smtClean="0"/>
              <a:t>Consent for anaesthesia</a:t>
            </a:r>
            <a:endParaRPr lang="en-GB" u="sng" dirty="0"/>
          </a:p>
          <a:p>
            <a:pPr marL="0" indent="0">
              <a:buNone/>
            </a:pPr>
            <a:r>
              <a:rPr lang="en-GB" dirty="0" smtClean="0"/>
              <a:t>44% of NAP5 reports</a:t>
            </a:r>
          </a:p>
          <a:p>
            <a:pPr marL="0" indent="0">
              <a:buNone/>
            </a:pPr>
            <a:endParaRPr lang="en-GB" dirty="0"/>
          </a:p>
          <a:p>
            <a:pPr marL="0" indent="0">
              <a:buNone/>
            </a:pPr>
            <a:r>
              <a:rPr lang="en-GB" u="sng" dirty="0" smtClean="0"/>
              <a:t>Discussion of AAGA</a:t>
            </a:r>
          </a:p>
          <a:p>
            <a:pPr marL="0" indent="0">
              <a:buNone/>
            </a:pPr>
            <a:r>
              <a:rPr lang="en-GB" dirty="0" smtClean="0"/>
              <a:t>2% of NAP5 reports </a:t>
            </a:r>
          </a:p>
          <a:p>
            <a:endParaRPr lang="en-GB" dirty="0"/>
          </a:p>
        </p:txBody>
      </p:sp>
    </p:spTree>
    <p:extLst>
      <p:ext uri="{BB962C8B-B14F-4D97-AF65-F5344CB8AC3E}">
        <p14:creationId xmlns:p14="http://schemas.microsoft.com/office/powerpoint/2010/main" val="502077027"/>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rmAutofit fontScale="90000"/>
          </a:bodyPr>
          <a:lstStyle/>
          <a:p>
            <a:r>
              <a:rPr lang="en-GB" dirty="0"/>
              <a:t>Informed consent</a:t>
            </a:r>
            <a:br>
              <a:rPr lang="en-GB" dirty="0"/>
            </a:br>
            <a:endParaRPr lang="en-GB"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r>
              <a:rPr lang="en-GB" sz="4000" dirty="0" smtClean="0"/>
              <a:t>Communication</a:t>
            </a:r>
          </a:p>
          <a:p>
            <a:pPr>
              <a:buFontTx/>
              <a:buChar char="-"/>
            </a:pPr>
            <a:r>
              <a:rPr lang="en-GB" sz="4000" dirty="0" smtClean="0"/>
              <a:t>Risk of AAGA</a:t>
            </a:r>
          </a:p>
          <a:p>
            <a:pPr>
              <a:buFontTx/>
              <a:buChar char="-"/>
            </a:pPr>
            <a:r>
              <a:rPr lang="en-GB" sz="4000" dirty="0" smtClean="0"/>
              <a:t>Experience of AAGA</a:t>
            </a:r>
          </a:p>
          <a:p>
            <a:pPr>
              <a:buFontTx/>
              <a:buChar char="-"/>
            </a:pPr>
            <a:r>
              <a:rPr lang="en-GB" sz="4000" dirty="0" smtClean="0"/>
              <a:t>Sedation</a:t>
            </a:r>
          </a:p>
        </p:txBody>
      </p:sp>
    </p:spTree>
    <p:extLst>
      <p:ext uri="{BB962C8B-B14F-4D97-AF65-F5344CB8AC3E}">
        <p14:creationId xmlns:p14="http://schemas.microsoft.com/office/powerpoint/2010/main" val="3525117103"/>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rmAutofit fontScale="90000"/>
          </a:bodyPr>
          <a:lstStyle/>
          <a:p>
            <a:r>
              <a:rPr lang="en-GB" dirty="0"/>
              <a:t>Informed consent</a:t>
            </a:r>
            <a:br>
              <a:rPr lang="en-GB" dirty="0"/>
            </a:br>
            <a:endParaRPr lang="en-GB" dirty="0"/>
          </a:p>
        </p:txBody>
      </p:sp>
      <p:sp>
        <p:nvSpPr>
          <p:cNvPr id="3" name="Content Placeholder 2"/>
          <p:cNvSpPr>
            <a:spLocks noGrp="1"/>
          </p:cNvSpPr>
          <p:nvPr>
            <p:ph idx="1"/>
          </p:nvPr>
        </p:nvSpPr>
        <p:spPr/>
        <p:txBody>
          <a:bodyPr>
            <a:noAutofit/>
          </a:bodyPr>
          <a:lstStyle/>
          <a:p>
            <a:pPr marL="0" indent="0">
              <a:buNone/>
            </a:pPr>
            <a:r>
              <a:rPr lang="en-GB" sz="3600" dirty="0" smtClean="0"/>
              <a:t>Risk of AAGA</a:t>
            </a:r>
          </a:p>
          <a:p>
            <a:pPr lvl="2"/>
            <a:r>
              <a:rPr lang="en-GB" sz="2800" dirty="0" smtClean="0"/>
              <a:t>To tell all patients?</a:t>
            </a:r>
          </a:p>
          <a:p>
            <a:pPr lvl="2"/>
            <a:r>
              <a:rPr lang="en-GB" sz="2800" dirty="0"/>
              <a:t>NAP5 1 in </a:t>
            </a:r>
            <a:r>
              <a:rPr lang="en-GB" sz="2800" dirty="0" smtClean="0"/>
              <a:t>19,000 vs Brice 1 in 600 </a:t>
            </a:r>
          </a:p>
          <a:p>
            <a:pPr lvl="2"/>
            <a:r>
              <a:rPr lang="en-GB" sz="2800" dirty="0" smtClean="0"/>
              <a:t>Specific circumstances</a:t>
            </a:r>
          </a:p>
          <a:p>
            <a:pPr lvl="3"/>
            <a:r>
              <a:rPr lang="en-GB" sz="2400" dirty="0" smtClean="0"/>
              <a:t>Obstetrics</a:t>
            </a:r>
          </a:p>
          <a:p>
            <a:pPr lvl="3"/>
            <a:r>
              <a:rPr lang="en-GB" sz="2400" dirty="0" smtClean="0"/>
              <a:t>Obese/ predicted difficult airway</a:t>
            </a:r>
          </a:p>
          <a:p>
            <a:pPr lvl="3"/>
            <a:r>
              <a:rPr lang="en-GB" sz="2400" dirty="0" smtClean="0"/>
              <a:t>RSI</a:t>
            </a:r>
          </a:p>
          <a:p>
            <a:pPr lvl="3"/>
            <a:r>
              <a:rPr lang="en-GB" sz="2400" dirty="0" smtClean="0"/>
              <a:t>Obesity</a:t>
            </a:r>
          </a:p>
          <a:p>
            <a:pPr lvl="3"/>
            <a:r>
              <a:rPr lang="en-GB" sz="2400" dirty="0" smtClean="0"/>
              <a:t>ASA4</a:t>
            </a:r>
          </a:p>
          <a:p>
            <a:pPr lvl="3"/>
            <a:r>
              <a:rPr lang="en-GB" sz="2400" dirty="0" smtClean="0"/>
              <a:t>Awake extubation </a:t>
            </a:r>
          </a:p>
        </p:txBody>
      </p:sp>
    </p:spTree>
    <p:extLst>
      <p:ext uri="{BB962C8B-B14F-4D97-AF65-F5344CB8AC3E}">
        <p14:creationId xmlns:p14="http://schemas.microsoft.com/office/powerpoint/2010/main" val="160491805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850491"/>
            <a:ext cx="9144000" cy="614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72626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Paternalism vs information</a:t>
            </a:r>
            <a:endParaRPr lang="en-GB" dirty="0"/>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67944" y="1628800"/>
            <a:ext cx="322195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3528" y="2841901"/>
            <a:ext cx="2934072" cy="1323439"/>
          </a:xfrm>
          <a:prstGeom prst="rect">
            <a:avLst/>
          </a:prstGeom>
        </p:spPr>
        <p:txBody>
          <a:bodyPr wrap="square">
            <a:spAutoFit/>
          </a:bodyPr>
          <a:lstStyle/>
          <a:p>
            <a:r>
              <a:rPr lang="en-GB" sz="4000" dirty="0" smtClean="0"/>
              <a:t>Tell everyone with NMB?</a:t>
            </a:r>
            <a:endParaRPr lang="en-GB" dirty="0"/>
          </a:p>
        </p:txBody>
      </p:sp>
    </p:spTree>
    <p:extLst>
      <p:ext uri="{BB962C8B-B14F-4D97-AF65-F5344CB8AC3E}">
        <p14:creationId xmlns:p14="http://schemas.microsoft.com/office/powerpoint/2010/main" val="1970599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950" y="188640"/>
            <a:ext cx="8879546" cy="649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639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rmAutofit fontScale="90000"/>
          </a:bodyPr>
          <a:lstStyle/>
          <a:p>
            <a:r>
              <a:rPr lang="en-GB" dirty="0"/>
              <a:t>Informed consent</a:t>
            </a:r>
            <a:br>
              <a:rPr lang="en-GB" dirty="0"/>
            </a:b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sz="4000" dirty="0" smtClean="0"/>
              <a:t>Experience of AAGA</a:t>
            </a:r>
          </a:p>
          <a:p>
            <a:pPr lvl="2"/>
            <a:r>
              <a:rPr lang="en-GB" sz="3200" dirty="0" smtClean="0"/>
              <a:t>Brief vs long</a:t>
            </a:r>
          </a:p>
          <a:p>
            <a:pPr lvl="2"/>
            <a:r>
              <a:rPr lang="en-GB" sz="3200" dirty="0" smtClean="0"/>
              <a:t>Timing</a:t>
            </a:r>
          </a:p>
          <a:p>
            <a:pPr lvl="2"/>
            <a:r>
              <a:rPr lang="en-GB" sz="3200" dirty="0" smtClean="0"/>
              <a:t>+/- distressing</a:t>
            </a:r>
          </a:p>
          <a:p>
            <a:pPr lvl="2"/>
            <a:r>
              <a:rPr lang="en-GB" sz="3200" dirty="0" smtClean="0"/>
              <a:t>Inability to move</a:t>
            </a:r>
          </a:p>
          <a:p>
            <a:pPr lvl="2"/>
            <a:r>
              <a:rPr lang="en-GB" sz="3200" dirty="0" smtClean="0"/>
              <a:t>Inability to communicate</a:t>
            </a:r>
          </a:p>
          <a:p>
            <a:pPr lvl="2"/>
            <a:r>
              <a:rPr lang="en-GB" sz="3200" dirty="0" smtClean="0"/>
              <a:t>+/- pain</a:t>
            </a:r>
          </a:p>
          <a:p>
            <a:pPr lvl="2"/>
            <a:endParaRPr lang="en-GB" sz="3200" dirty="0"/>
          </a:p>
          <a:p>
            <a:pPr lvl="2"/>
            <a:r>
              <a:rPr lang="en-GB" sz="3200" dirty="0" smtClean="0"/>
              <a:t>Important to relate afterwards</a:t>
            </a:r>
          </a:p>
        </p:txBody>
      </p:sp>
    </p:spTree>
    <p:extLst>
      <p:ext uri="{BB962C8B-B14F-4D97-AF65-F5344CB8AC3E}">
        <p14:creationId xmlns:p14="http://schemas.microsoft.com/office/powerpoint/2010/main" val="2088369491"/>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Consent and sedation</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lgn="ctr">
              <a:buNone/>
            </a:pPr>
            <a:endParaRPr lang="en-GB" dirty="0" smtClean="0"/>
          </a:p>
          <a:p>
            <a:pPr marL="0" indent="0" algn="ctr">
              <a:buNone/>
            </a:pPr>
            <a:r>
              <a:rPr lang="en-GB" dirty="0" smtClean="0"/>
              <a:t>20% of NAP5 ‘AAGA’ cases were after sedation</a:t>
            </a:r>
          </a:p>
          <a:p>
            <a:pPr marL="0" indent="0" algn="ctr">
              <a:buNone/>
            </a:pPr>
            <a:r>
              <a:rPr lang="en-GB" dirty="0" smtClean="0"/>
              <a:t>&gt;80% of cases preventable with better communication</a:t>
            </a:r>
          </a:p>
          <a:p>
            <a:pPr marL="0" indent="0" algn="ctr">
              <a:buNone/>
            </a:pPr>
            <a:r>
              <a:rPr lang="en-GB" dirty="0" smtClean="0"/>
              <a:t>Sequelae…..</a:t>
            </a:r>
            <a:endParaRPr lang="en-GB" dirty="0"/>
          </a:p>
        </p:txBody>
      </p:sp>
    </p:spTree>
    <p:extLst>
      <p:ext uri="{BB962C8B-B14F-4D97-AF65-F5344CB8AC3E}">
        <p14:creationId xmlns:p14="http://schemas.microsoft.com/office/powerpoint/2010/main" val="2163015024"/>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3"/>
          <p:cNvSpPr>
            <a:spLocks noGrp="1"/>
          </p:cNvSpPr>
          <p:nvPr>
            <p:ph idx="1"/>
          </p:nvPr>
        </p:nvSpPr>
        <p:spPr/>
        <p:txBody>
          <a:bodyPr/>
          <a:lstStyle/>
          <a:p>
            <a:endParaRPr lang="en-GB"/>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204" y="1556792"/>
            <a:ext cx="8752284" cy="476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374179"/>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rmAutofit fontScale="90000"/>
          </a:bodyPr>
          <a:lstStyle/>
          <a:p>
            <a:r>
              <a:rPr lang="en-GB" dirty="0"/>
              <a:t>Informed consent</a:t>
            </a:r>
            <a:br>
              <a:rPr lang="en-GB" dirty="0"/>
            </a:b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sz="4000" dirty="0" smtClean="0"/>
              <a:t>Sedation</a:t>
            </a:r>
          </a:p>
          <a:p>
            <a:pPr marL="0" indent="0">
              <a:buNone/>
            </a:pPr>
            <a:endParaRPr lang="en-GB" sz="4000" dirty="0"/>
          </a:p>
          <a:p>
            <a:pPr>
              <a:buFontTx/>
              <a:buChar char="-"/>
            </a:pPr>
            <a:r>
              <a:rPr lang="en-GB" sz="4000" dirty="0" smtClean="0"/>
              <a:t>Altered level of consciousness</a:t>
            </a:r>
          </a:p>
          <a:p>
            <a:pPr>
              <a:buFontTx/>
              <a:buChar char="-"/>
            </a:pPr>
            <a:r>
              <a:rPr lang="en-GB" sz="4000" dirty="0" smtClean="0"/>
              <a:t>Reduction/alteration in perception</a:t>
            </a:r>
          </a:p>
          <a:p>
            <a:pPr>
              <a:buFontTx/>
              <a:buChar char="-"/>
            </a:pPr>
            <a:r>
              <a:rPr lang="en-GB" sz="4000" dirty="0" smtClean="0"/>
              <a:t>Variable amnesia</a:t>
            </a:r>
          </a:p>
          <a:p>
            <a:pPr>
              <a:buFontTx/>
              <a:buChar char="-"/>
            </a:pPr>
            <a:r>
              <a:rPr lang="en-GB" sz="4000" dirty="0" smtClean="0"/>
              <a:t>NOT general anaesthesia</a:t>
            </a:r>
          </a:p>
          <a:p>
            <a:pPr>
              <a:buFontTx/>
              <a:buChar char="-"/>
            </a:pPr>
            <a:endParaRPr lang="en-GB" sz="4000" dirty="0" smtClean="0"/>
          </a:p>
          <a:p>
            <a:pPr>
              <a:buFontTx/>
              <a:buChar char="-"/>
            </a:pPr>
            <a:r>
              <a:rPr lang="en-GB" sz="4000" dirty="0" smtClean="0"/>
              <a:t>Document agreed aims</a:t>
            </a:r>
            <a:endParaRPr lang="en-GB" sz="3200" dirty="0" smtClean="0"/>
          </a:p>
        </p:txBody>
      </p:sp>
    </p:spTree>
    <p:extLst>
      <p:ext uri="{BB962C8B-B14F-4D97-AF65-F5344CB8AC3E}">
        <p14:creationId xmlns:p14="http://schemas.microsoft.com/office/powerpoint/2010/main" val="3714456059"/>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90671" y="1600200"/>
            <a:ext cx="616265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672846"/>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The </a:t>
            </a:r>
            <a:r>
              <a:rPr lang="en-GB" dirty="0" err="1" smtClean="0"/>
              <a:t>Sury</a:t>
            </a:r>
            <a:r>
              <a:rPr lang="en-GB" dirty="0" smtClean="0"/>
              <a:t> table</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95536" y="1556792"/>
            <a:ext cx="848752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81738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87623" y="1556792"/>
            <a:ext cx="669378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63688" y="348778"/>
            <a:ext cx="4608511" cy="80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4614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47664" y="1556792"/>
            <a:ext cx="5904656" cy="473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63688" y="348778"/>
            <a:ext cx="4608511" cy="80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11981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187624" y="1772816"/>
            <a:ext cx="6552728" cy="434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63688" y="348778"/>
            <a:ext cx="4608511" cy="80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389648"/>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end</a:t>
            </a:r>
            <a:endParaRPr lang="en-GB" dirty="0"/>
          </a:p>
        </p:txBody>
      </p:sp>
    </p:spTree>
    <p:extLst>
      <p:ext uri="{BB962C8B-B14F-4D97-AF65-F5344CB8AC3E}">
        <p14:creationId xmlns:p14="http://schemas.microsoft.com/office/powerpoint/2010/main" val="22092237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9698" name="Picture 2" descr="C:\Users\tim\Desktop\NAP5\PHOTOS NAP5 meetings\P10103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519" y="0"/>
            <a:ext cx="9252520" cy="693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757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341784"/>
            <a:ext cx="8229600" cy="1143000"/>
          </a:xfrm>
        </p:spPr>
        <p:txBody>
          <a:bodyPr/>
          <a:lstStyle/>
          <a:p>
            <a:pPr algn="l"/>
            <a:r>
              <a:rPr lang="en-US" dirty="0" smtClean="0"/>
              <a:t>Summary of review process</a:t>
            </a:r>
          </a:p>
        </p:txBody>
      </p:sp>
      <p:sp>
        <p:nvSpPr>
          <p:cNvPr id="96259" name="Content Placeholder 2"/>
          <p:cNvSpPr>
            <a:spLocks noGrp="1"/>
          </p:cNvSpPr>
          <p:nvPr>
            <p:ph idx="1"/>
          </p:nvPr>
        </p:nvSpPr>
        <p:spPr>
          <a:xfrm>
            <a:off x="611560" y="2420888"/>
            <a:ext cx="8229600" cy="2980928"/>
          </a:xfrm>
          <a:solidFill>
            <a:schemeClr val="bg1"/>
          </a:solidFill>
        </p:spPr>
        <p:txBody>
          <a:bodyPr>
            <a:normAutofit fontScale="92500" lnSpcReduction="20000"/>
          </a:bodyPr>
          <a:lstStyle/>
          <a:p>
            <a:pPr algn="ctr">
              <a:buFontTx/>
              <a:buNone/>
            </a:pPr>
            <a:r>
              <a:rPr lang="en-GB" sz="3900" dirty="0" smtClean="0">
                <a:solidFill>
                  <a:srgbClr val="7030A0"/>
                </a:solidFill>
              </a:rPr>
              <a:t>structured expert dual consensus review </a:t>
            </a:r>
          </a:p>
          <a:p>
            <a:pPr algn="ctr">
              <a:buFontTx/>
              <a:buNone/>
            </a:pPr>
            <a:r>
              <a:rPr lang="en-GB" sz="3900" dirty="0" smtClean="0">
                <a:solidFill>
                  <a:srgbClr val="7030A0"/>
                </a:solidFill>
              </a:rPr>
              <a:t>with structured output</a:t>
            </a:r>
          </a:p>
          <a:p>
            <a:pPr algn="ctr">
              <a:buFontTx/>
              <a:buNone/>
            </a:pPr>
            <a:endParaRPr lang="en-GB" sz="3900" dirty="0" smtClean="0">
              <a:solidFill>
                <a:srgbClr val="7030A0"/>
              </a:solidFill>
            </a:endParaRPr>
          </a:p>
          <a:p>
            <a:pPr algn="ctr">
              <a:buFontTx/>
              <a:buNone/>
            </a:pPr>
            <a:r>
              <a:rPr lang="en-GB" sz="3900" dirty="0" smtClean="0">
                <a:solidFill>
                  <a:srgbClr val="7030A0"/>
                </a:solidFill>
              </a:rPr>
              <a:t>expert exploration of the truth: </a:t>
            </a:r>
          </a:p>
          <a:p>
            <a:pPr algn="ctr">
              <a:buFontTx/>
              <a:buNone/>
            </a:pPr>
            <a:r>
              <a:rPr lang="en-GB" sz="3900" dirty="0" smtClean="0">
                <a:solidFill>
                  <a:srgbClr val="7030A0"/>
                </a:solidFill>
              </a:rPr>
              <a:t>not ‘the truth’</a:t>
            </a:r>
          </a:p>
          <a:p>
            <a:endParaRPr lang="en-GB" b="1" dirty="0" smtClean="0"/>
          </a:p>
        </p:txBody>
      </p:sp>
    </p:spTree>
    <p:extLst>
      <p:ext uri="{BB962C8B-B14F-4D97-AF65-F5344CB8AC3E}">
        <p14:creationId xmlns:p14="http://schemas.microsoft.com/office/powerpoint/2010/main" val="208210586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772400" cy="1470025"/>
          </a:xfrm>
        </p:spPr>
        <p:txBody>
          <a:bodyPr/>
          <a:lstStyle/>
          <a:p>
            <a:r>
              <a:rPr lang="en-GB" b="1" dirty="0" smtClean="0"/>
              <a:t>Main results and incidences</a:t>
            </a:r>
            <a:endParaRPr lang="en-GB" b="1" dirty="0"/>
          </a:p>
        </p:txBody>
      </p:sp>
      <p:sp>
        <p:nvSpPr>
          <p:cNvPr id="3" name="Subtitle 2"/>
          <p:cNvSpPr>
            <a:spLocks noGrp="1"/>
          </p:cNvSpPr>
          <p:nvPr>
            <p:ph type="subTitle" idx="1"/>
          </p:nvPr>
        </p:nvSpPr>
        <p:spPr/>
        <p:txBody>
          <a:bodyPr/>
          <a:lstStyle/>
          <a:p>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768" y="3212976"/>
            <a:ext cx="37719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7655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600200"/>
            <a:ext cx="8229600" cy="5257800"/>
          </a:xfrm>
        </p:spPr>
        <p:txBody>
          <a:bodyPr/>
          <a:lstStyle/>
          <a:p>
            <a:r>
              <a:rPr lang="en-GB" dirty="0" smtClean="0"/>
              <a:t>269 UK centres</a:t>
            </a:r>
          </a:p>
          <a:p>
            <a:r>
              <a:rPr lang="en-GB" dirty="0" smtClean="0"/>
              <a:t>108 filed zero returns over the year</a:t>
            </a:r>
          </a:p>
          <a:p>
            <a:r>
              <a:rPr lang="en-GB" dirty="0" smtClean="0"/>
              <a:t>161  (60%) centres had a report</a:t>
            </a:r>
          </a:p>
          <a:p>
            <a:endParaRPr lang="en-GB" dirty="0" smtClean="0"/>
          </a:p>
          <a:p>
            <a:r>
              <a:rPr lang="en-GB" dirty="0" smtClean="0"/>
              <a:t>471 requests to upload data</a:t>
            </a:r>
          </a:p>
          <a:p>
            <a:r>
              <a:rPr lang="en-GB" dirty="0" smtClean="0"/>
              <a:t>341 logins issued (130 inadmissible)</a:t>
            </a:r>
          </a:p>
          <a:p>
            <a:r>
              <a:rPr lang="en-GB" dirty="0" smtClean="0"/>
              <a:t>321 logins used (20 unused)</a:t>
            </a:r>
          </a:p>
          <a:p>
            <a:r>
              <a:rPr lang="en-GB" dirty="0" smtClean="0"/>
              <a:t>300 accepted (21 judged inadmissible)</a:t>
            </a:r>
          </a:p>
          <a:p>
            <a:endParaRPr lang="en-GB" dirty="0"/>
          </a:p>
        </p:txBody>
      </p:sp>
    </p:spTree>
    <p:extLst>
      <p:ext uri="{BB962C8B-B14F-4D97-AF65-F5344CB8AC3E}">
        <p14:creationId xmlns:p14="http://schemas.microsoft.com/office/powerpoint/2010/main" val="341178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heckerboard(across)">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t>
            </a:r>
            <a:r>
              <a:rPr lang="en-GB" dirty="0" smtClean="0"/>
              <a:t>ontributors </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lgn="ctr">
              <a:buNone/>
            </a:pPr>
            <a:r>
              <a:rPr lang="en-GB" sz="4000" dirty="0" smtClean="0"/>
              <a:t>All anaesthetists </a:t>
            </a:r>
          </a:p>
          <a:p>
            <a:pPr marL="0" indent="0" algn="ctr">
              <a:buNone/>
            </a:pPr>
            <a:r>
              <a:rPr lang="en-GB" sz="4000" dirty="0" smtClean="0"/>
              <a:t>UK and Ireland</a:t>
            </a:r>
            <a:endParaRPr lang="en-GB" sz="4000" dirty="0"/>
          </a:p>
        </p:txBody>
      </p:sp>
    </p:spTree>
    <p:extLst>
      <p:ext uri="{BB962C8B-B14F-4D97-AF65-F5344CB8AC3E}">
        <p14:creationId xmlns:p14="http://schemas.microsoft.com/office/powerpoint/2010/main" val="14237676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7" name="Picture 3"/>
          <p:cNvPicPr>
            <a:picLocks noChangeAspect="1" noChangeArrowheads="1"/>
          </p:cNvPicPr>
          <p:nvPr/>
        </p:nvPicPr>
        <p:blipFill>
          <a:blip r:embed="rId2" cstate="print"/>
          <a:srcRect/>
          <a:stretch>
            <a:fillRect/>
          </a:stretch>
        </p:blipFill>
        <p:spPr bwMode="auto">
          <a:xfrm>
            <a:off x="2051720" y="188640"/>
            <a:ext cx="4752528" cy="1823419"/>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051719" y="2348880"/>
            <a:ext cx="5084099" cy="864096"/>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098454" y="3573016"/>
            <a:ext cx="4705793" cy="70294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051720" y="4797152"/>
            <a:ext cx="4878288" cy="406524"/>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2051720" y="5517232"/>
            <a:ext cx="4608512" cy="406634"/>
          </a:xfrm>
          <a:prstGeom prst="rect">
            <a:avLst/>
          </a:prstGeom>
          <a:noFill/>
          <a:ln w="9525">
            <a:noFill/>
            <a:miter lim="800000"/>
            <a:headEnd/>
            <a:tailEnd/>
          </a:ln>
        </p:spPr>
      </p:pic>
      <p:sp>
        <p:nvSpPr>
          <p:cNvPr id="4" name="Rectangle 3"/>
          <p:cNvSpPr/>
          <p:nvPr/>
        </p:nvSpPr>
        <p:spPr>
          <a:xfrm>
            <a:off x="1835696" y="1100349"/>
            <a:ext cx="5300122" cy="1104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712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checkerboard(across)">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heckerboard(across)">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checkerboard(across)">
                                      <p:cBhvr>
                                        <p:cTn id="2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What’s inadmissible? (1)</a:t>
            </a:r>
            <a:endParaRPr lang="en-GB" b="1" dirty="0"/>
          </a:p>
        </p:txBody>
      </p:sp>
      <p:sp>
        <p:nvSpPr>
          <p:cNvPr id="4" name="Rectangle 3"/>
          <p:cNvSpPr/>
          <p:nvPr/>
        </p:nvSpPr>
        <p:spPr>
          <a:xfrm>
            <a:off x="539552" y="1595021"/>
            <a:ext cx="8424936" cy="5262979"/>
          </a:xfrm>
          <a:prstGeom prst="rect">
            <a:avLst/>
          </a:prstGeom>
        </p:spPr>
        <p:txBody>
          <a:bodyPr wrap="square">
            <a:spAutoFit/>
          </a:bodyPr>
          <a:lstStyle/>
          <a:p>
            <a:r>
              <a:rPr lang="en-GB" sz="2800" dirty="0" smtClean="0">
                <a:latin typeface="Arial Unicode MS" pitchFamily="34" charset="-128"/>
                <a:ea typeface="Arial Unicode MS" pitchFamily="34" charset="-128"/>
                <a:cs typeface="Arial Unicode MS" pitchFamily="34" charset="-128"/>
              </a:rPr>
              <a:t>- complex medical history kidney disease, electrolyte imbalance</a:t>
            </a:r>
          </a:p>
          <a:p>
            <a:endParaRPr lang="en-GB" sz="2800" dirty="0" smtClean="0">
              <a:latin typeface="Arial Unicode MS" pitchFamily="34" charset="-128"/>
              <a:ea typeface="Arial Unicode MS" pitchFamily="34" charset="-128"/>
              <a:cs typeface="Arial Unicode MS" pitchFamily="34" charset="-128"/>
            </a:endParaRPr>
          </a:p>
          <a:p>
            <a:r>
              <a:rPr lang="en-GB" sz="2800" dirty="0" smtClean="0">
                <a:latin typeface="Arial Unicode MS" pitchFamily="34" charset="-128"/>
                <a:ea typeface="Arial Unicode MS" pitchFamily="34" charset="-128"/>
                <a:cs typeface="Arial Unicode MS" pitchFamily="34" charset="-128"/>
              </a:rPr>
              <a:t>- anaesthetic uneventful – included NMB and nerve stimulator</a:t>
            </a:r>
          </a:p>
          <a:p>
            <a:endParaRPr lang="en-GB" sz="2800" dirty="0" smtClean="0">
              <a:latin typeface="Arial Unicode MS" pitchFamily="34" charset="-128"/>
              <a:ea typeface="Arial Unicode MS" pitchFamily="34" charset="-128"/>
              <a:cs typeface="Arial Unicode MS" pitchFamily="34" charset="-128"/>
            </a:endParaRPr>
          </a:p>
          <a:p>
            <a:pPr>
              <a:buFontTx/>
              <a:buChar char="-"/>
            </a:pPr>
            <a:r>
              <a:rPr lang="en-GB" sz="2800" dirty="0" smtClean="0">
                <a:latin typeface="Arial Unicode MS" pitchFamily="34" charset="-128"/>
                <a:ea typeface="Arial Unicode MS" pitchFamily="34" charset="-128"/>
                <a:cs typeface="Arial Unicode MS" pitchFamily="34" charset="-128"/>
              </a:rPr>
              <a:t>when fully awake, patient </a:t>
            </a:r>
            <a:r>
              <a:rPr lang="en-GB" sz="2800" dirty="0" smtClean="0"/>
              <a:t>complained of leg and arm weakness that lasted 12 h. The patient was very distressed and experienced sleep disturbance for several weeks</a:t>
            </a:r>
          </a:p>
          <a:p>
            <a:pPr>
              <a:buFontTx/>
              <a:buChar char="-"/>
            </a:pPr>
            <a:endParaRPr lang="en-GB" sz="2800" dirty="0" smtClean="0">
              <a:latin typeface="Arial Unicode MS" pitchFamily="34" charset="-128"/>
              <a:ea typeface="Arial Unicode MS" pitchFamily="34" charset="-128"/>
              <a:cs typeface="Arial Unicode MS" pitchFamily="34" charset="-128"/>
            </a:endParaRPr>
          </a:p>
          <a:p>
            <a:pPr>
              <a:buFontTx/>
              <a:buChar char="-"/>
            </a:pPr>
            <a:r>
              <a:rPr lang="en-GB" sz="2800" dirty="0" smtClean="0">
                <a:latin typeface="Arial Unicode MS" pitchFamily="34" charset="-128"/>
                <a:ea typeface="Arial Unicode MS" pitchFamily="34" charset="-128"/>
                <a:cs typeface="Arial Unicode MS" pitchFamily="34" charset="-128"/>
              </a:rPr>
              <a:t> no report of ‘awareness’ </a:t>
            </a:r>
            <a:r>
              <a:rPr lang="en-GB" sz="2800" dirty="0" smtClean="0">
                <a:latin typeface="Arial Unicode MS" pitchFamily="34" charset="-128"/>
                <a:ea typeface="Arial Unicode MS" pitchFamily="34" charset="-128"/>
                <a:cs typeface="Arial Unicode MS" pitchFamily="34" charset="-128"/>
                <a:sym typeface="Wingdings" pitchFamily="2" charset="2"/>
              </a:rPr>
              <a:t> inadmissible</a:t>
            </a:r>
            <a:endParaRPr lang="en-GB" sz="2800"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300636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600200"/>
            <a:ext cx="8229600" cy="5257800"/>
          </a:xfrm>
        </p:spPr>
        <p:txBody>
          <a:bodyPr>
            <a:normAutofit/>
          </a:bodyPr>
          <a:lstStyle/>
          <a:p>
            <a:r>
              <a:rPr lang="en-GB" dirty="0" smtClean="0"/>
              <a:t>Main focus is on certain/probable and possible reports</a:t>
            </a:r>
          </a:p>
          <a:p>
            <a:endParaRPr lang="en-GB" dirty="0" smtClean="0"/>
          </a:p>
          <a:p>
            <a:r>
              <a:rPr lang="en-GB" dirty="0" smtClean="0"/>
              <a:t>We can compare % Activity Survey vs AAGAs ‘relative risk’ or ‘hazard ratio’</a:t>
            </a:r>
          </a:p>
          <a:p>
            <a:endParaRPr lang="en-GB" dirty="0" smtClean="0"/>
          </a:p>
          <a:p>
            <a:r>
              <a:rPr lang="en-GB" dirty="0" smtClean="0"/>
              <a:t>In following graphs, proportions</a:t>
            </a:r>
          </a:p>
          <a:p>
            <a:pPr lvl="1"/>
            <a:r>
              <a:rPr lang="en-GB" dirty="0" smtClean="0"/>
              <a:t>Lines = Activity Survey</a:t>
            </a:r>
          </a:p>
          <a:p>
            <a:pPr lvl="1"/>
            <a:r>
              <a:rPr lang="en-GB" dirty="0" smtClean="0"/>
              <a:t>Bars = AAGA</a:t>
            </a:r>
            <a:endParaRPr lang="en-GB" dirty="0"/>
          </a:p>
        </p:txBody>
      </p:sp>
    </p:spTree>
    <p:extLst>
      <p:ext uri="{BB962C8B-B14F-4D97-AF65-F5344CB8AC3E}">
        <p14:creationId xmlns:p14="http://schemas.microsoft.com/office/powerpoint/2010/main" val="1456140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a:t>
            </a:r>
            <a:endParaRPr lang="en-GB" dirty="0"/>
          </a:p>
        </p:txBody>
      </p:sp>
      <p:sp>
        <p:nvSpPr>
          <p:cNvPr id="3" name="Content Placeholder 2"/>
          <p:cNvSpPr>
            <a:spLocks noGrp="1"/>
          </p:cNvSpPr>
          <p:nvPr>
            <p:ph idx="1"/>
          </p:nvPr>
        </p:nvSpPr>
        <p:spPr>
          <a:xfrm>
            <a:off x="179512" y="1600200"/>
            <a:ext cx="8784976" cy="4525963"/>
          </a:xfrm>
        </p:spPr>
        <p:txBody>
          <a:bodyPr/>
          <a:lstStyle/>
          <a:p>
            <a:pPr marL="0" indent="0">
              <a:buNone/>
            </a:pPr>
            <a:r>
              <a:rPr lang="en-GB" dirty="0" smtClean="0"/>
              <a:t>AAGA most in young/middle age adults (</a:t>
            </a:r>
            <a:r>
              <a:rPr lang="en-GB" sz="2800" dirty="0" smtClean="0"/>
              <a:t>viz. Baseline</a:t>
            </a:r>
            <a:r>
              <a:rPr lang="en-GB" dirty="0" smtClean="0"/>
              <a:t>)</a:t>
            </a: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1115616" y="2636912"/>
            <a:ext cx="6649049" cy="4519786"/>
          </a:xfrm>
          <a:prstGeom prst="rect">
            <a:avLst/>
          </a:prstGeom>
          <a:noFill/>
          <a:ln w="9525">
            <a:noFill/>
            <a:miter lim="800000"/>
            <a:headEnd/>
            <a:tailEnd/>
          </a:ln>
        </p:spPr>
      </p:pic>
    </p:spTree>
    <p:extLst>
      <p:ext uri="{BB962C8B-B14F-4D97-AF65-F5344CB8AC3E}">
        <p14:creationId xmlns:p14="http://schemas.microsoft.com/office/powerpoint/2010/main" val="36884001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Weight</a:t>
            </a:r>
            <a:endParaRPr lang="en-GB" dirty="0"/>
          </a:p>
        </p:txBody>
      </p:sp>
      <p:sp>
        <p:nvSpPr>
          <p:cNvPr id="3" name="Content Placeholder 2"/>
          <p:cNvSpPr>
            <a:spLocks noGrp="1"/>
          </p:cNvSpPr>
          <p:nvPr>
            <p:ph idx="1"/>
          </p:nvPr>
        </p:nvSpPr>
        <p:spPr/>
        <p:txBody>
          <a:bodyPr/>
          <a:lstStyle/>
          <a:p>
            <a:pPr marL="0" indent="0">
              <a:buNone/>
            </a:pPr>
            <a:r>
              <a:rPr lang="en-GB" dirty="0" smtClean="0"/>
              <a:t>AAGA more in obese</a:t>
            </a:r>
            <a:endParaRPr lang="en-GB" dirty="0"/>
          </a:p>
        </p:txBody>
      </p:sp>
      <p:pic>
        <p:nvPicPr>
          <p:cNvPr id="3074" name="Picture 2"/>
          <p:cNvPicPr>
            <a:picLocks noChangeAspect="1" noChangeArrowheads="1"/>
          </p:cNvPicPr>
          <p:nvPr/>
        </p:nvPicPr>
        <p:blipFill>
          <a:blip r:embed="rId2" cstate="print"/>
          <a:srcRect/>
          <a:stretch>
            <a:fillRect/>
          </a:stretch>
        </p:blipFill>
        <p:spPr bwMode="auto">
          <a:xfrm>
            <a:off x="1475656" y="2629616"/>
            <a:ext cx="6390844" cy="4476406"/>
          </a:xfrm>
          <a:prstGeom prst="rect">
            <a:avLst/>
          </a:prstGeom>
          <a:noFill/>
          <a:ln w="9525">
            <a:noFill/>
            <a:miter lim="800000"/>
            <a:headEnd/>
            <a:tailEnd/>
          </a:ln>
        </p:spPr>
      </p:pic>
    </p:spTree>
    <p:extLst>
      <p:ext uri="{BB962C8B-B14F-4D97-AF65-F5344CB8AC3E}">
        <p14:creationId xmlns:p14="http://schemas.microsoft.com/office/powerpoint/2010/main" val="26561992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ASA</a:t>
            </a:r>
            <a:endParaRPr lang="en-GB" dirty="0"/>
          </a:p>
        </p:txBody>
      </p:sp>
      <p:sp>
        <p:nvSpPr>
          <p:cNvPr id="3" name="Content Placeholder 2"/>
          <p:cNvSpPr>
            <a:spLocks noGrp="1"/>
          </p:cNvSpPr>
          <p:nvPr>
            <p:ph idx="1"/>
          </p:nvPr>
        </p:nvSpPr>
        <p:spPr/>
        <p:txBody>
          <a:bodyPr/>
          <a:lstStyle/>
          <a:p>
            <a:pPr marL="0" indent="0">
              <a:buNone/>
            </a:pPr>
            <a:r>
              <a:rPr lang="en-GB" dirty="0" smtClean="0"/>
              <a:t>Not influential (ASA 3/ 4 more sensitive to drug; get less drug?)</a:t>
            </a:r>
            <a:endParaRPr lang="en-GB" dirty="0"/>
          </a:p>
        </p:txBody>
      </p:sp>
      <p:pic>
        <p:nvPicPr>
          <p:cNvPr id="4098" name="Picture 2"/>
          <p:cNvPicPr>
            <a:picLocks noChangeAspect="1" noChangeArrowheads="1"/>
          </p:cNvPicPr>
          <p:nvPr/>
        </p:nvPicPr>
        <p:blipFill>
          <a:blip r:embed="rId2" cstate="print"/>
          <a:srcRect/>
          <a:stretch>
            <a:fillRect/>
          </a:stretch>
        </p:blipFill>
        <p:spPr bwMode="auto">
          <a:xfrm>
            <a:off x="1547664" y="2924944"/>
            <a:ext cx="6113664" cy="4293096"/>
          </a:xfrm>
          <a:prstGeom prst="rect">
            <a:avLst/>
          </a:prstGeom>
          <a:noFill/>
          <a:ln w="9525">
            <a:noFill/>
            <a:miter lim="800000"/>
            <a:headEnd/>
            <a:tailEnd/>
          </a:ln>
        </p:spPr>
      </p:pic>
    </p:spTree>
    <p:extLst>
      <p:ext uri="{BB962C8B-B14F-4D97-AF65-F5344CB8AC3E}">
        <p14:creationId xmlns:p14="http://schemas.microsoft.com/office/powerpoint/2010/main" val="20323178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Phase of anaesthesia</a:t>
            </a:r>
            <a:endParaRPr lang="en-GB" dirty="0"/>
          </a:p>
        </p:txBody>
      </p:sp>
      <p:sp>
        <p:nvSpPr>
          <p:cNvPr id="3" name="Content Placeholder 2"/>
          <p:cNvSpPr>
            <a:spLocks noGrp="1"/>
          </p:cNvSpPr>
          <p:nvPr>
            <p:ph idx="1"/>
          </p:nvPr>
        </p:nvSpPr>
        <p:spPr/>
        <p:txBody>
          <a:bodyPr/>
          <a:lstStyle/>
          <a:p>
            <a:pPr marL="0" indent="0">
              <a:buNone/>
            </a:pPr>
            <a:r>
              <a:rPr lang="en-GB" dirty="0" smtClean="0"/>
              <a:t>Most common (75%)  in dynamic phases</a:t>
            </a:r>
            <a:endParaRPr lang="en-GB" dirty="0"/>
          </a:p>
        </p:txBody>
      </p:sp>
      <p:pic>
        <p:nvPicPr>
          <p:cNvPr id="5122" name="Picture 2"/>
          <p:cNvPicPr>
            <a:picLocks noChangeAspect="1" noChangeArrowheads="1"/>
          </p:cNvPicPr>
          <p:nvPr/>
        </p:nvPicPr>
        <p:blipFill>
          <a:blip r:embed="rId2" cstate="print"/>
          <a:srcRect/>
          <a:stretch>
            <a:fillRect/>
          </a:stretch>
        </p:blipFill>
        <p:spPr bwMode="auto">
          <a:xfrm>
            <a:off x="1331640" y="2060848"/>
            <a:ext cx="6019403" cy="5159488"/>
          </a:xfrm>
          <a:prstGeom prst="rect">
            <a:avLst/>
          </a:prstGeom>
          <a:noFill/>
          <a:ln w="9525">
            <a:noFill/>
            <a:miter lim="800000"/>
            <a:headEnd/>
            <a:tailEnd/>
          </a:ln>
        </p:spPr>
      </p:pic>
    </p:spTree>
    <p:extLst>
      <p:ext uri="{BB962C8B-B14F-4D97-AF65-F5344CB8AC3E}">
        <p14:creationId xmlns:p14="http://schemas.microsoft.com/office/powerpoint/2010/main" val="2028236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39552" y="2346475"/>
            <a:ext cx="7920880" cy="4826941"/>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Types of surgery</a:t>
            </a:r>
            <a:endParaRPr lang="en-GB" dirty="0"/>
          </a:p>
        </p:txBody>
      </p:sp>
      <p:sp>
        <p:nvSpPr>
          <p:cNvPr id="3" name="Content Placeholder 2"/>
          <p:cNvSpPr>
            <a:spLocks noGrp="1"/>
          </p:cNvSpPr>
          <p:nvPr>
            <p:ph idx="1"/>
          </p:nvPr>
        </p:nvSpPr>
        <p:spPr>
          <a:xfrm>
            <a:off x="457200" y="1484784"/>
            <a:ext cx="8507288" cy="4525963"/>
          </a:xfrm>
        </p:spPr>
        <p:txBody>
          <a:bodyPr/>
          <a:lstStyle/>
          <a:p>
            <a:pPr marL="0" indent="0">
              <a:buNone/>
            </a:pPr>
            <a:r>
              <a:rPr lang="en-GB" dirty="0" smtClean="0"/>
              <a:t>Obstetrics and cardiothoracic over-represented…</a:t>
            </a:r>
            <a:endParaRPr lang="en-GB" dirty="0"/>
          </a:p>
        </p:txBody>
      </p:sp>
      <p:sp>
        <p:nvSpPr>
          <p:cNvPr id="5" name="Rectangle 4"/>
          <p:cNvSpPr/>
          <p:nvPr/>
        </p:nvSpPr>
        <p:spPr>
          <a:xfrm>
            <a:off x="3563888" y="4581128"/>
            <a:ext cx="504056" cy="22768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572000" y="4581128"/>
            <a:ext cx="504056" cy="22768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63536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Modes of anaesthesia</a:t>
            </a:r>
            <a:endParaRPr lang="en-GB" dirty="0"/>
          </a:p>
        </p:txBody>
      </p:sp>
      <p:sp>
        <p:nvSpPr>
          <p:cNvPr id="3" name="Content Placeholder 2"/>
          <p:cNvSpPr>
            <a:spLocks noGrp="1"/>
          </p:cNvSpPr>
          <p:nvPr>
            <p:ph idx="1"/>
          </p:nvPr>
        </p:nvSpPr>
        <p:spPr/>
        <p:txBody>
          <a:bodyPr/>
          <a:lstStyle/>
          <a:p>
            <a:pPr marL="0" indent="0">
              <a:buNone/>
            </a:pPr>
            <a:r>
              <a:rPr lang="en-GB" dirty="0" smtClean="0"/>
              <a:t>Full profile</a:t>
            </a:r>
            <a:endParaRPr lang="en-GB" dirty="0"/>
          </a:p>
        </p:txBody>
      </p:sp>
      <p:pic>
        <p:nvPicPr>
          <p:cNvPr id="11266" name="Picture 2"/>
          <p:cNvPicPr>
            <a:picLocks noChangeAspect="1" noChangeArrowheads="1"/>
          </p:cNvPicPr>
          <p:nvPr/>
        </p:nvPicPr>
        <p:blipFill>
          <a:blip r:embed="rId2" cstate="print"/>
          <a:srcRect/>
          <a:stretch>
            <a:fillRect/>
          </a:stretch>
        </p:blipFill>
        <p:spPr bwMode="auto">
          <a:xfrm>
            <a:off x="971600" y="2132856"/>
            <a:ext cx="7560840" cy="5111847"/>
          </a:xfrm>
          <a:prstGeom prst="rect">
            <a:avLst/>
          </a:prstGeom>
          <a:noFill/>
          <a:ln w="9525">
            <a:noFill/>
            <a:miter lim="800000"/>
            <a:headEnd/>
            <a:tailEnd/>
          </a:ln>
        </p:spPr>
      </p:pic>
    </p:spTree>
    <p:extLst>
      <p:ext uri="{BB962C8B-B14F-4D97-AF65-F5344CB8AC3E}">
        <p14:creationId xmlns:p14="http://schemas.microsoft.com/office/powerpoint/2010/main" val="4785042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Induction  </a:t>
            </a:r>
            <a:endParaRPr lang="en-GB" dirty="0"/>
          </a:p>
        </p:txBody>
      </p:sp>
      <p:sp>
        <p:nvSpPr>
          <p:cNvPr id="3" name="Content Placeholder 2"/>
          <p:cNvSpPr>
            <a:spLocks noGrp="1"/>
          </p:cNvSpPr>
          <p:nvPr>
            <p:ph idx="1"/>
          </p:nvPr>
        </p:nvSpPr>
        <p:spPr>
          <a:xfrm>
            <a:off x="0" y="1600200"/>
            <a:ext cx="8686800" cy="5501208"/>
          </a:xfrm>
        </p:spPr>
        <p:txBody>
          <a:bodyPr>
            <a:normAutofit/>
          </a:bodyPr>
          <a:lstStyle/>
          <a:p>
            <a:pPr marL="0" indent="0">
              <a:buNone/>
            </a:pPr>
            <a:r>
              <a:rPr lang="en-GB" dirty="0" err="1" smtClean="0"/>
              <a:t>Thiopentone</a:t>
            </a:r>
            <a:r>
              <a:rPr lang="en-GB" dirty="0" smtClean="0"/>
              <a:t>:</a:t>
            </a:r>
          </a:p>
          <a:p>
            <a:pPr>
              <a:buNone/>
            </a:pPr>
            <a:r>
              <a:rPr lang="en-GB" dirty="0" smtClean="0"/>
              <a:t>RSI/OB</a:t>
            </a:r>
          </a:p>
          <a:p>
            <a:pPr>
              <a:buNone/>
            </a:pPr>
            <a:r>
              <a:rPr lang="en-GB" dirty="0" smtClean="0"/>
              <a:t>3% of all inductions</a:t>
            </a:r>
          </a:p>
          <a:p>
            <a:pPr>
              <a:buNone/>
            </a:pPr>
            <a:r>
              <a:rPr lang="en-GB" dirty="0" smtClean="0"/>
              <a:t>87% if RSI inductions</a:t>
            </a:r>
          </a:p>
          <a:p>
            <a:endParaRPr lang="en-GB" dirty="0" smtClean="0"/>
          </a:p>
          <a:p>
            <a:pPr marL="0" indent="0">
              <a:buNone/>
            </a:pPr>
            <a:r>
              <a:rPr lang="en-GB" dirty="0" err="1" smtClean="0"/>
              <a:t>Etomidate</a:t>
            </a:r>
            <a:r>
              <a:rPr lang="en-GB" dirty="0" smtClean="0"/>
              <a:t>? </a:t>
            </a:r>
          </a:p>
          <a:p>
            <a:pPr marL="0" indent="0">
              <a:buNone/>
            </a:pPr>
            <a:r>
              <a:rPr lang="en-GB" dirty="0" smtClean="0"/>
              <a:t>RSI</a:t>
            </a:r>
          </a:p>
          <a:p>
            <a:pPr>
              <a:buNone/>
            </a:pPr>
            <a:r>
              <a:rPr lang="en-GB" dirty="0" smtClean="0"/>
              <a:t>(not used so much;</a:t>
            </a:r>
          </a:p>
          <a:p>
            <a:pPr>
              <a:buNone/>
            </a:pPr>
            <a:r>
              <a:rPr lang="en-GB" dirty="0" smtClean="0"/>
              <a:t>unfamiliarity?)</a:t>
            </a:r>
            <a:endParaRPr lang="en-GB" dirty="0"/>
          </a:p>
        </p:txBody>
      </p:sp>
      <p:pic>
        <p:nvPicPr>
          <p:cNvPr id="7171" name="Picture 3"/>
          <p:cNvPicPr>
            <a:picLocks noChangeAspect="1" noChangeArrowheads="1"/>
          </p:cNvPicPr>
          <p:nvPr/>
        </p:nvPicPr>
        <p:blipFill>
          <a:blip r:embed="rId2" cstate="print"/>
          <a:srcRect/>
          <a:stretch>
            <a:fillRect/>
          </a:stretch>
        </p:blipFill>
        <p:spPr bwMode="auto">
          <a:xfrm>
            <a:off x="3635896" y="0"/>
            <a:ext cx="4752528" cy="7034418"/>
          </a:xfrm>
          <a:prstGeom prst="rect">
            <a:avLst/>
          </a:prstGeom>
          <a:noFill/>
          <a:ln w="9525">
            <a:noFill/>
            <a:miter lim="800000"/>
            <a:headEnd/>
            <a:tailEnd/>
          </a:ln>
        </p:spPr>
      </p:pic>
      <p:sp>
        <p:nvSpPr>
          <p:cNvPr id="6" name="Rectangle 5"/>
          <p:cNvSpPr/>
          <p:nvPr/>
        </p:nvSpPr>
        <p:spPr>
          <a:xfrm>
            <a:off x="6156176" y="4077072"/>
            <a:ext cx="576064" cy="309634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236296" y="4077072"/>
            <a:ext cx="576064" cy="309634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2" name="Picture 4"/>
          <p:cNvPicPr>
            <a:picLocks noChangeAspect="1" noChangeArrowheads="1"/>
          </p:cNvPicPr>
          <p:nvPr/>
        </p:nvPicPr>
        <p:blipFill>
          <a:blip r:embed="rId3" cstate="print"/>
          <a:srcRect/>
          <a:stretch>
            <a:fillRect/>
          </a:stretch>
        </p:blipFill>
        <p:spPr bwMode="auto">
          <a:xfrm>
            <a:off x="8620674" y="3117187"/>
            <a:ext cx="523326" cy="3740813"/>
          </a:xfrm>
          <a:prstGeom prst="rect">
            <a:avLst/>
          </a:prstGeom>
          <a:noFill/>
          <a:ln w="9525">
            <a:noFill/>
            <a:miter lim="800000"/>
            <a:headEnd/>
            <a:tailEnd/>
          </a:ln>
        </p:spPr>
      </p:pic>
      <p:sp>
        <p:nvSpPr>
          <p:cNvPr id="9" name="Rectangle 8"/>
          <p:cNvSpPr/>
          <p:nvPr/>
        </p:nvSpPr>
        <p:spPr>
          <a:xfrm>
            <a:off x="8567936" y="2753544"/>
            <a:ext cx="576064" cy="410445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033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Contributors – core panel</a:t>
            </a:r>
            <a:endParaRPr lang="en-GB" dirty="0"/>
          </a:p>
        </p:txBody>
      </p:sp>
      <p:sp>
        <p:nvSpPr>
          <p:cNvPr id="3" name="Content Placeholder 2"/>
          <p:cNvSpPr>
            <a:spLocks noGrp="1"/>
          </p:cNvSpPr>
          <p:nvPr>
            <p:ph idx="1"/>
          </p:nvPr>
        </p:nvSpPr>
        <p:spPr/>
        <p:txBody>
          <a:bodyPr/>
          <a:lstStyle/>
          <a:p>
            <a:pPr marL="0" indent="0">
              <a:buNone/>
            </a:pPr>
            <a:r>
              <a:rPr lang="en-GB" dirty="0" smtClean="0"/>
              <a:t>Panel</a:t>
            </a:r>
            <a:endParaRPr lang="en-GB" dirty="0"/>
          </a:p>
        </p:txBody>
      </p:sp>
      <p:pic>
        <p:nvPicPr>
          <p:cNvPr id="6150" name="Picture 6"/>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572000" y="1460158"/>
            <a:ext cx="1487898" cy="181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14295" y="1468576"/>
            <a:ext cx="1550193" cy="188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29711" y="3251685"/>
            <a:ext cx="1534777" cy="188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9762" y="1452519"/>
            <a:ext cx="1491918" cy="183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012160" y="1468576"/>
            <a:ext cx="1417551" cy="180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7" name="Picture 1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91680" y="1460159"/>
            <a:ext cx="1472953" cy="182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1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72000" y="3279825"/>
            <a:ext cx="1487898" cy="183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91680" y="3279825"/>
            <a:ext cx="1472953" cy="179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8154" y="5029199"/>
            <a:ext cx="1493526" cy="1828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2" name="Picture 1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04550" y="3291061"/>
            <a:ext cx="1415122" cy="17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3" name="Picture 19"/>
          <p:cNvPicPr>
            <a:picLocks noChangeAspect="1" noChangeArrowheads="1"/>
          </p:cNvPicPr>
          <p:nvPr/>
        </p:nvPicPr>
        <p:blipFill>
          <a:blip r:embed="rId13" cstate="emai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012160" y="3251686"/>
            <a:ext cx="1436295" cy="177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4" name="Picture 2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131840" y="3193728"/>
            <a:ext cx="1493856" cy="187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691680" y="5029199"/>
            <a:ext cx="1477203" cy="184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131840" y="1460159"/>
            <a:ext cx="1488246" cy="182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572000" y="5029200"/>
            <a:ext cx="148952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9" cstate="email">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012160" y="5013176"/>
            <a:ext cx="1520108" cy="184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5" name="Picture 21"/>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131840" y="5029199"/>
            <a:ext cx="1487952" cy="184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452320" y="4997524"/>
            <a:ext cx="1516143" cy="184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8154" y="6837770"/>
            <a:ext cx="8770309" cy="263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334084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Maintenance</a:t>
            </a:r>
            <a:endParaRPr lang="en-GB"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GB" dirty="0" smtClean="0"/>
              <a:t>TIVA a risk?</a:t>
            </a:r>
          </a:p>
          <a:p>
            <a:endParaRPr lang="en-GB" dirty="0" smtClean="0"/>
          </a:p>
          <a:p>
            <a:pPr marL="0" indent="0">
              <a:buNone/>
            </a:pPr>
            <a:r>
              <a:rPr lang="en-GB" dirty="0" smtClean="0"/>
              <a:t>N</a:t>
            </a:r>
            <a:r>
              <a:rPr lang="en-GB" baseline="-25000" dirty="0" smtClean="0"/>
              <a:t>2</a:t>
            </a:r>
            <a:r>
              <a:rPr lang="en-GB" dirty="0" smtClean="0"/>
              <a:t>O ‘neutral’</a:t>
            </a:r>
          </a:p>
          <a:p>
            <a:pPr>
              <a:buNone/>
            </a:pPr>
            <a:r>
              <a:rPr lang="en-GB" dirty="0" smtClean="0"/>
              <a:t>(less volatile used, so net </a:t>
            </a:r>
          </a:p>
          <a:p>
            <a:pPr>
              <a:buNone/>
            </a:pPr>
            <a:r>
              <a:rPr lang="en-GB" dirty="0" smtClean="0"/>
              <a:t>effect neutral?)</a:t>
            </a:r>
          </a:p>
          <a:p>
            <a:pPr marL="0" indent="0">
              <a:buNone/>
            </a:pPr>
            <a:endParaRPr lang="en-GB" dirty="0" smtClean="0"/>
          </a:p>
        </p:txBody>
      </p:sp>
      <p:pic>
        <p:nvPicPr>
          <p:cNvPr id="8194" name="Picture 2"/>
          <p:cNvPicPr>
            <a:picLocks noChangeAspect="1" noChangeArrowheads="1"/>
          </p:cNvPicPr>
          <p:nvPr/>
        </p:nvPicPr>
        <p:blipFill>
          <a:blip r:embed="rId2" cstate="print"/>
          <a:srcRect/>
          <a:stretch>
            <a:fillRect/>
          </a:stretch>
        </p:blipFill>
        <p:spPr bwMode="auto">
          <a:xfrm>
            <a:off x="5004048" y="44624"/>
            <a:ext cx="1475930" cy="6093296"/>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6498357" y="0"/>
            <a:ext cx="2645643" cy="6858000"/>
          </a:xfrm>
          <a:prstGeom prst="rect">
            <a:avLst/>
          </a:prstGeom>
          <a:noFill/>
          <a:ln w="9525">
            <a:noFill/>
            <a:miter lim="800000"/>
            <a:headEnd/>
            <a:tailEnd/>
          </a:ln>
        </p:spPr>
      </p:pic>
      <p:sp>
        <p:nvSpPr>
          <p:cNvPr id="6" name="Rectangle 5"/>
          <p:cNvSpPr/>
          <p:nvPr/>
        </p:nvSpPr>
        <p:spPr>
          <a:xfrm>
            <a:off x="8100392" y="3356992"/>
            <a:ext cx="504056" cy="3024336"/>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72786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NMB</a:t>
            </a:r>
            <a:endParaRPr lang="en-GB" dirty="0"/>
          </a:p>
        </p:txBody>
      </p:sp>
      <p:sp>
        <p:nvSpPr>
          <p:cNvPr id="3" name="Content Placeholder 2"/>
          <p:cNvSpPr>
            <a:spLocks noGrp="1"/>
          </p:cNvSpPr>
          <p:nvPr>
            <p:ph idx="1"/>
          </p:nvPr>
        </p:nvSpPr>
        <p:spPr/>
        <p:txBody>
          <a:bodyPr/>
          <a:lstStyle/>
          <a:p>
            <a:pPr marL="0" indent="0">
              <a:buNone/>
            </a:pPr>
            <a:r>
              <a:rPr lang="en-GB" dirty="0" smtClean="0"/>
              <a:t>The ‘unholy trinity’ that leads</a:t>
            </a:r>
          </a:p>
          <a:p>
            <a:pPr>
              <a:buNone/>
            </a:pPr>
            <a:r>
              <a:rPr lang="en-GB" dirty="0" smtClean="0"/>
              <a:t>to AAGA</a:t>
            </a:r>
          </a:p>
          <a:p>
            <a:pPr>
              <a:buNone/>
            </a:pPr>
            <a:r>
              <a:rPr lang="en-GB" dirty="0" smtClean="0"/>
              <a:t>- NMB</a:t>
            </a:r>
          </a:p>
          <a:p>
            <a:pPr>
              <a:buNone/>
            </a:pPr>
            <a:r>
              <a:rPr lang="en-GB" dirty="0" smtClean="0"/>
              <a:t>- no nerve stimulator</a:t>
            </a:r>
          </a:p>
          <a:p>
            <a:pPr>
              <a:buNone/>
            </a:pPr>
            <a:r>
              <a:rPr lang="en-GB" dirty="0" smtClean="0"/>
              <a:t>- no reversal</a:t>
            </a:r>
            <a:endParaRPr lang="en-GB" dirty="0"/>
          </a:p>
        </p:txBody>
      </p:sp>
      <p:pic>
        <p:nvPicPr>
          <p:cNvPr id="9218" name="Picture 2"/>
          <p:cNvPicPr>
            <a:picLocks noChangeAspect="1" noChangeArrowheads="1"/>
          </p:cNvPicPr>
          <p:nvPr/>
        </p:nvPicPr>
        <p:blipFill>
          <a:blip r:embed="rId2" cstate="print"/>
          <a:srcRect/>
          <a:stretch>
            <a:fillRect/>
          </a:stretch>
        </p:blipFill>
        <p:spPr bwMode="auto">
          <a:xfrm>
            <a:off x="7452320" y="734880"/>
            <a:ext cx="1237481" cy="612312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796136" y="188640"/>
            <a:ext cx="1475930" cy="6093296"/>
          </a:xfrm>
          <a:prstGeom prst="rect">
            <a:avLst/>
          </a:prstGeom>
          <a:noFill/>
          <a:ln w="9525">
            <a:noFill/>
            <a:miter lim="800000"/>
            <a:headEnd/>
            <a:tailEnd/>
          </a:ln>
        </p:spPr>
      </p:pic>
    </p:spTree>
    <p:extLst>
      <p:ext uri="{BB962C8B-B14F-4D97-AF65-F5344CB8AC3E}">
        <p14:creationId xmlns:p14="http://schemas.microsoft.com/office/powerpoint/2010/main" val="4208869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6001044" y="764704"/>
            <a:ext cx="3142956" cy="557019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GB" dirty="0" smtClean="0"/>
              <a:t>DOA</a:t>
            </a:r>
            <a:endParaRPr lang="en-GB" dirty="0"/>
          </a:p>
        </p:txBody>
      </p:sp>
      <p:sp>
        <p:nvSpPr>
          <p:cNvPr id="3" name="Content Placeholder 2"/>
          <p:cNvSpPr>
            <a:spLocks noGrp="1"/>
          </p:cNvSpPr>
          <p:nvPr>
            <p:ph idx="1"/>
          </p:nvPr>
        </p:nvSpPr>
        <p:spPr/>
        <p:txBody>
          <a:bodyPr/>
          <a:lstStyle/>
          <a:p>
            <a:r>
              <a:rPr lang="en-GB" dirty="0" smtClean="0"/>
              <a:t>DOAs not relevant to AAGA</a:t>
            </a:r>
          </a:p>
          <a:p>
            <a:pPr>
              <a:buNone/>
            </a:pPr>
            <a:r>
              <a:rPr lang="en-GB" dirty="0" smtClean="0"/>
              <a:t>in the UK (used in just 2.8% GA)</a:t>
            </a:r>
          </a:p>
          <a:p>
            <a:r>
              <a:rPr lang="en-GB" dirty="0" smtClean="0"/>
              <a:t>Use in Activity Survey 2.8%</a:t>
            </a:r>
          </a:p>
          <a:p>
            <a:r>
              <a:rPr lang="en-GB" dirty="0" smtClean="0"/>
              <a:t>Use in AAGA cases 4.3%</a:t>
            </a:r>
          </a:p>
          <a:p>
            <a:r>
              <a:rPr lang="en-GB" dirty="0" smtClean="0">
                <a:sym typeface="Wingdings" pitchFamily="2" charset="2"/>
              </a:rPr>
              <a:t> over-represented x 1.5</a:t>
            </a:r>
          </a:p>
          <a:p>
            <a:pPr marL="0" indent="0">
              <a:buNone/>
            </a:pPr>
            <a:r>
              <a:rPr lang="en-GB" dirty="0" smtClean="0">
                <a:sym typeface="Wingdings" pitchFamily="2" charset="2"/>
              </a:rPr>
              <a:t>(superficially ‘a risk’ - but see later)</a:t>
            </a:r>
            <a:endParaRPr lang="en-GB" dirty="0"/>
          </a:p>
        </p:txBody>
      </p:sp>
    </p:spTree>
    <p:extLst>
      <p:ext uri="{BB962C8B-B14F-4D97-AF65-F5344CB8AC3E}">
        <p14:creationId xmlns:p14="http://schemas.microsoft.com/office/powerpoint/2010/main" val="1156588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“Incidence”</a:t>
            </a:r>
            <a:endParaRPr lang="en-GB" b="1" dirty="0"/>
          </a:p>
        </p:txBody>
      </p:sp>
      <p:sp>
        <p:nvSpPr>
          <p:cNvPr id="3" name="Content Placeholder 2"/>
          <p:cNvSpPr>
            <a:spLocks noGrp="1"/>
          </p:cNvSpPr>
          <p:nvPr>
            <p:ph idx="1"/>
          </p:nvPr>
        </p:nvSpPr>
        <p:spPr/>
        <p:txBody>
          <a:bodyPr/>
          <a:lstStyle/>
          <a:p>
            <a:pPr marL="0" indent="0">
              <a:buNone/>
            </a:pPr>
            <a:r>
              <a:rPr lang="en-GB" dirty="0" smtClean="0"/>
              <a:t>Incidence of what?</a:t>
            </a:r>
          </a:p>
          <a:p>
            <a:pPr marL="0" indent="0">
              <a:buNone/>
            </a:pPr>
            <a:r>
              <a:rPr lang="en-GB" dirty="0" smtClean="0"/>
              <a:t>AAGA highly heterogeneous</a:t>
            </a:r>
          </a:p>
          <a:p>
            <a:pPr marL="0" indent="0">
              <a:buNone/>
            </a:pPr>
            <a:r>
              <a:rPr lang="en-GB" dirty="0" smtClean="0"/>
              <a:t>Different methods look at different things</a:t>
            </a:r>
          </a:p>
          <a:p>
            <a:pPr marL="0" indent="0">
              <a:buNone/>
            </a:pPr>
            <a:r>
              <a:rPr lang="en-GB" dirty="0" smtClean="0"/>
              <a:t>Brice = ~1:600</a:t>
            </a:r>
          </a:p>
          <a:p>
            <a:pPr marL="0" indent="0">
              <a:buNone/>
            </a:pPr>
            <a:r>
              <a:rPr lang="en-GB" dirty="0" smtClean="0"/>
              <a:t>Baseline = ~1:15,000</a:t>
            </a:r>
          </a:p>
          <a:p>
            <a:pPr marL="0" indent="0">
              <a:buNone/>
            </a:pPr>
            <a:r>
              <a:rPr lang="en-GB" dirty="0" smtClean="0"/>
              <a:t>NAP5 main study 1: 19,000 - aggregate</a:t>
            </a:r>
            <a:endParaRPr lang="en-GB" dirty="0"/>
          </a:p>
        </p:txBody>
      </p:sp>
    </p:spTree>
    <p:extLst>
      <p:ext uri="{BB962C8B-B14F-4D97-AF65-F5344CB8AC3E}">
        <p14:creationId xmlns:p14="http://schemas.microsoft.com/office/powerpoint/2010/main" val="41851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Incidence subgroups…</a:t>
            </a:r>
            <a:endParaRPr lang="en-GB" dirty="0"/>
          </a:p>
        </p:txBody>
      </p:sp>
      <p:sp>
        <p:nvSpPr>
          <p:cNvPr id="3" name="Content Placeholder 2"/>
          <p:cNvSpPr>
            <a:spLocks noGrp="1"/>
          </p:cNvSpPr>
          <p:nvPr>
            <p:ph idx="1"/>
          </p:nvPr>
        </p:nvSpPr>
        <p:spPr/>
        <p:txBody>
          <a:bodyPr/>
          <a:lstStyle/>
          <a:p>
            <a:pPr marL="0" indent="0">
              <a:buNone/>
            </a:pPr>
            <a:r>
              <a:rPr lang="en-GB" dirty="0" smtClean="0"/>
              <a:t>All patient reports, valid, substantiated or not (n = 471)</a:t>
            </a:r>
          </a:p>
          <a:p>
            <a:endParaRPr lang="en-GB" dirty="0" smtClean="0"/>
          </a:p>
          <a:p>
            <a:r>
              <a:rPr lang="en-GB" dirty="0" smtClean="0"/>
              <a:t>1: 6,000</a:t>
            </a:r>
          </a:p>
        </p:txBody>
      </p:sp>
    </p:spTree>
    <p:extLst>
      <p:ext uri="{BB962C8B-B14F-4D97-AF65-F5344CB8AC3E}">
        <p14:creationId xmlns:p14="http://schemas.microsoft.com/office/powerpoint/2010/main" val="13775203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Admissible patient reports (n = 300)</a:t>
            </a:r>
          </a:p>
          <a:p>
            <a:endParaRPr lang="en-GB" dirty="0" smtClean="0"/>
          </a:p>
          <a:p>
            <a:r>
              <a:rPr lang="en-GB" dirty="0" smtClean="0"/>
              <a:t>1: 12,000</a:t>
            </a:r>
            <a:endParaRPr lang="en-GB" dirty="0"/>
          </a:p>
        </p:txBody>
      </p:sp>
    </p:spTree>
    <p:extLst>
      <p:ext uri="{BB962C8B-B14F-4D97-AF65-F5344CB8AC3E}">
        <p14:creationId xmlns:p14="http://schemas.microsoft.com/office/powerpoint/2010/main" val="9644173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Certain/probable or possible only (n = 141)</a:t>
            </a:r>
          </a:p>
          <a:p>
            <a:endParaRPr lang="en-GB" dirty="0" smtClean="0"/>
          </a:p>
          <a:p>
            <a:r>
              <a:rPr lang="en-GB" dirty="0" smtClean="0"/>
              <a:t>1: 20,000</a:t>
            </a:r>
            <a:endParaRPr lang="en-GB" dirty="0"/>
          </a:p>
        </p:txBody>
      </p:sp>
    </p:spTree>
    <p:extLst>
      <p:ext uri="{BB962C8B-B14F-4D97-AF65-F5344CB8AC3E}">
        <p14:creationId xmlns:p14="http://schemas.microsoft.com/office/powerpoint/2010/main" val="41139716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When no NMB used </a:t>
            </a:r>
          </a:p>
          <a:p>
            <a:endParaRPr lang="en-GB" dirty="0" smtClean="0"/>
          </a:p>
          <a:p>
            <a:r>
              <a:rPr lang="en-GB" dirty="0" smtClean="0"/>
              <a:t>1 : 136,000</a:t>
            </a:r>
          </a:p>
          <a:p>
            <a:endParaRPr lang="en-GB" dirty="0" smtClean="0"/>
          </a:p>
          <a:p>
            <a:pPr marL="0" indent="0">
              <a:buNone/>
            </a:pPr>
            <a:r>
              <a:rPr lang="en-GB" dirty="0" smtClean="0"/>
              <a:t>When NMB used</a:t>
            </a:r>
          </a:p>
          <a:p>
            <a:endParaRPr lang="en-GB" dirty="0" smtClean="0"/>
          </a:p>
          <a:p>
            <a:r>
              <a:rPr lang="en-GB" dirty="0" smtClean="0"/>
              <a:t>1: 8,200</a:t>
            </a:r>
            <a:endParaRPr lang="en-GB" dirty="0"/>
          </a:p>
        </p:txBody>
      </p:sp>
    </p:spTree>
    <p:extLst>
      <p:ext uri="{BB962C8B-B14F-4D97-AF65-F5344CB8AC3E}">
        <p14:creationId xmlns:p14="http://schemas.microsoft.com/office/powerpoint/2010/main" val="2378545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Cardiothoracic </a:t>
            </a:r>
          </a:p>
          <a:p>
            <a:endParaRPr lang="en-GB" dirty="0" smtClean="0"/>
          </a:p>
          <a:p>
            <a:r>
              <a:rPr lang="en-GB" dirty="0" smtClean="0"/>
              <a:t>1 : 8,000 (same as NMB)</a:t>
            </a:r>
          </a:p>
          <a:p>
            <a:endParaRPr lang="en-GB" dirty="0" smtClean="0"/>
          </a:p>
          <a:p>
            <a:pPr marL="0" indent="0">
              <a:buNone/>
            </a:pPr>
            <a:r>
              <a:rPr lang="en-GB" dirty="0" smtClean="0"/>
              <a:t>Caesarean section</a:t>
            </a:r>
          </a:p>
          <a:p>
            <a:endParaRPr lang="en-GB" dirty="0" smtClean="0"/>
          </a:p>
          <a:p>
            <a:r>
              <a:rPr lang="en-GB" dirty="0" smtClean="0"/>
              <a:t>1: 670 (close to Brice)</a:t>
            </a:r>
            <a:endParaRPr lang="en-GB" dirty="0"/>
          </a:p>
        </p:txBody>
      </p:sp>
    </p:spTree>
    <p:extLst>
      <p:ext uri="{BB962C8B-B14F-4D97-AF65-F5344CB8AC3E}">
        <p14:creationId xmlns:p14="http://schemas.microsoft.com/office/powerpoint/2010/main" val="3184542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8229600" cy="5429200"/>
          </a:xfrm>
        </p:spPr>
        <p:txBody>
          <a:bodyPr>
            <a:normAutofit/>
          </a:bodyPr>
          <a:lstStyle/>
          <a:p>
            <a:pPr marL="0" indent="0">
              <a:buNone/>
            </a:pPr>
            <a:r>
              <a:rPr lang="en-GB" dirty="0" smtClean="0"/>
              <a:t>Paediatric</a:t>
            </a:r>
          </a:p>
          <a:p>
            <a:endParaRPr lang="en-GB" dirty="0" smtClean="0"/>
          </a:p>
          <a:p>
            <a:r>
              <a:rPr lang="en-GB" dirty="0" smtClean="0"/>
              <a:t>1: 61,000</a:t>
            </a:r>
          </a:p>
          <a:p>
            <a:endParaRPr lang="en-GB" dirty="0" smtClean="0"/>
          </a:p>
          <a:p>
            <a:pPr marL="0" indent="0">
              <a:buNone/>
            </a:pPr>
            <a:r>
              <a:rPr lang="en-GB" dirty="0" smtClean="0"/>
              <a:t>AAGA reports after sedation by anaesthetists</a:t>
            </a:r>
          </a:p>
          <a:p>
            <a:endParaRPr lang="en-GB" dirty="0" smtClean="0"/>
          </a:p>
          <a:p>
            <a:r>
              <a:rPr lang="en-GB" dirty="0" smtClean="0"/>
              <a:t>1: 15,000</a:t>
            </a:r>
          </a:p>
          <a:p>
            <a:pPr marL="0" indent="0">
              <a:buNone/>
            </a:pPr>
            <a:r>
              <a:rPr lang="en-GB" dirty="0" smtClean="0"/>
              <a:t>(AAGA more common after sedation than GA)</a:t>
            </a:r>
            <a:endParaRPr lang="en-GB" dirty="0"/>
          </a:p>
        </p:txBody>
      </p:sp>
    </p:spTree>
    <p:extLst>
      <p:ext uri="{BB962C8B-B14F-4D97-AF65-F5344CB8AC3E}">
        <p14:creationId xmlns:p14="http://schemas.microsoft.com/office/powerpoint/2010/main" val="301090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3728" y="3443216"/>
            <a:ext cx="4429757" cy="234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511838" y="1484784"/>
            <a:ext cx="8229600" cy="9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59972"/>
          <a:stretch/>
        </p:blipFill>
        <p:spPr bwMode="auto">
          <a:xfrm>
            <a:off x="518864" y="2420888"/>
            <a:ext cx="8229600" cy="102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520" y="1484784"/>
            <a:ext cx="360040"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682107" y="1484784"/>
            <a:ext cx="360040"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260306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..all incidences</a:t>
            </a:r>
            <a:endParaRPr lang="en-GB" dirty="0"/>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cstate="print"/>
          <a:srcRect/>
          <a:stretch>
            <a:fillRect/>
          </a:stretch>
        </p:blipFill>
        <p:spPr bwMode="auto">
          <a:xfrm>
            <a:off x="0" y="1556792"/>
            <a:ext cx="9157041" cy="4680520"/>
          </a:xfrm>
          <a:prstGeom prst="rect">
            <a:avLst/>
          </a:prstGeom>
          <a:noFill/>
          <a:ln w="9525">
            <a:noFill/>
            <a:miter lim="800000"/>
            <a:headEnd/>
            <a:tailEnd/>
          </a:ln>
        </p:spPr>
      </p:pic>
    </p:spTree>
    <p:extLst>
      <p:ext uri="{BB962C8B-B14F-4D97-AF65-F5344CB8AC3E}">
        <p14:creationId xmlns:p14="http://schemas.microsoft.com/office/powerpoint/2010/main" val="27217143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8229600" cy="5069160"/>
          </a:xfrm>
        </p:spPr>
        <p:txBody>
          <a:bodyPr/>
          <a:lstStyle/>
          <a:p>
            <a:pPr marL="0" indent="0">
              <a:buNone/>
            </a:pPr>
            <a:r>
              <a:rPr lang="en-GB" dirty="0" smtClean="0"/>
              <a:t>No single ‘incidence’</a:t>
            </a:r>
          </a:p>
          <a:p>
            <a:pPr marL="0" indent="0">
              <a:buNone/>
            </a:pPr>
            <a:r>
              <a:rPr lang="en-GB" dirty="0" smtClean="0"/>
              <a:t>Brice methods differ from NAP5</a:t>
            </a:r>
          </a:p>
          <a:p>
            <a:pPr marL="0" indent="0">
              <a:buNone/>
            </a:pPr>
            <a:r>
              <a:rPr lang="en-GB" dirty="0" smtClean="0"/>
              <a:t>NAP5 main study differs from Baseline</a:t>
            </a:r>
          </a:p>
          <a:p>
            <a:pPr marL="0" indent="0">
              <a:buNone/>
            </a:pPr>
            <a:r>
              <a:rPr lang="en-GB" dirty="0" smtClean="0"/>
              <a:t>Within NAP5, differences in incidence between categories</a:t>
            </a:r>
          </a:p>
          <a:p>
            <a:pPr marL="0" indent="0">
              <a:buNone/>
            </a:pPr>
            <a:r>
              <a:rPr lang="en-GB" dirty="0" smtClean="0"/>
              <a:t>Different methods look at different things</a:t>
            </a:r>
          </a:p>
          <a:p>
            <a:pPr marL="0" indent="0">
              <a:buNone/>
            </a:pPr>
            <a:r>
              <a:rPr lang="en-GB" dirty="0" smtClean="0"/>
              <a:t>Different entities differ in degree to which detected by methods</a:t>
            </a:r>
          </a:p>
          <a:p>
            <a:pPr marL="0" indent="0">
              <a:buNone/>
            </a:pPr>
            <a:r>
              <a:rPr lang="en-GB" dirty="0" smtClean="0"/>
              <a:t>These differences need researching</a:t>
            </a:r>
            <a:endParaRPr lang="en-GB" dirty="0"/>
          </a:p>
        </p:txBody>
      </p:sp>
    </p:spTree>
    <p:extLst>
      <p:ext uri="{BB962C8B-B14F-4D97-AF65-F5344CB8AC3E}">
        <p14:creationId xmlns:p14="http://schemas.microsoft.com/office/powerpoint/2010/main" val="19526054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cstate="print"/>
          <a:srcRect/>
          <a:stretch>
            <a:fillRect/>
          </a:stretch>
        </p:blipFill>
        <p:spPr bwMode="auto">
          <a:xfrm>
            <a:off x="0" y="0"/>
            <a:ext cx="9144000" cy="711864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300192" y="1916832"/>
            <a:ext cx="1019175" cy="138112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991475" y="3140968"/>
            <a:ext cx="1152525" cy="866775"/>
          </a:xfrm>
          <a:prstGeom prst="rect">
            <a:avLst/>
          </a:prstGeom>
          <a:noFill/>
          <a:ln w="9525">
            <a:noFill/>
            <a:miter lim="800000"/>
            <a:headEnd/>
            <a:tailEnd/>
          </a:ln>
        </p:spPr>
      </p:pic>
    </p:spTree>
    <p:extLst>
      <p:ext uri="{BB962C8B-B14F-4D97-AF65-F5344CB8AC3E}">
        <p14:creationId xmlns:p14="http://schemas.microsoft.com/office/powerpoint/2010/main" val="29051795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Conclusions</a:t>
            </a:r>
            <a:endParaRPr lang="en-GB" b="1" dirty="0"/>
          </a:p>
        </p:txBody>
      </p:sp>
      <p:sp>
        <p:nvSpPr>
          <p:cNvPr id="3" name="Content Placeholder 2"/>
          <p:cNvSpPr>
            <a:spLocks noGrp="1"/>
          </p:cNvSpPr>
          <p:nvPr>
            <p:ph idx="1"/>
          </p:nvPr>
        </p:nvSpPr>
        <p:spPr>
          <a:xfrm>
            <a:off x="457200" y="1600200"/>
            <a:ext cx="8229600" cy="5429200"/>
          </a:xfrm>
        </p:spPr>
        <p:txBody>
          <a:bodyPr>
            <a:normAutofit lnSpcReduction="10000"/>
          </a:bodyPr>
          <a:lstStyle/>
          <a:p>
            <a:pPr>
              <a:buNone/>
            </a:pPr>
            <a:r>
              <a:rPr lang="en-GB" dirty="0" smtClean="0"/>
              <a:t>AAGA risks (overview) appear to include:</a:t>
            </a:r>
          </a:p>
          <a:p>
            <a:r>
              <a:rPr lang="en-GB" dirty="0" smtClean="0"/>
              <a:t>Middle age</a:t>
            </a:r>
          </a:p>
          <a:p>
            <a:r>
              <a:rPr lang="en-GB" dirty="0" smtClean="0"/>
              <a:t>Obesity</a:t>
            </a:r>
          </a:p>
          <a:p>
            <a:r>
              <a:rPr lang="en-GB" dirty="0" smtClean="0"/>
              <a:t>Thiopentone</a:t>
            </a:r>
          </a:p>
          <a:p>
            <a:r>
              <a:rPr lang="en-GB" dirty="0" smtClean="0"/>
              <a:t>RSI</a:t>
            </a:r>
          </a:p>
          <a:p>
            <a:r>
              <a:rPr lang="en-GB" dirty="0" smtClean="0"/>
              <a:t>Obstetric and cardiothoracic surgery</a:t>
            </a:r>
          </a:p>
          <a:p>
            <a:r>
              <a:rPr lang="en-GB" dirty="0" smtClean="0"/>
              <a:t>NMB, especially with no monitoring or reversal</a:t>
            </a:r>
          </a:p>
          <a:p>
            <a:r>
              <a:rPr lang="en-GB" dirty="0" smtClean="0"/>
              <a:t>TIVA/TCI (to be discussed)</a:t>
            </a:r>
          </a:p>
          <a:p>
            <a:r>
              <a:rPr lang="en-GB" dirty="0" smtClean="0"/>
              <a:t>DOA monitoring (to be discussed)</a:t>
            </a:r>
            <a:endParaRPr lang="en-GB" dirty="0"/>
          </a:p>
        </p:txBody>
      </p:sp>
    </p:spTree>
    <p:extLst>
      <p:ext uri="{BB962C8B-B14F-4D97-AF65-F5344CB8AC3E}">
        <p14:creationId xmlns:p14="http://schemas.microsoft.com/office/powerpoint/2010/main" val="25653495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Conclusions: incidence</a:t>
            </a:r>
            <a:endParaRPr lang="en-GB" b="1" dirty="0"/>
          </a:p>
        </p:txBody>
      </p:sp>
      <p:sp>
        <p:nvSpPr>
          <p:cNvPr id="3" name="Content Placeholder 2"/>
          <p:cNvSpPr>
            <a:spLocks noGrp="1"/>
          </p:cNvSpPr>
          <p:nvPr>
            <p:ph idx="1"/>
          </p:nvPr>
        </p:nvSpPr>
        <p:spPr>
          <a:xfrm>
            <a:off x="457200" y="1600200"/>
            <a:ext cx="8229600" cy="5257800"/>
          </a:xfrm>
        </p:spPr>
        <p:txBody>
          <a:bodyPr/>
          <a:lstStyle/>
          <a:p>
            <a:r>
              <a:rPr lang="en-GB" dirty="0" smtClean="0"/>
              <a:t>While Brice = 1:600, NAP5 mean = 1:19,000</a:t>
            </a:r>
          </a:p>
          <a:p>
            <a:r>
              <a:rPr lang="en-GB" dirty="0" smtClean="0"/>
              <a:t>However:</a:t>
            </a:r>
          </a:p>
          <a:p>
            <a:endParaRPr lang="en-GB" dirty="0" smtClean="0"/>
          </a:p>
          <a:p>
            <a:r>
              <a:rPr lang="en-GB" dirty="0" smtClean="0"/>
              <a:t>From 1: 135,000 (no NMB) to 1:8,000 (NMB to 1: 670 (LSCS)</a:t>
            </a:r>
          </a:p>
          <a:p>
            <a:r>
              <a:rPr lang="en-GB" dirty="0" smtClean="0"/>
              <a:t>No single ‘incidence’ as this is highly context-specific</a:t>
            </a:r>
          </a:p>
        </p:txBody>
      </p:sp>
    </p:spTree>
    <p:extLst>
      <p:ext uri="{BB962C8B-B14F-4D97-AF65-F5344CB8AC3E}">
        <p14:creationId xmlns:p14="http://schemas.microsoft.com/office/powerpoint/2010/main" val="31835446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772400" cy="1470025"/>
          </a:xfrm>
        </p:spPr>
        <p:txBody>
          <a:bodyPr/>
          <a:lstStyle/>
          <a:p>
            <a:r>
              <a:rPr lang="en-GB" dirty="0"/>
              <a:t>Patient </a:t>
            </a:r>
            <a:r>
              <a:rPr lang="en-GB" dirty="0" smtClean="0"/>
              <a:t>experiences of AAGA </a:t>
            </a:r>
            <a:endParaRPr lang="en-GB"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2780928"/>
            <a:ext cx="5112568" cy="386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15611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A study of </a:t>
            </a:r>
            <a:r>
              <a:rPr lang="en-GB" i="1" dirty="0" smtClean="0"/>
              <a:t>patient reports</a:t>
            </a:r>
            <a:endParaRPr lang="en-GB" dirty="0"/>
          </a:p>
        </p:txBody>
      </p:sp>
      <p:sp>
        <p:nvSpPr>
          <p:cNvPr id="3" name="Content Placeholder 2"/>
          <p:cNvSpPr>
            <a:spLocks noGrp="1"/>
          </p:cNvSpPr>
          <p:nvPr>
            <p:ph idx="1"/>
          </p:nvPr>
        </p:nvSpPr>
        <p:spPr>
          <a:xfrm>
            <a:off x="457200" y="1600201"/>
            <a:ext cx="8229600" cy="2404864"/>
          </a:xfrm>
        </p:spPr>
        <p:txBody>
          <a:bodyPr>
            <a:normAutofit/>
          </a:bodyPr>
          <a:lstStyle/>
          <a:p>
            <a:pPr marL="0" indent="0">
              <a:buNone/>
            </a:pPr>
            <a:r>
              <a:rPr lang="en-GB" dirty="0" smtClean="0"/>
              <a:t>Not all AAGA is remembered</a:t>
            </a:r>
          </a:p>
          <a:p>
            <a:pPr marL="0" indent="0">
              <a:buNone/>
            </a:pPr>
            <a:r>
              <a:rPr lang="en-GB" dirty="0" smtClean="0"/>
              <a:t>Even light sedation prevents recall on recovery</a:t>
            </a:r>
            <a:r>
              <a:rPr lang="en-GB" sz="2400" dirty="0" smtClean="0">
                <a:solidFill>
                  <a:schemeClr val="bg1">
                    <a:lumMod val="50000"/>
                  </a:schemeClr>
                </a:solidFill>
              </a:rPr>
              <a:t> </a:t>
            </a:r>
          </a:p>
          <a:p>
            <a:pPr marL="0" indent="0">
              <a:buNone/>
            </a:pPr>
            <a:r>
              <a:rPr lang="en-GB" dirty="0" smtClean="0"/>
              <a:t>Patients can be responsive during GA but remember nothing on recovery</a:t>
            </a:r>
            <a:endParaRPr lang="en-GB" dirty="0"/>
          </a:p>
        </p:txBody>
      </p:sp>
      <p:graphicFrame>
        <p:nvGraphicFramePr>
          <p:cNvPr id="4" name="Chart 3"/>
          <p:cNvGraphicFramePr/>
          <p:nvPr>
            <p:extLst>
              <p:ext uri="{D42A27DB-BD31-4B8C-83A1-F6EECF244321}">
                <p14:modId xmlns:p14="http://schemas.microsoft.com/office/powerpoint/2010/main" val="792551383"/>
              </p:ext>
            </p:extLst>
          </p:nvPr>
        </p:nvGraphicFramePr>
        <p:xfrm>
          <a:off x="899592" y="3789040"/>
          <a:ext cx="3960440"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427984" y="4221088"/>
            <a:ext cx="3047193" cy="923330"/>
          </a:xfrm>
          <a:prstGeom prst="rect">
            <a:avLst/>
          </a:prstGeom>
          <a:noFill/>
        </p:spPr>
        <p:txBody>
          <a:bodyPr wrap="square" rtlCol="0">
            <a:spAutoFit/>
          </a:bodyPr>
          <a:lstStyle/>
          <a:p>
            <a:r>
              <a:rPr lang="en-US" b="1" dirty="0" smtClean="0"/>
              <a:t>From Russell (1993): </a:t>
            </a:r>
            <a:r>
              <a:rPr lang="en-US" dirty="0" smtClean="0"/>
              <a:t>72% IFT response, 0% postoperative recall</a:t>
            </a:r>
            <a:endParaRPr lang="en-US" dirty="0"/>
          </a:p>
        </p:txBody>
      </p:sp>
    </p:spTree>
    <p:extLst>
      <p:ext uri="{BB962C8B-B14F-4D97-AF65-F5344CB8AC3E}">
        <p14:creationId xmlns:p14="http://schemas.microsoft.com/office/powerpoint/2010/main" val="27950655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GB" dirty="0" smtClean="0"/>
              <a:t>Memory for AAGA</a:t>
            </a:r>
            <a:endParaRPr lang="en-GB" dirty="0"/>
          </a:p>
        </p:txBody>
      </p:sp>
      <p:sp>
        <p:nvSpPr>
          <p:cNvPr id="5" name="Content Placeholder 4"/>
          <p:cNvSpPr>
            <a:spLocks noGrp="1"/>
          </p:cNvSpPr>
          <p:nvPr>
            <p:ph sz="half" idx="1"/>
          </p:nvPr>
        </p:nvSpPr>
        <p:spPr>
          <a:xfrm>
            <a:off x="457200" y="1600201"/>
            <a:ext cx="4042792" cy="2836912"/>
          </a:xfrm>
        </p:spPr>
        <p:txBody>
          <a:bodyPr>
            <a:normAutofit/>
          </a:bodyPr>
          <a:lstStyle/>
          <a:p>
            <a:pPr marL="0" indent="0">
              <a:buNone/>
            </a:pPr>
            <a:r>
              <a:rPr lang="en-US" dirty="0"/>
              <a:t>Previous studies </a:t>
            </a:r>
            <a:r>
              <a:rPr lang="en-US" dirty="0" smtClean="0"/>
              <a:t>have </a:t>
            </a:r>
            <a:r>
              <a:rPr lang="en-US" dirty="0"/>
              <a:t>tried to elicit recall by repeatedly interviewing patients using the modified </a:t>
            </a:r>
            <a:r>
              <a:rPr lang="en-US" b="1" dirty="0"/>
              <a:t>Brice </a:t>
            </a:r>
            <a:r>
              <a:rPr lang="en-US" b="1" dirty="0" smtClean="0"/>
              <a:t>procedure </a:t>
            </a:r>
            <a:endParaRPr lang="en-GB" b="1" dirty="0"/>
          </a:p>
        </p:txBody>
      </p:sp>
      <p:sp>
        <p:nvSpPr>
          <p:cNvPr id="6" name="Content Placeholder 5"/>
          <p:cNvSpPr>
            <a:spLocks noGrp="1"/>
          </p:cNvSpPr>
          <p:nvPr>
            <p:ph sz="half" idx="2"/>
          </p:nvPr>
        </p:nvSpPr>
        <p:spPr>
          <a:xfrm>
            <a:off x="4648200" y="1600200"/>
            <a:ext cx="4244280" cy="4525963"/>
          </a:xfrm>
        </p:spPr>
        <p:txBody>
          <a:bodyPr>
            <a:normAutofit/>
          </a:bodyPr>
          <a:lstStyle/>
          <a:p>
            <a:r>
              <a:rPr lang="en-US" dirty="0" smtClean="0"/>
              <a:t>1-2 per 1000</a:t>
            </a:r>
          </a:p>
          <a:p>
            <a:r>
              <a:rPr lang="en-US" dirty="0" smtClean="0"/>
              <a:t>1 in 3 reported &gt; 1 week</a:t>
            </a:r>
          </a:p>
          <a:p>
            <a:r>
              <a:rPr lang="en-US" dirty="0" smtClean="0"/>
              <a:t>Wide variation </a:t>
            </a:r>
            <a:r>
              <a:rPr lang="en-US" dirty="0"/>
              <a:t>in patients’ experiences of </a:t>
            </a:r>
            <a:r>
              <a:rPr lang="en-US" dirty="0" smtClean="0"/>
              <a:t>AAGA</a:t>
            </a:r>
          </a:p>
          <a:p>
            <a:r>
              <a:rPr lang="en-US" dirty="0" smtClean="0"/>
              <a:t>Auditory </a:t>
            </a:r>
            <a:r>
              <a:rPr lang="en-US" dirty="0"/>
              <a:t>perceptions are common, as are feelings of helplessness and </a:t>
            </a:r>
            <a:r>
              <a:rPr lang="en-US" dirty="0" smtClean="0"/>
              <a:t>fear </a:t>
            </a:r>
            <a:endParaRPr lang="en-GB" dirty="0"/>
          </a:p>
        </p:txBody>
      </p:sp>
      <p:pic>
        <p:nvPicPr>
          <p:cNvPr id="2" name="Picture 1"/>
          <p:cNvPicPr>
            <a:picLocks noChangeAspect="1"/>
          </p:cNvPicPr>
          <p:nvPr/>
        </p:nvPicPr>
        <p:blipFill>
          <a:blip r:embed="rId2"/>
          <a:stretch>
            <a:fillRect/>
          </a:stretch>
        </p:blipFill>
        <p:spPr>
          <a:xfrm>
            <a:off x="539552" y="4077072"/>
            <a:ext cx="3600400" cy="2425195"/>
          </a:xfrm>
          <a:prstGeom prst="rect">
            <a:avLst/>
          </a:prstGeom>
        </p:spPr>
      </p:pic>
    </p:spTree>
    <p:extLst>
      <p:ext uri="{BB962C8B-B14F-4D97-AF65-F5344CB8AC3E}">
        <p14:creationId xmlns:p14="http://schemas.microsoft.com/office/powerpoint/2010/main" val="25644137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0075" y="0"/>
            <a:ext cx="7772400" cy="1143000"/>
          </a:xfrm>
        </p:spPr>
        <p:txBody>
          <a:bodyPr/>
          <a:lstStyle/>
          <a:p>
            <a:pPr algn="l"/>
            <a:r>
              <a:rPr lang="en-GB" altLang="en-US" dirty="0" smtClean="0"/>
              <a:t>From AAGA to reporting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5188585"/>
              </p:ext>
            </p:extLst>
          </p:nvPr>
        </p:nvGraphicFramePr>
        <p:xfrm>
          <a:off x="0" y="657225"/>
          <a:ext cx="91440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Right Arrow 4"/>
          <p:cNvSpPr>
            <a:spLocks noChangeArrowheads="1"/>
          </p:cNvSpPr>
          <p:nvPr/>
        </p:nvSpPr>
        <p:spPr bwMode="auto">
          <a:xfrm>
            <a:off x="2286000" y="1208088"/>
            <a:ext cx="1285875" cy="928687"/>
          </a:xfrm>
          <a:prstGeom prst="rightArrow">
            <a:avLst>
              <a:gd name="adj1" fmla="val 50000"/>
              <a:gd name="adj2" fmla="val 50000"/>
            </a:avLst>
          </a:prstGeom>
          <a:solidFill>
            <a:srgbClr val="FF0066"/>
          </a:solidFill>
          <a:ln w="12700" algn="ctr">
            <a:solidFill>
              <a:schemeClr val="tx1"/>
            </a:solidFill>
            <a:round/>
            <a:headEnd type="none" w="sm" len="sm"/>
            <a:tailEnd type="none" w="sm" len="sm"/>
          </a:ln>
        </p:spPr>
        <p:txBody>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spcBef>
                <a:spcPct val="0"/>
              </a:spcBef>
              <a:buClrTx/>
              <a:buSzTx/>
              <a:buFontTx/>
              <a:buNone/>
            </a:pPr>
            <a:endParaRPr lang="en-US" altLang="en-US" sz="2400"/>
          </a:p>
        </p:txBody>
      </p:sp>
      <p:sp>
        <p:nvSpPr>
          <p:cNvPr id="21509" name="TextBox 5"/>
          <p:cNvSpPr txBox="1">
            <a:spLocks noChangeArrowheads="1"/>
          </p:cNvSpPr>
          <p:nvPr/>
        </p:nvSpPr>
        <p:spPr bwMode="auto">
          <a:xfrm>
            <a:off x="2157413" y="1471613"/>
            <a:ext cx="154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spcBef>
                <a:spcPct val="0"/>
              </a:spcBef>
              <a:buClrTx/>
              <a:buSzTx/>
              <a:buFontTx/>
              <a:buNone/>
            </a:pPr>
            <a:r>
              <a:rPr lang="en-GB" altLang="en-US" sz="2000" dirty="0"/>
              <a:t> motivation</a:t>
            </a:r>
          </a:p>
        </p:txBody>
      </p:sp>
      <p:sp>
        <p:nvSpPr>
          <p:cNvPr id="21510" name="Right Arrow 6"/>
          <p:cNvSpPr>
            <a:spLocks noChangeArrowheads="1"/>
          </p:cNvSpPr>
          <p:nvPr/>
        </p:nvSpPr>
        <p:spPr bwMode="auto">
          <a:xfrm>
            <a:off x="5353050" y="1208088"/>
            <a:ext cx="1285875" cy="928687"/>
          </a:xfrm>
          <a:prstGeom prst="rightArrow">
            <a:avLst>
              <a:gd name="adj1" fmla="val 50000"/>
              <a:gd name="adj2" fmla="val 50000"/>
            </a:avLst>
          </a:prstGeom>
          <a:solidFill>
            <a:srgbClr val="FF0066"/>
          </a:solidFill>
          <a:ln w="12700" algn="ctr">
            <a:solidFill>
              <a:schemeClr val="tx1"/>
            </a:solidFill>
            <a:round/>
            <a:headEnd type="none" w="sm" len="sm"/>
            <a:tailEnd type="none" w="sm" len="sm"/>
          </a:ln>
        </p:spPr>
        <p:txBody>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spcBef>
                <a:spcPct val="0"/>
              </a:spcBef>
              <a:buClrTx/>
              <a:buSzTx/>
              <a:buFontTx/>
              <a:buNone/>
            </a:pPr>
            <a:endParaRPr lang="en-US" altLang="en-US" sz="1800"/>
          </a:p>
        </p:txBody>
      </p:sp>
      <p:sp>
        <p:nvSpPr>
          <p:cNvPr id="21511" name="TextBox 8"/>
          <p:cNvSpPr txBox="1">
            <a:spLocks noChangeArrowheads="1"/>
          </p:cNvSpPr>
          <p:nvPr/>
        </p:nvSpPr>
        <p:spPr bwMode="auto">
          <a:xfrm>
            <a:off x="5353050" y="1471613"/>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2"/>
              <a:buChar char="n"/>
              <a:defRPr sz="3200">
                <a:solidFill>
                  <a:schemeClr val="tx1"/>
                </a:solidFill>
                <a:latin typeface="Times New Roman" pitchFamily="18" charset="0"/>
              </a:defRPr>
            </a:lvl1pPr>
            <a:lvl2pPr marL="742950" indent="-285750">
              <a:spcBef>
                <a:spcPct val="20000"/>
              </a:spcBef>
              <a:buClr>
                <a:schemeClr val="folHlink"/>
              </a:buClr>
              <a:buSzPct val="75000"/>
              <a:buFont typeface="Monotype Sorts" charset="2"/>
              <a:buChar char="u"/>
              <a:defRPr sz="2800">
                <a:solidFill>
                  <a:schemeClr val="tx1"/>
                </a:solidFill>
                <a:latin typeface="Times New Roman" pitchFamily="18" charset="0"/>
              </a:defRPr>
            </a:lvl2pPr>
            <a:lvl3pPr marL="1143000" indent="-228600">
              <a:spcBef>
                <a:spcPct val="20000"/>
              </a:spcBef>
              <a:buClr>
                <a:schemeClr val="tx2"/>
              </a:buClr>
              <a:buSzPct val="65000"/>
              <a:buFont typeface="Monotype Sorts" charset="2"/>
              <a:buChar char="F"/>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tx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itchFamily="18" charset="0"/>
              </a:defRPr>
            </a:lvl9pPr>
          </a:lstStyle>
          <a:p>
            <a:pPr>
              <a:spcBef>
                <a:spcPct val="0"/>
              </a:spcBef>
              <a:buClrTx/>
              <a:buSzTx/>
              <a:buFontTx/>
              <a:buNone/>
            </a:pPr>
            <a:r>
              <a:rPr lang="en-GB" altLang="en-US" sz="2000" dirty="0"/>
              <a:t>motivation</a:t>
            </a:r>
          </a:p>
        </p:txBody>
      </p:sp>
    </p:spTree>
    <p:extLst>
      <p:ext uri="{BB962C8B-B14F-4D97-AF65-F5344CB8AC3E}">
        <p14:creationId xmlns:p14="http://schemas.microsoft.com/office/powerpoint/2010/main" val="23451769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How memory works</a:t>
            </a:r>
            <a:endParaRPr lang="en-US" dirty="0"/>
          </a:p>
        </p:txBody>
      </p:sp>
      <p:sp>
        <p:nvSpPr>
          <p:cNvPr id="3" name="Content Placeholder 2"/>
          <p:cNvSpPr>
            <a:spLocks noGrp="1"/>
          </p:cNvSpPr>
          <p:nvPr>
            <p:ph idx="1"/>
          </p:nvPr>
        </p:nvSpPr>
        <p:spPr>
          <a:xfrm>
            <a:off x="467544" y="1772817"/>
            <a:ext cx="8229600" cy="2520280"/>
          </a:xfrm>
        </p:spPr>
        <p:txBody>
          <a:bodyPr>
            <a:normAutofit/>
          </a:bodyPr>
          <a:lstStyle/>
          <a:p>
            <a:pPr marL="0" indent="0" algn="ctr">
              <a:buNone/>
            </a:pPr>
            <a:r>
              <a:rPr lang="en-US" dirty="0" smtClean="0"/>
              <a:t>Why so few?</a:t>
            </a:r>
          </a:p>
          <a:p>
            <a:pPr marL="0" indent="0" algn="ctr">
              <a:buNone/>
            </a:pPr>
            <a:r>
              <a:rPr lang="en-US" dirty="0" smtClean="0"/>
              <a:t>Why the delay?</a:t>
            </a:r>
          </a:p>
          <a:p>
            <a:pPr marL="0" indent="0" algn="ctr">
              <a:buNone/>
            </a:pPr>
            <a:r>
              <a:rPr lang="en-US" dirty="0" smtClean="0"/>
              <a:t>Can we trust them?</a:t>
            </a:r>
            <a:endParaRPr lang="en-GB" dirty="0" smtClean="0"/>
          </a:p>
        </p:txBody>
      </p:sp>
    </p:spTree>
    <p:extLst>
      <p:ext uri="{BB962C8B-B14F-4D97-AF65-F5344CB8AC3E}">
        <p14:creationId xmlns:p14="http://schemas.microsoft.com/office/powerpoint/2010/main" val="3898990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Workstreams</a:t>
            </a:r>
            <a:endParaRPr lang="en-GB" dirty="0"/>
          </a:p>
        </p:txBody>
      </p:sp>
      <p:sp>
        <p:nvSpPr>
          <p:cNvPr id="3" name="Content Placeholder 2"/>
          <p:cNvSpPr>
            <a:spLocks noGrp="1"/>
          </p:cNvSpPr>
          <p:nvPr>
            <p:ph idx="1"/>
          </p:nvPr>
        </p:nvSpPr>
        <p:spPr>
          <a:solidFill>
            <a:schemeClr val="bg1"/>
          </a:solidFill>
        </p:spPr>
        <p:txBody>
          <a:bodyPr>
            <a:normAutofit/>
          </a:bodyPr>
          <a:lstStyle/>
          <a:p>
            <a:pPr marL="0" indent="0">
              <a:buNone/>
            </a:pPr>
            <a:r>
              <a:rPr lang="en-GB" dirty="0" smtClean="0"/>
              <a:t>Baseline survey</a:t>
            </a:r>
          </a:p>
          <a:p>
            <a:pPr marL="0" indent="0">
              <a:buNone/>
            </a:pPr>
            <a:r>
              <a:rPr lang="en-GB" dirty="0" smtClean="0"/>
              <a:t>Irish baseline survey</a:t>
            </a:r>
          </a:p>
          <a:p>
            <a:pPr marL="0" indent="0">
              <a:buNone/>
            </a:pPr>
            <a:r>
              <a:rPr lang="en-GB" dirty="0" smtClean="0"/>
              <a:t>Irish activity survey</a:t>
            </a:r>
          </a:p>
          <a:p>
            <a:pPr marL="0" indent="0">
              <a:buNone/>
            </a:pPr>
            <a:r>
              <a:rPr lang="en-GB" dirty="0" smtClean="0"/>
              <a:t>UK activity survey</a:t>
            </a:r>
          </a:p>
          <a:p>
            <a:pPr marL="0" indent="0">
              <a:buNone/>
            </a:pPr>
            <a:r>
              <a:rPr lang="en-GB" dirty="0" smtClean="0"/>
              <a:t>(Psychological follow-up – tbc)</a:t>
            </a:r>
            <a:endParaRPr lang="en-GB" dirty="0"/>
          </a:p>
          <a:p>
            <a:pPr marL="0" indent="0">
              <a:buNone/>
            </a:pPr>
            <a:endParaRPr lang="en-GB" dirty="0" smtClean="0">
              <a:solidFill>
                <a:schemeClr val="bg1"/>
              </a:solidFill>
            </a:endParaRPr>
          </a:p>
          <a:p>
            <a:pPr marL="0" indent="0">
              <a:buNone/>
            </a:pPr>
            <a:endParaRPr lang="en-GB" dirty="0">
              <a:solidFill>
                <a:schemeClr val="bg1"/>
              </a:solidFill>
            </a:endParaRPr>
          </a:p>
        </p:txBody>
      </p:sp>
    </p:spTree>
    <p:extLst>
      <p:ext uri="{BB962C8B-B14F-4D97-AF65-F5344CB8AC3E}">
        <p14:creationId xmlns:p14="http://schemas.microsoft.com/office/powerpoint/2010/main" val="18135281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Why so few memories?</a:t>
            </a:r>
            <a:endParaRPr lang="en-US" dirty="0"/>
          </a:p>
        </p:txBody>
      </p:sp>
      <p:sp>
        <p:nvSpPr>
          <p:cNvPr id="3" name="Content Placeholder 2"/>
          <p:cNvSpPr>
            <a:spLocks noGrp="1"/>
          </p:cNvSpPr>
          <p:nvPr>
            <p:ph idx="1"/>
          </p:nvPr>
        </p:nvSpPr>
        <p:spPr>
          <a:xfrm>
            <a:off x="457200" y="1600201"/>
            <a:ext cx="8229600" cy="1252736"/>
          </a:xfrm>
        </p:spPr>
        <p:txBody>
          <a:bodyPr>
            <a:normAutofit/>
          </a:bodyPr>
          <a:lstStyle/>
          <a:p>
            <a:pPr marL="0" indent="0">
              <a:buNone/>
            </a:pPr>
            <a:r>
              <a:rPr lang="en-US" dirty="0" smtClean="0"/>
              <a:t>Memories are reconstructed not replayed</a:t>
            </a:r>
          </a:p>
          <a:p>
            <a:pPr marL="0" indent="0">
              <a:buNone/>
            </a:pPr>
            <a:r>
              <a:rPr lang="en-US" dirty="0" smtClean="0"/>
              <a:t>Need to </a:t>
            </a:r>
            <a:r>
              <a:rPr lang="en-US" i="1" dirty="0" smtClean="0"/>
              <a:t>understand</a:t>
            </a:r>
            <a:r>
              <a:rPr lang="en-US" dirty="0" smtClean="0"/>
              <a:t> the experience: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5736" y="2780928"/>
            <a:ext cx="4698227" cy="1440160"/>
          </a:xfrm>
          <a:prstGeom prst="rect">
            <a:avLst/>
          </a:prstGeom>
        </p:spPr>
      </p:pic>
      <p:sp>
        <p:nvSpPr>
          <p:cNvPr id="5" name="Rectangle 4"/>
          <p:cNvSpPr/>
          <p:nvPr/>
        </p:nvSpPr>
        <p:spPr>
          <a:xfrm>
            <a:off x="467544" y="4437112"/>
            <a:ext cx="8208912" cy="1668149"/>
          </a:xfrm>
          <a:prstGeom prst="rect">
            <a:avLst/>
          </a:prstGeom>
        </p:spPr>
        <p:txBody>
          <a:bodyPr wrap="square">
            <a:spAutoFit/>
          </a:bodyPr>
          <a:lstStyle/>
          <a:p>
            <a:pPr lvl="0">
              <a:spcBef>
                <a:spcPct val="20000"/>
              </a:spcBef>
            </a:pPr>
            <a:r>
              <a:rPr lang="en-US" sz="3200" dirty="0">
                <a:solidFill>
                  <a:prstClr val="black"/>
                </a:solidFill>
              </a:rPr>
              <a:t>Need to know </a:t>
            </a:r>
            <a:r>
              <a:rPr lang="en-US" sz="3200" i="1" dirty="0">
                <a:solidFill>
                  <a:prstClr val="black"/>
                </a:solidFill>
              </a:rPr>
              <a:t>source </a:t>
            </a:r>
            <a:r>
              <a:rPr lang="en-US" sz="3200" dirty="0">
                <a:solidFill>
                  <a:prstClr val="black"/>
                </a:solidFill>
              </a:rPr>
              <a:t>of the </a:t>
            </a:r>
            <a:r>
              <a:rPr lang="en-US" sz="3200" dirty="0" smtClean="0">
                <a:solidFill>
                  <a:prstClr val="black"/>
                </a:solidFill>
              </a:rPr>
              <a:t>memory (otherwise imagination or dream)</a:t>
            </a:r>
          </a:p>
          <a:p>
            <a:pPr lvl="0">
              <a:spcBef>
                <a:spcPct val="20000"/>
              </a:spcBef>
            </a:pPr>
            <a:r>
              <a:rPr lang="en-US" sz="3200" dirty="0" smtClean="0">
                <a:solidFill>
                  <a:prstClr val="black"/>
                </a:solidFill>
              </a:rPr>
              <a:t>Need to have unique </a:t>
            </a:r>
            <a:r>
              <a:rPr lang="en-US" sz="3200" i="1" dirty="0" smtClean="0">
                <a:solidFill>
                  <a:prstClr val="black"/>
                </a:solidFill>
              </a:rPr>
              <a:t>retrieval cues</a:t>
            </a:r>
            <a:endParaRPr lang="en-US" sz="3200" i="1" dirty="0">
              <a:solidFill>
                <a:prstClr val="black"/>
              </a:solidFill>
            </a:endParaRPr>
          </a:p>
        </p:txBody>
      </p:sp>
      <p:sp>
        <p:nvSpPr>
          <p:cNvPr id="6" name="TextBox 5"/>
          <p:cNvSpPr txBox="1"/>
          <p:nvPr/>
        </p:nvSpPr>
        <p:spPr>
          <a:xfrm>
            <a:off x="4355976" y="4149080"/>
            <a:ext cx="2541869" cy="338554"/>
          </a:xfrm>
          <a:prstGeom prst="rect">
            <a:avLst/>
          </a:prstGeom>
          <a:noFill/>
        </p:spPr>
        <p:txBody>
          <a:bodyPr wrap="none" rtlCol="0">
            <a:spAutoFit/>
          </a:bodyPr>
          <a:lstStyle/>
          <a:p>
            <a:r>
              <a:rPr lang="en-US" sz="1600" i="1" dirty="0" err="1" smtClean="0"/>
              <a:t>Bransford</a:t>
            </a:r>
            <a:r>
              <a:rPr lang="en-US" sz="1600" i="1" dirty="0" smtClean="0"/>
              <a:t> &amp; Johnson (1972)</a:t>
            </a:r>
            <a:endParaRPr lang="en-US" sz="1600" i="1" dirty="0"/>
          </a:p>
        </p:txBody>
      </p:sp>
    </p:spTree>
    <p:extLst>
      <p:ext uri="{BB962C8B-B14F-4D97-AF65-F5344CB8AC3E}">
        <p14:creationId xmlns:p14="http://schemas.microsoft.com/office/powerpoint/2010/main" val="12546305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Why is recall delayed?</a:t>
            </a:r>
            <a:endParaRPr lang="en-US" dirty="0"/>
          </a:p>
        </p:txBody>
      </p:sp>
      <p:sp>
        <p:nvSpPr>
          <p:cNvPr id="3" name="Content Placeholder 2"/>
          <p:cNvSpPr>
            <a:spLocks noGrp="1"/>
          </p:cNvSpPr>
          <p:nvPr>
            <p:ph idx="1"/>
          </p:nvPr>
        </p:nvSpPr>
        <p:spPr/>
        <p:txBody>
          <a:bodyPr/>
          <a:lstStyle/>
          <a:p>
            <a:pPr marL="0" indent="0">
              <a:buNone/>
            </a:pPr>
            <a:r>
              <a:rPr lang="en-US" dirty="0" smtClean="0"/>
              <a:t>Memories are over-written by more recent memories</a:t>
            </a:r>
          </a:p>
          <a:p>
            <a:pPr marL="0" indent="0">
              <a:buNone/>
            </a:pPr>
            <a:r>
              <a:rPr lang="en-US" dirty="0" smtClean="0"/>
              <a:t>Shared retrieval cues</a:t>
            </a:r>
          </a:p>
          <a:p>
            <a:pPr marL="0" indent="0">
              <a:buNone/>
            </a:pPr>
            <a:r>
              <a:rPr lang="en-US" b="1" dirty="0" smtClean="0"/>
              <a:t>AAGA patient regains consciousness at least twice</a:t>
            </a:r>
            <a:endParaRPr lang="en-US" b="1" dirty="0"/>
          </a:p>
        </p:txBody>
      </p:sp>
    </p:spTree>
    <p:extLst>
      <p:ext uri="{BB962C8B-B14F-4D97-AF65-F5344CB8AC3E}">
        <p14:creationId xmlns:p14="http://schemas.microsoft.com/office/powerpoint/2010/main" val="25950396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13792"/>
            <a:ext cx="8229600" cy="1143000"/>
          </a:xfrm>
        </p:spPr>
        <p:txBody>
          <a:bodyPr/>
          <a:lstStyle/>
          <a:p>
            <a:pPr algn="l"/>
            <a:r>
              <a:rPr lang="en-US" dirty="0" smtClean="0"/>
              <a:t>Can we trust reports of AAGA?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False memories can be created by inserting erroneous information </a:t>
            </a:r>
          </a:p>
          <a:p>
            <a:pPr marL="0" indent="0">
              <a:buNone/>
            </a:pPr>
            <a:r>
              <a:rPr lang="en-US" dirty="0" smtClean="0"/>
              <a:t>Reports of dreaming are different: pleasant content, unrelated to </a:t>
            </a:r>
            <a:r>
              <a:rPr lang="en-US" dirty="0" err="1" smtClean="0"/>
              <a:t>DoA</a:t>
            </a:r>
            <a:r>
              <a:rPr lang="en-US" dirty="0" smtClean="0"/>
              <a:t>, reported soon on emergence</a:t>
            </a:r>
          </a:p>
          <a:p>
            <a:pPr marL="0" indent="0">
              <a:buNone/>
            </a:pPr>
            <a:r>
              <a:rPr lang="en-US" dirty="0" smtClean="0"/>
              <a:t>- However none of these factors likely relevant to reports of AAGA in NAP5</a:t>
            </a:r>
          </a:p>
        </p:txBody>
      </p:sp>
    </p:spTree>
    <p:extLst>
      <p:ext uri="{BB962C8B-B14F-4D97-AF65-F5344CB8AC3E}">
        <p14:creationId xmlns:p14="http://schemas.microsoft.com/office/powerpoint/2010/main" val="38867636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NAP5 results</a:t>
            </a:r>
            <a:endParaRPr lang="en-US" dirty="0"/>
          </a:p>
        </p:txBody>
      </p:sp>
      <p:sp>
        <p:nvSpPr>
          <p:cNvPr id="3" name="Content Placeholder 2"/>
          <p:cNvSpPr>
            <a:spLocks noGrp="1"/>
          </p:cNvSpPr>
          <p:nvPr>
            <p:ph sz="half" idx="1"/>
          </p:nvPr>
        </p:nvSpPr>
        <p:spPr>
          <a:xfrm>
            <a:off x="251520" y="1600200"/>
            <a:ext cx="8568952" cy="3845024"/>
          </a:xfrm>
        </p:spPr>
        <p:txBody>
          <a:bodyPr>
            <a:normAutofit/>
          </a:bodyPr>
          <a:lstStyle/>
          <a:p>
            <a:r>
              <a:rPr lang="en-US" dirty="0"/>
              <a:t>141 certain/probable or possible </a:t>
            </a:r>
            <a:r>
              <a:rPr lang="en-US" dirty="0" smtClean="0"/>
              <a:t>cases (1:20,000 </a:t>
            </a:r>
            <a:r>
              <a:rPr lang="en-US" dirty="0" err="1" smtClean="0"/>
              <a:t>cf</a:t>
            </a:r>
            <a:r>
              <a:rPr lang="en-US" dirty="0" smtClean="0"/>
              <a:t> 1:600 with Brice)</a:t>
            </a:r>
          </a:p>
          <a:p>
            <a:r>
              <a:rPr lang="en-US" dirty="0" smtClean="0"/>
              <a:t>43% reported to another anaesthetist, 26% to anaesthetist who provided care, 15% to recovery or ward nurses</a:t>
            </a:r>
          </a:p>
          <a:p>
            <a:r>
              <a:rPr lang="en-US" dirty="0" smtClean="0"/>
              <a:t>34% reported on day of AAGA, 11% day after, 52% within a week</a:t>
            </a:r>
          </a:p>
          <a:p>
            <a:r>
              <a:rPr lang="en-US" dirty="0" smtClean="0"/>
              <a:t>but 25% reported after a year or more</a:t>
            </a:r>
          </a:p>
          <a:p>
            <a:endParaRPr lang="en-US" dirty="0" smtClean="0"/>
          </a:p>
          <a:p>
            <a:endParaRPr lang="en-US" dirty="0" smtClean="0"/>
          </a:p>
        </p:txBody>
      </p:sp>
    </p:spTree>
    <p:extLst>
      <p:ext uri="{BB962C8B-B14F-4D97-AF65-F5344CB8AC3E}">
        <p14:creationId xmlns:p14="http://schemas.microsoft.com/office/powerpoint/2010/main" val="41024934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Trustworthy?</a:t>
            </a:r>
            <a:endParaRPr lang="en-US" dirty="0"/>
          </a:p>
        </p:txBody>
      </p:sp>
      <p:sp>
        <p:nvSpPr>
          <p:cNvPr id="3" name="Content Placeholder 2"/>
          <p:cNvSpPr>
            <a:spLocks noGrp="1"/>
          </p:cNvSpPr>
          <p:nvPr>
            <p:ph sz="half" idx="1"/>
          </p:nvPr>
        </p:nvSpPr>
        <p:spPr>
          <a:xfrm>
            <a:off x="457200" y="1600200"/>
            <a:ext cx="8219256" cy="4525963"/>
          </a:xfrm>
        </p:spPr>
        <p:txBody>
          <a:bodyPr/>
          <a:lstStyle/>
          <a:p>
            <a:r>
              <a:rPr lang="en-US" dirty="0" smtClean="0"/>
              <a:t>Certain/probable and possible reports were supported by anaesthetic notes</a:t>
            </a:r>
          </a:p>
          <a:p>
            <a:r>
              <a:rPr lang="en-US" dirty="0" smtClean="0"/>
              <a:t>Reports classed as </a:t>
            </a:r>
            <a:r>
              <a:rPr lang="en-US" dirty="0" err="1"/>
              <a:t>u</a:t>
            </a:r>
            <a:r>
              <a:rPr lang="en-US" dirty="0" err="1" smtClean="0"/>
              <a:t>nassessable</a:t>
            </a:r>
            <a:r>
              <a:rPr lang="en-US" dirty="0" smtClean="0"/>
              <a:t> </a:t>
            </a:r>
            <a:r>
              <a:rPr lang="en-US" dirty="0"/>
              <a:t>or </a:t>
            </a:r>
            <a:r>
              <a:rPr lang="en-US" dirty="0" smtClean="0"/>
              <a:t>unlikely were typically confused about timing of </a:t>
            </a:r>
            <a:r>
              <a:rPr lang="en-US" dirty="0" err="1" smtClean="0"/>
              <a:t>peri</a:t>
            </a:r>
            <a:r>
              <a:rPr lang="en-US" dirty="0" smtClean="0"/>
              <a:t>-operative events or too sparse to interpret</a:t>
            </a:r>
          </a:p>
          <a:p>
            <a:r>
              <a:rPr lang="en-US" dirty="0" smtClean="0"/>
              <a:t>Panel judged there were </a:t>
            </a:r>
            <a:r>
              <a:rPr lang="en-US" b="1" dirty="0" smtClean="0"/>
              <a:t>no malicious reports</a:t>
            </a:r>
            <a:endParaRPr lang="en-US" b="1" dirty="0"/>
          </a:p>
        </p:txBody>
      </p:sp>
    </p:spTree>
    <p:extLst>
      <p:ext uri="{BB962C8B-B14F-4D97-AF65-F5344CB8AC3E}">
        <p14:creationId xmlns:p14="http://schemas.microsoft.com/office/powerpoint/2010/main" val="20069425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 experiences</a:t>
            </a:r>
            <a:endParaRPr lang="en-US" dirty="0"/>
          </a:p>
        </p:txBody>
      </p:sp>
      <p:sp>
        <p:nvSpPr>
          <p:cNvPr id="3" name="Content Placeholder 2"/>
          <p:cNvSpPr>
            <a:spLocks noGrp="1"/>
          </p:cNvSpPr>
          <p:nvPr>
            <p:ph sz="half" idx="1"/>
          </p:nvPr>
        </p:nvSpPr>
        <p:spPr>
          <a:xfrm>
            <a:off x="251520" y="1600200"/>
            <a:ext cx="8568952" cy="1324744"/>
          </a:xfrm>
        </p:spPr>
        <p:txBody>
          <a:bodyPr>
            <a:normAutofit fontScale="92500" lnSpcReduction="10000"/>
          </a:bodyPr>
          <a:lstStyle/>
          <a:p>
            <a:r>
              <a:rPr lang="en-US" dirty="0" smtClean="0"/>
              <a:t>Wide variety </a:t>
            </a:r>
            <a:r>
              <a:rPr lang="en-US" dirty="0"/>
              <a:t>of </a:t>
            </a:r>
            <a:r>
              <a:rPr lang="en-US" dirty="0" smtClean="0"/>
              <a:t>experiences</a:t>
            </a:r>
          </a:p>
          <a:p>
            <a:r>
              <a:rPr lang="en-US" dirty="0" smtClean="0"/>
              <a:t>Only one </a:t>
            </a:r>
            <a:r>
              <a:rPr lang="en-US" dirty="0"/>
              <a:t>report </a:t>
            </a:r>
            <a:r>
              <a:rPr lang="en-US" dirty="0" smtClean="0"/>
              <a:t>(‘unlikely’) of </a:t>
            </a:r>
            <a:r>
              <a:rPr lang="en-US" dirty="0"/>
              <a:t>a patient interpreting </a:t>
            </a:r>
            <a:r>
              <a:rPr lang="en-US" dirty="0" smtClean="0"/>
              <a:t>dream </a:t>
            </a:r>
            <a:r>
              <a:rPr lang="en-US" dirty="0"/>
              <a:t>as AAGA</a:t>
            </a:r>
          </a:p>
          <a:p>
            <a:endParaRPr lang="en-US" dirty="0" smtClean="0"/>
          </a:p>
        </p:txBody>
      </p:sp>
      <p:graphicFrame>
        <p:nvGraphicFramePr>
          <p:cNvPr id="5" name="Chart 4"/>
          <p:cNvGraphicFramePr/>
          <p:nvPr>
            <p:extLst>
              <p:ext uri="{D42A27DB-BD31-4B8C-83A1-F6EECF244321}">
                <p14:modId xmlns:p14="http://schemas.microsoft.com/office/powerpoint/2010/main" val="2837566478"/>
              </p:ext>
            </p:extLst>
          </p:nvPr>
        </p:nvGraphicFramePr>
        <p:xfrm>
          <a:off x="251520" y="2780928"/>
          <a:ext cx="6192688"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580112" y="3717032"/>
            <a:ext cx="2832814" cy="646331"/>
          </a:xfrm>
          <a:prstGeom prst="rect">
            <a:avLst/>
          </a:prstGeom>
          <a:noFill/>
        </p:spPr>
        <p:txBody>
          <a:bodyPr wrap="none" rtlCol="0">
            <a:spAutoFit/>
          </a:bodyPr>
          <a:lstStyle/>
          <a:p>
            <a:r>
              <a:rPr lang="en-US" dirty="0" smtClean="0"/>
              <a:t>Median 2 experiences </a:t>
            </a:r>
          </a:p>
          <a:p>
            <a:r>
              <a:rPr lang="en-US" dirty="0" smtClean="0"/>
              <a:t>Range 0 (‘being awake’) to 8</a:t>
            </a:r>
            <a:endParaRPr lang="en-US" dirty="0"/>
          </a:p>
        </p:txBody>
      </p:sp>
      <p:sp>
        <p:nvSpPr>
          <p:cNvPr id="6" name="TextBox 5"/>
          <p:cNvSpPr txBox="1"/>
          <p:nvPr/>
        </p:nvSpPr>
        <p:spPr>
          <a:xfrm>
            <a:off x="2699792" y="6309320"/>
            <a:ext cx="3096344" cy="646331"/>
          </a:xfrm>
          <a:prstGeom prst="rect">
            <a:avLst/>
          </a:prstGeom>
          <a:noFill/>
        </p:spPr>
        <p:txBody>
          <a:bodyPr wrap="square" rtlCol="0">
            <a:spAutoFit/>
          </a:bodyPr>
          <a:lstStyle/>
          <a:p>
            <a:pPr algn="ctr"/>
            <a:r>
              <a:rPr lang="en-US" b="1" dirty="0" smtClean="0"/>
              <a:t>% certain/probable and possible cases</a:t>
            </a:r>
            <a:endParaRPr lang="en-US" b="1" dirty="0"/>
          </a:p>
        </p:txBody>
      </p:sp>
    </p:spTree>
    <p:extLst>
      <p:ext uri="{BB962C8B-B14F-4D97-AF65-F5344CB8AC3E}">
        <p14:creationId xmlns:p14="http://schemas.microsoft.com/office/powerpoint/2010/main" val="21528404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Neutral reports</a:t>
            </a:r>
            <a:endParaRPr lang="en-US" dirty="0"/>
          </a:p>
        </p:txBody>
      </p:sp>
      <p:sp>
        <p:nvSpPr>
          <p:cNvPr id="3" name="Content Placeholder 2"/>
          <p:cNvSpPr>
            <a:spLocks noGrp="1"/>
          </p:cNvSpPr>
          <p:nvPr>
            <p:ph idx="1"/>
          </p:nvPr>
        </p:nvSpPr>
        <p:spPr>
          <a:solidFill>
            <a:srgbClr val="ADF232">
              <a:alpha val="41000"/>
            </a:srgbClr>
          </a:solidFill>
        </p:spPr>
        <p:txBody>
          <a:bodyPr>
            <a:normAutofit/>
          </a:bodyPr>
          <a:lstStyle/>
          <a:p>
            <a:pPr marL="0" indent="0">
              <a:buNone/>
            </a:pPr>
            <a:r>
              <a:rPr lang="en-GB" sz="2400" dirty="0"/>
              <a:t>A patient </a:t>
            </a:r>
            <a:r>
              <a:rPr lang="en-US" sz="2400" dirty="0"/>
              <a:t>mentioned to the surgeon overhearing a conversation between surgeons regarding the position of incision, and quoted exactly what had been discussed. The conversation had taken place in the middle of surgery, for a few seconds. The patient was interested rather than concerned.</a:t>
            </a:r>
            <a:endParaRPr lang="en-GB" sz="2400" dirty="0"/>
          </a:p>
          <a:p>
            <a:pPr marL="0" indent="0">
              <a:buNone/>
            </a:pPr>
            <a:r>
              <a:rPr lang="en-GB" sz="2400" dirty="0"/>
              <a:t> </a:t>
            </a:r>
          </a:p>
          <a:p>
            <a:pPr marL="0" indent="0">
              <a:buNone/>
            </a:pPr>
            <a:r>
              <a:rPr lang="en-GB" sz="2400" dirty="0"/>
              <a:t>A patient whose trachea was difficult to intubate recalled anaesthetists trying to “get the tube down and struggling” but was </a:t>
            </a:r>
            <a:r>
              <a:rPr lang="en-GB" sz="2400" b="1" dirty="0"/>
              <a:t>reassured by their care </a:t>
            </a:r>
            <a:r>
              <a:rPr lang="en-GB" sz="2400" dirty="0"/>
              <a:t>and thanked them. The patient was not distressed and thanked the anaesthetists for their care and attention.</a:t>
            </a:r>
            <a:r>
              <a:rPr lang="en-GB" sz="2400" b="1" dirty="0"/>
              <a:t> </a:t>
            </a:r>
            <a:endParaRPr lang="en-GB" sz="2400" dirty="0"/>
          </a:p>
        </p:txBody>
      </p:sp>
    </p:spTree>
    <p:extLst>
      <p:ext uri="{BB962C8B-B14F-4D97-AF65-F5344CB8AC3E}">
        <p14:creationId xmlns:p14="http://schemas.microsoft.com/office/powerpoint/2010/main" val="24910357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Distress</a:t>
            </a:r>
            <a:endParaRPr lang="en-GB" dirty="0"/>
          </a:p>
        </p:txBody>
      </p:sp>
      <p:sp>
        <p:nvSpPr>
          <p:cNvPr id="3" name="Content Placeholder 2"/>
          <p:cNvSpPr>
            <a:spLocks noGrp="1"/>
          </p:cNvSpPr>
          <p:nvPr>
            <p:ph idx="1"/>
          </p:nvPr>
        </p:nvSpPr>
        <p:spPr>
          <a:xfrm>
            <a:off x="0" y="1600200"/>
            <a:ext cx="9144000" cy="4525963"/>
          </a:xfrm>
        </p:spPr>
        <p:txBody>
          <a:bodyPr>
            <a:normAutofit/>
          </a:bodyPr>
          <a:lstStyle/>
          <a:p>
            <a:pPr marL="0" indent="0">
              <a:buNone/>
            </a:pPr>
            <a:endParaRPr lang="en-GB" sz="2400" dirty="0" smtClean="0"/>
          </a:p>
          <a:p>
            <a:pPr marL="0" indent="0" algn="ctr">
              <a:buNone/>
            </a:pPr>
            <a:r>
              <a:rPr lang="en-GB" sz="6600" dirty="0" smtClean="0"/>
              <a:t>Pain 			18%</a:t>
            </a:r>
          </a:p>
          <a:p>
            <a:pPr marL="0" indent="0" algn="ctr">
              <a:buNone/>
            </a:pPr>
            <a:r>
              <a:rPr lang="en-GB" sz="6600" dirty="0" smtClean="0"/>
              <a:t>Distress		53%</a:t>
            </a:r>
          </a:p>
        </p:txBody>
      </p:sp>
    </p:spTree>
    <p:extLst>
      <p:ext uri="{BB962C8B-B14F-4D97-AF65-F5344CB8AC3E}">
        <p14:creationId xmlns:p14="http://schemas.microsoft.com/office/powerpoint/2010/main" val="41960089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Distress</a:t>
            </a:r>
            <a:endParaRPr lang="en-US" dirty="0"/>
          </a:p>
        </p:txBody>
      </p:sp>
      <p:sp>
        <p:nvSpPr>
          <p:cNvPr id="3" name="Content Placeholder 2"/>
          <p:cNvSpPr>
            <a:spLocks noGrp="1"/>
          </p:cNvSpPr>
          <p:nvPr>
            <p:ph sz="half" idx="1"/>
          </p:nvPr>
        </p:nvSpPr>
        <p:spPr>
          <a:xfrm>
            <a:off x="457200" y="1855365"/>
            <a:ext cx="3826768" cy="4525963"/>
          </a:xfrm>
        </p:spPr>
        <p:txBody>
          <a:bodyPr>
            <a:normAutofit/>
          </a:bodyPr>
          <a:lstStyle/>
          <a:p>
            <a:pPr marL="0" indent="0">
              <a:buNone/>
            </a:pPr>
            <a:r>
              <a:rPr lang="en-US" dirty="0" smtClean="0">
                <a:solidFill>
                  <a:srgbClr val="FF0000"/>
                </a:solidFill>
              </a:rPr>
              <a:t>53% distress</a:t>
            </a:r>
          </a:p>
          <a:p>
            <a:pPr marL="0" indent="0">
              <a:buNone/>
            </a:pPr>
            <a:r>
              <a:rPr lang="en-US" dirty="0"/>
              <a:t>C</a:t>
            </a:r>
            <a:r>
              <a:rPr lang="en-US" dirty="0" smtClean="0"/>
              <a:t>ommon </a:t>
            </a:r>
            <a:r>
              <a:rPr lang="en-US" dirty="0"/>
              <a:t>in, but not restricted to, cases with pain or </a:t>
            </a:r>
            <a:r>
              <a:rPr lang="en-US" dirty="0" smtClean="0"/>
              <a:t>paralysis</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3968" y="1955973"/>
            <a:ext cx="4624858" cy="3861048"/>
          </a:xfrm>
          <a:prstGeom prst="rect">
            <a:avLst/>
          </a:prstGeom>
        </p:spPr>
      </p:pic>
    </p:spTree>
    <p:extLst>
      <p:ext uri="{BB962C8B-B14F-4D97-AF65-F5344CB8AC3E}">
        <p14:creationId xmlns:p14="http://schemas.microsoft.com/office/powerpoint/2010/main" val="26803187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Distress</a:t>
            </a:r>
            <a:endParaRPr lang="en-US" dirty="0"/>
          </a:p>
        </p:txBody>
      </p:sp>
      <p:sp>
        <p:nvSpPr>
          <p:cNvPr id="3" name="Content Placeholder 2"/>
          <p:cNvSpPr>
            <a:spLocks noGrp="1"/>
          </p:cNvSpPr>
          <p:nvPr>
            <p:ph sz="half" idx="1"/>
          </p:nvPr>
        </p:nvSpPr>
        <p:spPr>
          <a:xfrm>
            <a:off x="457200" y="1783357"/>
            <a:ext cx="3466728" cy="4525963"/>
          </a:xfrm>
        </p:spPr>
        <p:txBody>
          <a:bodyPr>
            <a:normAutofit/>
          </a:bodyPr>
          <a:lstStyle/>
          <a:p>
            <a:pPr marL="0" indent="0">
              <a:buNone/>
            </a:pPr>
            <a:r>
              <a:rPr lang="en-US" dirty="0" smtClean="0">
                <a:solidFill>
                  <a:srgbClr val="FF0000"/>
                </a:solidFill>
              </a:rPr>
              <a:t>Distress </a:t>
            </a:r>
            <a:r>
              <a:rPr lang="en-US" dirty="0">
                <a:solidFill>
                  <a:srgbClr val="FF0000"/>
                </a:solidFill>
              </a:rPr>
              <a:t>during AAGA was very strongly associated with long-term psychological </a:t>
            </a:r>
            <a:r>
              <a:rPr lang="en-US" dirty="0" smtClean="0">
                <a:solidFill>
                  <a:srgbClr val="FF0000"/>
                </a:solidFill>
              </a:rPr>
              <a:t>harm</a:t>
            </a:r>
            <a:endParaRPr lang="en-GB" dirty="0">
              <a:solidFill>
                <a:srgbClr val="FF0000"/>
              </a:solidFill>
            </a:endParaRPr>
          </a:p>
          <a:p>
            <a:endParaRPr lang="en-US"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00001" y="1811957"/>
            <a:ext cx="4619261" cy="4392488"/>
          </a:xfrm>
          <a:prstGeom prst="rect">
            <a:avLst/>
          </a:prstGeom>
        </p:spPr>
      </p:pic>
    </p:spTree>
    <p:extLst>
      <p:ext uri="{BB962C8B-B14F-4D97-AF65-F5344CB8AC3E}">
        <p14:creationId xmlns:p14="http://schemas.microsoft.com/office/powerpoint/2010/main" val="1180197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Methods</a:t>
            </a:r>
            <a:endParaRPr lang="en-GB"/>
          </a:p>
        </p:txBody>
      </p:sp>
      <p:sp>
        <p:nvSpPr>
          <p:cNvPr id="3" name="Content Placeholder 2"/>
          <p:cNvSpPr>
            <a:spLocks noGrp="1"/>
          </p:cNvSpPr>
          <p:nvPr>
            <p:ph idx="1"/>
          </p:nvPr>
        </p:nvSpPr>
        <p:spPr>
          <a:xfrm>
            <a:off x="457200" y="1600200"/>
            <a:ext cx="7283152" cy="4925144"/>
          </a:xfrm>
        </p:spPr>
        <p:txBody>
          <a:bodyPr>
            <a:normAutofit fontScale="92500" lnSpcReduction="10000"/>
          </a:bodyPr>
          <a:lstStyle/>
          <a:p>
            <a:pPr marL="0" indent="0">
              <a:buNone/>
            </a:pPr>
            <a:r>
              <a:rPr lang="en-GB" dirty="0" smtClean="0"/>
              <a:t>Broadly as for NAP3, NAP4</a:t>
            </a:r>
          </a:p>
          <a:p>
            <a:pPr marL="0" indent="0">
              <a:buNone/>
            </a:pPr>
            <a:r>
              <a:rPr lang="en-GB" dirty="0" smtClean="0"/>
              <a:t>- All UK NHS hospitals</a:t>
            </a:r>
          </a:p>
          <a:p>
            <a:pPr>
              <a:buFontTx/>
              <a:buChar char="-"/>
            </a:pPr>
            <a:r>
              <a:rPr lang="en-GB" dirty="0" smtClean="0"/>
              <a:t>Service evaluation</a:t>
            </a:r>
          </a:p>
          <a:p>
            <a:pPr>
              <a:buFontTx/>
              <a:buChar char="-"/>
            </a:pPr>
            <a:r>
              <a:rPr lang="en-GB" dirty="0" smtClean="0"/>
              <a:t>I year registry</a:t>
            </a:r>
          </a:p>
          <a:p>
            <a:pPr marL="0" indent="0">
              <a:buNone/>
            </a:pPr>
            <a:endParaRPr lang="en-GB" dirty="0" smtClean="0"/>
          </a:p>
          <a:p>
            <a:pPr marL="0" indent="0">
              <a:buNone/>
            </a:pPr>
            <a:r>
              <a:rPr lang="en-GB" dirty="0" smtClean="0"/>
              <a:t>New </a:t>
            </a:r>
            <a:r>
              <a:rPr lang="en-GB" dirty="0"/>
              <a:t>for NAP5</a:t>
            </a:r>
          </a:p>
          <a:p>
            <a:pPr marL="0" indent="0">
              <a:buNone/>
            </a:pPr>
            <a:r>
              <a:rPr lang="en-GB" dirty="0" smtClean="0"/>
              <a:t>- Inclusion </a:t>
            </a:r>
            <a:r>
              <a:rPr lang="en-GB" dirty="0"/>
              <a:t>of Ireland</a:t>
            </a:r>
          </a:p>
          <a:p>
            <a:pPr marL="0" indent="0">
              <a:buNone/>
            </a:pPr>
            <a:r>
              <a:rPr lang="en-GB" dirty="0" smtClean="0"/>
              <a:t>- Negative reporting</a:t>
            </a:r>
          </a:p>
          <a:p>
            <a:pPr marL="0" indent="0">
              <a:buNone/>
            </a:pPr>
            <a:r>
              <a:rPr lang="en-GB" dirty="0" smtClean="0"/>
              <a:t>- Collaboration AAGBI + </a:t>
            </a:r>
            <a:r>
              <a:rPr lang="en-GB" dirty="0" err="1" smtClean="0"/>
              <a:t>RCoA</a:t>
            </a:r>
            <a:endParaRPr lang="en-GB" dirty="0"/>
          </a:p>
          <a:p>
            <a:pPr marL="0" indent="0">
              <a:buNone/>
            </a:pPr>
            <a:endParaRPr lang="en-GB" dirty="0" smtClean="0"/>
          </a:p>
          <a:p>
            <a:endParaRPr lang="en-GB" dirty="0" smtClean="0"/>
          </a:p>
          <a:p>
            <a:endParaRPr lang="en-GB" dirty="0"/>
          </a:p>
        </p:txBody>
      </p:sp>
    </p:spTree>
    <p:extLst>
      <p:ext uri="{BB962C8B-B14F-4D97-AF65-F5344CB8AC3E}">
        <p14:creationId xmlns:p14="http://schemas.microsoft.com/office/powerpoint/2010/main" val="39453369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Severe distress</a:t>
            </a:r>
            <a:endParaRPr lang="en-US" dirty="0"/>
          </a:p>
        </p:txBody>
      </p:sp>
      <p:sp>
        <p:nvSpPr>
          <p:cNvPr id="3" name="Content Placeholder 2"/>
          <p:cNvSpPr>
            <a:spLocks noGrp="1"/>
          </p:cNvSpPr>
          <p:nvPr>
            <p:ph sz="half" idx="1"/>
          </p:nvPr>
        </p:nvSpPr>
        <p:spPr>
          <a:xfrm>
            <a:off x="457200" y="1624859"/>
            <a:ext cx="4038600" cy="2596230"/>
          </a:xfrm>
          <a:solidFill>
            <a:srgbClr val="ADF232">
              <a:alpha val="35000"/>
            </a:srgbClr>
          </a:solidFill>
        </p:spPr>
        <p:txBody>
          <a:bodyPr>
            <a:normAutofit/>
          </a:bodyPr>
          <a:lstStyle/>
          <a:p>
            <a:pPr marL="0" indent="0">
              <a:buNone/>
            </a:pPr>
            <a:r>
              <a:rPr lang="en-GB" sz="2400" dirty="0"/>
              <a:t>A patient reported auditory and tactile recall of laryngoscopy and intubation and the start of surgery. The patient wanted to scream but could not move or speak. </a:t>
            </a:r>
          </a:p>
        </p:txBody>
      </p:sp>
      <p:sp>
        <p:nvSpPr>
          <p:cNvPr id="5" name="Content Placeholder 2"/>
          <p:cNvSpPr txBox="1">
            <a:spLocks/>
          </p:cNvSpPr>
          <p:nvPr/>
        </p:nvSpPr>
        <p:spPr>
          <a:xfrm>
            <a:off x="4716016" y="1634341"/>
            <a:ext cx="4038600" cy="3306827"/>
          </a:xfrm>
          <a:prstGeom prst="rect">
            <a:avLst/>
          </a:prstGeom>
          <a:solidFill>
            <a:srgbClr val="ADF232">
              <a:alpha val="35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smtClean="0"/>
              <a:t>The </a:t>
            </a:r>
            <a:r>
              <a:rPr lang="en-GB" sz="2400" dirty="0"/>
              <a:t>patient could hear everything </a:t>
            </a:r>
            <a:r>
              <a:rPr lang="en-GB" sz="2400" dirty="0" smtClean="0"/>
              <a:t>but </a:t>
            </a:r>
            <a:r>
              <a:rPr lang="en-GB" sz="2400" dirty="0"/>
              <a:t>felt no pain, only some touch when somebody lifted their leg, and something being drawn along the leg with a pencil (as did happen), some humming, and then with no pain, an incision. </a:t>
            </a:r>
          </a:p>
        </p:txBody>
      </p:sp>
    </p:spTree>
    <p:extLst>
      <p:ext uri="{BB962C8B-B14F-4D97-AF65-F5344CB8AC3E}">
        <p14:creationId xmlns:p14="http://schemas.microsoft.com/office/powerpoint/2010/main" val="26523536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	   Sensations vs phase</a:t>
            </a:r>
            <a:endParaRPr lang="en-GB" dirty="0"/>
          </a:p>
        </p:txBody>
      </p:sp>
      <p:sp>
        <p:nvSpPr>
          <p:cNvPr id="5" name="Content Placeholder 2"/>
          <p:cNvSpPr txBox="1">
            <a:spLocks/>
          </p:cNvSpPr>
          <p:nvPr/>
        </p:nvSpPr>
        <p:spPr>
          <a:xfrm>
            <a:off x="171371" y="4365104"/>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GB" sz="2400" dirty="0" smtClean="0"/>
          </a:p>
          <a:p>
            <a:pPr marL="0" indent="0">
              <a:buFont typeface="Arial" panose="020B0604020202020204" pitchFamily="34" charset="0"/>
              <a:buNone/>
            </a:pPr>
            <a:r>
              <a:rPr lang="en-GB" sz="6600" dirty="0" smtClean="0"/>
              <a:t>			</a:t>
            </a:r>
            <a:endParaRPr lang="en-GB" sz="6600" dirty="0"/>
          </a:p>
        </p:txBody>
      </p:sp>
      <p:sp>
        <p:nvSpPr>
          <p:cNvPr id="3" name="Content Placeholder 2"/>
          <p:cNvSpPr>
            <a:spLocks noGrp="1"/>
          </p:cNvSpPr>
          <p:nvPr>
            <p:ph idx="1"/>
          </p:nvPr>
        </p:nvSpPr>
        <p:spPr>
          <a:xfrm>
            <a:off x="683568" y="2132856"/>
            <a:ext cx="7931224" cy="3849291"/>
          </a:xfrm>
        </p:spPr>
        <p:txBody>
          <a:bodyPr>
            <a:normAutofit lnSpcReduction="10000"/>
          </a:bodyPr>
          <a:lstStyle/>
          <a:p>
            <a:pPr marL="0" indent="0">
              <a:buNone/>
            </a:pPr>
            <a:r>
              <a:rPr lang="en-GB" dirty="0"/>
              <a:t>Induction 	</a:t>
            </a:r>
            <a:r>
              <a:rPr lang="en-GB" dirty="0" smtClean="0"/>
              <a:t>		Touch </a:t>
            </a:r>
            <a:r>
              <a:rPr lang="en-GB" dirty="0"/>
              <a:t>(</a:t>
            </a:r>
            <a:r>
              <a:rPr lang="en-GB" dirty="0" err="1"/>
              <a:t>e.g</a:t>
            </a:r>
            <a:r>
              <a:rPr lang="en-GB" dirty="0"/>
              <a:t> </a:t>
            </a:r>
            <a:r>
              <a:rPr lang="en-GB" dirty="0" smtClean="0"/>
              <a:t>TT)</a:t>
            </a:r>
          </a:p>
          <a:p>
            <a:pPr marL="0" indent="0">
              <a:buNone/>
            </a:pPr>
            <a:r>
              <a:rPr lang="en-GB" dirty="0"/>
              <a:t>	</a:t>
            </a:r>
            <a:r>
              <a:rPr lang="en-GB" dirty="0" smtClean="0"/>
              <a:t>			Paralysis</a:t>
            </a:r>
          </a:p>
          <a:p>
            <a:pPr marL="0" indent="0">
              <a:buNone/>
            </a:pPr>
            <a:endParaRPr lang="en-GB" dirty="0"/>
          </a:p>
          <a:p>
            <a:pPr marL="0" indent="0">
              <a:buNone/>
            </a:pPr>
            <a:r>
              <a:rPr lang="en-GB" dirty="0"/>
              <a:t>Maintenance	</a:t>
            </a:r>
            <a:r>
              <a:rPr lang="en-GB" dirty="0" smtClean="0"/>
              <a:t>	Paralysis</a:t>
            </a:r>
          </a:p>
          <a:p>
            <a:pPr marL="0" indent="0">
              <a:buNone/>
            </a:pPr>
            <a:r>
              <a:rPr lang="en-GB" dirty="0"/>
              <a:t>	</a:t>
            </a:r>
            <a:r>
              <a:rPr lang="en-GB" dirty="0" smtClean="0"/>
              <a:t>			Pain </a:t>
            </a:r>
          </a:p>
          <a:p>
            <a:pPr marL="0" indent="0">
              <a:buNone/>
            </a:pPr>
            <a:endParaRPr lang="en-GB" dirty="0"/>
          </a:p>
          <a:p>
            <a:pPr marL="0" indent="0">
              <a:buNone/>
            </a:pPr>
            <a:r>
              <a:rPr lang="en-GB" dirty="0"/>
              <a:t>Emergence </a:t>
            </a:r>
            <a:r>
              <a:rPr lang="en-GB" dirty="0" smtClean="0"/>
              <a:t>		Paralysis</a:t>
            </a:r>
            <a:endParaRPr lang="en-GB" dirty="0"/>
          </a:p>
        </p:txBody>
      </p:sp>
    </p:spTree>
    <p:extLst>
      <p:ext uri="{BB962C8B-B14F-4D97-AF65-F5344CB8AC3E}">
        <p14:creationId xmlns:p14="http://schemas.microsoft.com/office/powerpoint/2010/main" val="4084559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l"/>
            <a:r>
              <a:rPr lang="en-GB" dirty="0"/>
              <a:t>Distress vs duration of experience</a:t>
            </a: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412773"/>
            <a:ext cx="7632848" cy="583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948264" y="2708920"/>
            <a:ext cx="2045175" cy="1077218"/>
          </a:xfrm>
          <a:prstGeom prst="rect">
            <a:avLst/>
          </a:prstGeom>
          <a:solidFill>
            <a:schemeClr val="bg1"/>
          </a:solidFill>
        </p:spPr>
        <p:txBody>
          <a:bodyPr wrap="none">
            <a:spAutoFit/>
          </a:bodyPr>
          <a:lstStyle/>
          <a:p>
            <a:r>
              <a:rPr lang="en-GB" sz="3200" dirty="0" smtClean="0">
                <a:solidFill>
                  <a:srgbClr val="FF0000"/>
                </a:solidFill>
              </a:rPr>
              <a:t>No clear </a:t>
            </a:r>
          </a:p>
          <a:p>
            <a:r>
              <a:rPr lang="en-GB" sz="3200" dirty="0" smtClean="0">
                <a:solidFill>
                  <a:srgbClr val="FF0000"/>
                </a:solidFill>
              </a:rPr>
              <a:t>association</a:t>
            </a:r>
            <a:endParaRPr lang="en-GB" sz="3200" dirty="0">
              <a:solidFill>
                <a:srgbClr val="FF0000"/>
              </a:solidFill>
            </a:endParaRPr>
          </a:p>
        </p:txBody>
      </p:sp>
    </p:spTree>
    <p:extLst>
      <p:ext uri="{BB962C8B-B14F-4D97-AF65-F5344CB8AC3E}">
        <p14:creationId xmlns:p14="http://schemas.microsoft.com/office/powerpoint/2010/main" val="22069012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l"/>
            <a:r>
              <a:rPr lang="en-GB" dirty="0"/>
              <a:t>Distress vs duration of experience</a:t>
            </a:r>
          </a:p>
        </p:txBody>
      </p:sp>
      <p:sp>
        <p:nvSpPr>
          <p:cNvPr id="4" name="Content Placeholder 2"/>
          <p:cNvSpPr txBox="1">
            <a:spLocks/>
          </p:cNvSpPr>
          <p:nvPr/>
        </p:nvSpPr>
        <p:spPr>
          <a:xfrm>
            <a:off x="467544" y="1752600"/>
            <a:ext cx="8138864" cy="4484711"/>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Distress vs duration of experience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	</a:t>
            </a:r>
            <a:r>
              <a:rPr lang="en-GB" dirty="0" smtClean="0"/>
              <a:t>		median      	IQR           	range</a:t>
            </a:r>
          </a:p>
          <a:p>
            <a:pPr marL="0" indent="0">
              <a:buFont typeface="Arial" panose="020B0604020202020204" pitchFamily="34" charset="0"/>
              <a:buNone/>
            </a:pPr>
            <a:endParaRPr lang="en-GB" dirty="0"/>
          </a:p>
          <a:p>
            <a:pPr marL="0" indent="0">
              <a:buFont typeface="Arial" panose="020B0604020202020204" pitchFamily="34" charset="0"/>
              <a:buNone/>
            </a:pPr>
            <a:r>
              <a:rPr lang="en-GB" dirty="0" smtClean="0"/>
              <a:t>No distress            60 		15-300 	3-10,800</a:t>
            </a:r>
          </a:p>
          <a:p>
            <a:pPr marL="0" indent="0">
              <a:buFont typeface="Arial" panose="020B0604020202020204" pitchFamily="34" charset="0"/>
              <a:buNone/>
            </a:pPr>
            <a:r>
              <a:rPr lang="en-GB" dirty="0" smtClean="0"/>
              <a:t>Distress 		180 		60-600 	5-3,600</a:t>
            </a:r>
          </a:p>
          <a:p>
            <a:pPr marL="0" indent="0">
              <a:buFont typeface="Arial" panose="020B0604020202020204" pitchFamily="34" charset="0"/>
              <a:buNone/>
            </a:pPr>
            <a:endParaRPr lang="en-GB" dirty="0"/>
          </a:p>
          <a:p>
            <a:pPr marL="0" indent="0">
              <a:buFont typeface="Arial" panose="020B0604020202020204" pitchFamily="34" charset="0"/>
              <a:buNone/>
            </a:pPr>
            <a:r>
              <a:rPr lang="en-GB" dirty="0" smtClean="0">
                <a:solidFill>
                  <a:srgbClr val="FF0000"/>
                </a:solidFill>
              </a:rPr>
              <a:t>                           P= 0.41</a:t>
            </a:r>
            <a:endParaRPr lang="en-GB" dirty="0">
              <a:solidFill>
                <a:srgbClr val="FF0000"/>
              </a:solidFill>
            </a:endParaRPr>
          </a:p>
        </p:txBody>
      </p:sp>
      <p:sp>
        <p:nvSpPr>
          <p:cNvPr id="3" name="Rectangle 2"/>
          <p:cNvSpPr/>
          <p:nvPr/>
        </p:nvSpPr>
        <p:spPr>
          <a:xfrm>
            <a:off x="323528" y="2708920"/>
            <a:ext cx="8424936"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37653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Michigan vs distress</a:t>
            </a:r>
            <a:br>
              <a:rPr lang="en-GB" dirty="0" smtClean="0"/>
            </a:br>
            <a:r>
              <a:rPr lang="en-GB" dirty="0" smtClean="0"/>
              <a:t>- clear relation</a:t>
            </a:r>
            <a:endParaRPr lang="en-GB" dirty="0"/>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t="5676"/>
          <a:stretch/>
        </p:blipFill>
        <p:spPr bwMode="auto">
          <a:xfrm>
            <a:off x="827584" y="1412776"/>
            <a:ext cx="6525369" cy="515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7788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t>Michigan vs Distress</a:t>
            </a:r>
            <a:br>
              <a:rPr lang="en-GB" dirty="0" smtClean="0"/>
            </a:br>
            <a:r>
              <a:rPr lang="en-GB" dirty="0" smtClean="0"/>
              <a:t>- clear relation</a:t>
            </a:r>
            <a:endParaRPr lang="en-GB" dirty="0"/>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t="5676"/>
          <a:stretch/>
        </p:blipFill>
        <p:spPr bwMode="auto">
          <a:xfrm>
            <a:off x="827584" y="1412776"/>
            <a:ext cx="6525369" cy="515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4283968" y="1052736"/>
            <a:ext cx="4680520" cy="1573635"/>
          </a:xfrm>
          <a:prstGeom prst="rect">
            <a:avLst/>
          </a:prstGeom>
          <a:solidFill>
            <a:schemeClr val="bg1"/>
          </a:solidFill>
          <a:ln>
            <a:solidFill>
              <a:srgbClr val="0070C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Caveat-</a:t>
            </a:r>
          </a:p>
          <a:p>
            <a:pPr marL="0" indent="0">
              <a:buFont typeface="Arial" panose="020B0604020202020204" pitchFamily="34" charset="0"/>
              <a:buNone/>
            </a:pPr>
            <a:r>
              <a:rPr lang="en-GB" dirty="0" smtClean="0"/>
              <a:t>Michigan 1-2 ≠ no distress</a:t>
            </a:r>
            <a:endParaRPr lang="en-GB" dirty="0"/>
          </a:p>
        </p:txBody>
      </p:sp>
      <p:cxnSp>
        <p:nvCxnSpPr>
          <p:cNvPr id="5" name="Straight Arrow Connector 4"/>
          <p:cNvCxnSpPr/>
          <p:nvPr/>
        </p:nvCxnSpPr>
        <p:spPr>
          <a:xfrm flipH="1">
            <a:off x="2555776" y="2626371"/>
            <a:ext cx="1728192" cy="181074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635896" y="2626371"/>
            <a:ext cx="648073" cy="123467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447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Duration and delay</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No clear </a:t>
            </a:r>
            <a:r>
              <a:rPr lang="en-US" dirty="0"/>
              <a:t>relationship between the perceived duration of AAGA </a:t>
            </a:r>
            <a:r>
              <a:rPr lang="en-US" dirty="0" smtClean="0"/>
              <a:t>and </a:t>
            </a:r>
            <a:r>
              <a:rPr lang="en-US" dirty="0"/>
              <a:t>psychological </a:t>
            </a:r>
            <a:r>
              <a:rPr lang="en-US" dirty="0" smtClean="0"/>
              <a:t>impact</a:t>
            </a:r>
          </a:p>
          <a:p>
            <a:pPr marL="0" indent="0">
              <a:buNone/>
            </a:pPr>
            <a:r>
              <a:rPr lang="en-US" b="1" dirty="0" smtClean="0">
                <a:solidFill>
                  <a:srgbClr val="FF0000"/>
                </a:solidFill>
              </a:rPr>
              <a:t>Brief </a:t>
            </a:r>
            <a:r>
              <a:rPr lang="en-US" b="1" dirty="0">
                <a:solidFill>
                  <a:srgbClr val="FF0000"/>
                </a:solidFill>
              </a:rPr>
              <a:t>experiences could be severely </a:t>
            </a:r>
            <a:r>
              <a:rPr lang="en-US" b="1" dirty="0" smtClean="0">
                <a:solidFill>
                  <a:srgbClr val="FF0000"/>
                </a:solidFill>
              </a:rPr>
              <a:t>distressing </a:t>
            </a:r>
            <a:endParaRPr lang="en-US" b="1" dirty="0">
              <a:solidFill>
                <a:srgbClr val="FF0000"/>
              </a:solidFill>
            </a:endParaRPr>
          </a:p>
        </p:txBody>
      </p:sp>
      <p:sp>
        <p:nvSpPr>
          <p:cNvPr id="4" name="Content Placeholder 3"/>
          <p:cNvSpPr>
            <a:spLocks noGrp="1"/>
          </p:cNvSpPr>
          <p:nvPr>
            <p:ph sz="half" idx="2"/>
          </p:nvPr>
        </p:nvSpPr>
        <p:spPr/>
        <p:txBody>
          <a:bodyPr>
            <a:normAutofit/>
          </a:bodyPr>
          <a:lstStyle/>
          <a:p>
            <a:pPr marL="0" indent="0">
              <a:buNone/>
            </a:pPr>
            <a:r>
              <a:rPr lang="en-US" dirty="0" smtClean="0"/>
              <a:t>No clear relationship between </a:t>
            </a:r>
            <a:r>
              <a:rPr lang="en-US" dirty="0"/>
              <a:t>reporting delay and </a:t>
            </a:r>
            <a:r>
              <a:rPr lang="en-US" dirty="0" smtClean="0"/>
              <a:t>impact</a:t>
            </a:r>
            <a:br>
              <a:rPr lang="en-US" dirty="0" smtClean="0"/>
            </a:br>
            <a:endParaRPr lang="en-US" dirty="0" smtClean="0"/>
          </a:p>
          <a:p>
            <a:pPr marL="0" indent="0">
              <a:buNone/>
            </a:pPr>
            <a:r>
              <a:rPr lang="en-US" b="1" dirty="0" smtClean="0">
                <a:solidFill>
                  <a:srgbClr val="FF0000"/>
                </a:solidFill>
              </a:rPr>
              <a:t>Experiences </a:t>
            </a:r>
            <a:r>
              <a:rPr lang="en-US" b="1" dirty="0">
                <a:solidFill>
                  <a:srgbClr val="FF0000"/>
                </a:solidFill>
              </a:rPr>
              <a:t>reported after a delay were no less distressing than those reported immediately</a:t>
            </a:r>
            <a:endParaRPr lang="en-US" b="1" dirty="0" smtClean="0">
              <a:solidFill>
                <a:srgbClr val="FF0000"/>
              </a:solidFill>
            </a:endParaRPr>
          </a:p>
          <a:p>
            <a:endParaRPr lang="en-US" dirty="0"/>
          </a:p>
        </p:txBody>
      </p:sp>
    </p:spTree>
    <p:extLst>
      <p:ext uri="{BB962C8B-B14F-4D97-AF65-F5344CB8AC3E}">
        <p14:creationId xmlns:p14="http://schemas.microsoft.com/office/powerpoint/2010/main" val="42621096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229600" cy="1143000"/>
          </a:xfrm>
        </p:spPr>
        <p:txBody>
          <a:bodyPr/>
          <a:lstStyle/>
          <a:p>
            <a:pPr algn="l"/>
            <a:r>
              <a:rPr lang="en-GB" dirty="0" smtClean="0"/>
              <a:t>Delays in reporting vs distress</a:t>
            </a:r>
            <a:endParaRPr lang="en-GB" dirty="0"/>
          </a:p>
        </p:txBody>
      </p:sp>
      <p:pic>
        <p:nvPicPr>
          <p:cNvPr id="307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0" y="1412776"/>
            <a:ext cx="6588224" cy="53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60232" y="2711822"/>
            <a:ext cx="2045175" cy="1077218"/>
          </a:xfrm>
          <a:prstGeom prst="rect">
            <a:avLst/>
          </a:prstGeom>
          <a:solidFill>
            <a:schemeClr val="bg1"/>
          </a:solidFill>
        </p:spPr>
        <p:txBody>
          <a:bodyPr wrap="none">
            <a:spAutoFit/>
          </a:bodyPr>
          <a:lstStyle/>
          <a:p>
            <a:r>
              <a:rPr lang="en-GB" sz="3200" dirty="0" smtClean="0">
                <a:solidFill>
                  <a:srgbClr val="FF0000"/>
                </a:solidFill>
              </a:rPr>
              <a:t>No clear </a:t>
            </a:r>
          </a:p>
          <a:p>
            <a:r>
              <a:rPr lang="en-GB" sz="3200" dirty="0" smtClean="0">
                <a:solidFill>
                  <a:srgbClr val="FF0000"/>
                </a:solidFill>
              </a:rPr>
              <a:t>association</a:t>
            </a:r>
            <a:endParaRPr lang="en-GB" sz="3200" dirty="0">
              <a:solidFill>
                <a:srgbClr val="FF0000"/>
              </a:solidFill>
            </a:endParaRPr>
          </a:p>
        </p:txBody>
      </p:sp>
    </p:spTree>
    <p:extLst>
      <p:ext uri="{BB962C8B-B14F-4D97-AF65-F5344CB8AC3E}">
        <p14:creationId xmlns:p14="http://schemas.microsoft.com/office/powerpoint/2010/main" val="2331006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Distress</a:t>
            </a:r>
            <a:endParaRPr lang="en-GB" dirty="0"/>
          </a:p>
        </p:txBody>
      </p:sp>
      <p:sp>
        <p:nvSpPr>
          <p:cNvPr id="3" name="Content Placeholder 2"/>
          <p:cNvSpPr>
            <a:spLocks noGrp="1"/>
          </p:cNvSpPr>
          <p:nvPr>
            <p:ph idx="1"/>
          </p:nvPr>
        </p:nvSpPr>
        <p:spPr>
          <a:xfrm>
            <a:off x="0" y="1600200"/>
            <a:ext cx="9144000" cy="4525963"/>
          </a:xfrm>
        </p:spPr>
        <p:txBody>
          <a:bodyPr>
            <a:normAutofit/>
          </a:bodyPr>
          <a:lstStyle/>
          <a:p>
            <a:pPr marL="0" indent="0">
              <a:buNone/>
            </a:pPr>
            <a:endParaRPr lang="en-GB" sz="2400" dirty="0" smtClean="0"/>
          </a:p>
          <a:p>
            <a:pPr marL="0" indent="0" algn="ctr">
              <a:buNone/>
            </a:pPr>
            <a:r>
              <a:rPr lang="en-GB" sz="6600" dirty="0" smtClean="0"/>
              <a:t>Pain 			18%</a:t>
            </a:r>
          </a:p>
          <a:p>
            <a:pPr marL="0" indent="0" algn="ctr">
              <a:buNone/>
            </a:pPr>
            <a:r>
              <a:rPr lang="en-GB" sz="6600" dirty="0" smtClean="0"/>
              <a:t>Distress		53%</a:t>
            </a:r>
          </a:p>
        </p:txBody>
      </p:sp>
    </p:spTree>
    <p:extLst>
      <p:ext uri="{BB962C8B-B14F-4D97-AF65-F5344CB8AC3E}">
        <p14:creationId xmlns:p14="http://schemas.microsoft.com/office/powerpoint/2010/main" val="8303217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          Causes of distress</a:t>
            </a:r>
            <a:endParaRPr lang="en-GB" dirty="0"/>
          </a:p>
        </p:txBody>
      </p:sp>
      <p:sp>
        <p:nvSpPr>
          <p:cNvPr id="3" name="Content Placeholder 2"/>
          <p:cNvSpPr>
            <a:spLocks noGrp="1"/>
          </p:cNvSpPr>
          <p:nvPr>
            <p:ph idx="1"/>
          </p:nvPr>
        </p:nvSpPr>
        <p:spPr>
          <a:xfrm>
            <a:off x="467544" y="1628800"/>
            <a:ext cx="7920880" cy="4886003"/>
          </a:xfrm>
        </p:spPr>
        <p:txBody>
          <a:bodyPr>
            <a:normAutofit fontScale="92500" lnSpcReduction="10000"/>
          </a:bodyPr>
          <a:lstStyle/>
          <a:p>
            <a:pPr marL="0" indent="0">
              <a:buNone/>
            </a:pPr>
            <a:r>
              <a:rPr lang="en-GB" dirty="0" smtClean="0"/>
              <a:t>Mostly </a:t>
            </a:r>
            <a:r>
              <a:rPr lang="en-GB" dirty="0" smtClean="0">
                <a:solidFill>
                  <a:srgbClr val="FF0000"/>
                </a:solidFill>
              </a:rPr>
              <a:t>paralysis</a:t>
            </a:r>
            <a:r>
              <a:rPr lang="en-GB" dirty="0" smtClean="0"/>
              <a:t>…….</a:t>
            </a:r>
          </a:p>
          <a:p>
            <a:pPr marL="0" indent="0">
              <a:buNone/>
            </a:pPr>
            <a:endParaRPr lang="en-GB" dirty="0"/>
          </a:p>
          <a:p>
            <a:pPr marL="0" indent="0">
              <a:buNone/>
            </a:pPr>
            <a:r>
              <a:rPr lang="en-GB" dirty="0" smtClean="0"/>
              <a:t>…due to paralysis  			67%</a:t>
            </a:r>
          </a:p>
          <a:p>
            <a:pPr marL="0" indent="0">
              <a:buNone/>
            </a:pPr>
            <a:r>
              <a:rPr lang="en-GB" dirty="0"/>
              <a:t>…breathing difficulty	</a:t>
            </a:r>
            <a:r>
              <a:rPr lang="en-GB" dirty="0" smtClean="0"/>
              <a:t>		15%</a:t>
            </a:r>
          </a:p>
          <a:p>
            <a:pPr marL="0" indent="0">
              <a:buNone/>
            </a:pPr>
            <a:r>
              <a:rPr lang="en-GB" dirty="0" smtClean="0"/>
              <a:t>…fear of death				3%</a:t>
            </a:r>
          </a:p>
          <a:p>
            <a:pPr marL="0" indent="0">
              <a:buNone/>
            </a:pPr>
            <a:r>
              <a:rPr lang="en-GB" dirty="0" smtClean="0"/>
              <a:t>…perception of having died 		2%</a:t>
            </a:r>
          </a:p>
          <a:p>
            <a:pPr marL="0" indent="0">
              <a:buNone/>
            </a:pPr>
            <a:endParaRPr lang="en-GB" dirty="0" smtClean="0"/>
          </a:p>
          <a:p>
            <a:pPr marL="0" indent="0">
              <a:buNone/>
            </a:pPr>
            <a:r>
              <a:rPr lang="en-GB" dirty="0" smtClean="0">
                <a:solidFill>
                  <a:schemeClr val="tx1">
                    <a:lumMod val="65000"/>
                    <a:lumOff val="35000"/>
                  </a:schemeClr>
                </a:solidFill>
              </a:rPr>
              <a:t>…</a:t>
            </a:r>
            <a:r>
              <a:rPr lang="en-GB" dirty="0">
                <a:solidFill>
                  <a:schemeClr val="tx1">
                    <a:lumMod val="65000"/>
                    <a:lumOff val="35000"/>
                  </a:schemeClr>
                </a:solidFill>
              </a:rPr>
              <a:t>pain </a:t>
            </a:r>
            <a:r>
              <a:rPr lang="en-GB" dirty="0" smtClean="0">
                <a:solidFill>
                  <a:schemeClr val="tx1">
                    <a:lumMod val="65000"/>
                    <a:lumOff val="35000"/>
                  </a:schemeClr>
                </a:solidFill>
              </a:rPr>
              <a:t>w/o paralysis</a:t>
            </a:r>
            <a:r>
              <a:rPr lang="en-GB" dirty="0">
                <a:solidFill>
                  <a:schemeClr val="tx1">
                    <a:lumMod val="65000"/>
                    <a:lumOff val="35000"/>
                  </a:schemeClr>
                </a:solidFill>
              </a:rPr>
              <a:t>			11%</a:t>
            </a:r>
          </a:p>
          <a:p>
            <a:pPr marL="0" indent="0">
              <a:buNone/>
            </a:pPr>
            <a:r>
              <a:rPr lang="en-GB" dirty="0">
                <a:solidFill>
                  <a:schemeClr val="tx1">
                    <a:lumMod val="65000"/>
                    <a:lumOff val="35000"/>
                  </a:schemeClr>
                </a:solidFill>
              </a:rPr>
              <a:t>…pain then paralysis 			6%</a:t>
            </a:r>
          </a:p>
          <a:p>
            <a:pPr marL="0" indent="0">
              <a:buNone/>
            </a:pPr>
            <a:endParaRPr lang="en-GB" dirty="0"/>
          </a:p>
        </p:txBody>
      </p:sp>
    </p:spTree>
    <p:extLst>
      <p:ext uri="{BB962C8B-B14F-4D97-AF65-F5344CB8AC3E}">
        <p14:creationId xmlns:p14="http://schemas.microsoft.com/office/powerpoint/2010/main" val="3533978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39750" y="6173788"/>
            <a:ext cx="8147050" cy="855662"/>
          </a:xfrm>
        </p:spPr>
        <p:txBody>
          <a:bodyPr/>
          <a:lstStyle/>
          <a:p>
            <a:pPr algn="l"/>
            <a:r>
              <a:rPr lang="en-GB" altLang="en-US" sz="2800" dirty="0" smtClean="0"/>
              <a:t>Individual and department forms</a:t>
            </a:r>
          </a:p>
        </p:txBody>
      </p:sp>
      <p:pic>
        <p:nvPicPr>
          <p:cNvPr id="3686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413" y="1509713"/>
            <a:ext cx="3506787" cy="4799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0175" y="1471613"/>
            <a:ext cx="3106738" cy="4837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33413" y="476672"/>
            <a:ext cx="5378747" cy="769441"/>
          </a:xfrm>
          <a:prstGeom prst="rect">
            <a:avLst/>
          </a:prstGeom>
        </p:spPr>
        <p:txBody>
          <a:bodyPr wrap="square">
            <a:spAutoFit/>
          </a:bodyPr>
          <a:lstStyle/>
          <a:p>
            <a:pPr algn="ctr"/>
            <a:r>
              <a:rPr lang="en-GB" sz="4400" dirty="0" smtClean="0"/>
              <a:t>Baseline survey</a:t>
            </a:r>
            <a:endParaRPr lang="en-GB" sz="4400" dirty="0"/>
          </a:p>
        </p:txBody>
      </p:sp>
    </p:spTree>
    <p:extLst>
      <p:ext uri="{BB962C8B-B14F-4D97-AF65-F5344CB8AC3E}">
        <p14:creationId xmlns:p14="http://schemas.microsoft.com/office/powerpoint/2010/main" val="6292244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457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55776" y="1525549"/>
            <a:ext cx="3988496" cy="535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0519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Distress - inhomogeneity</a:t>
            </a:r>
            <a:endParaRPr lang="en-GB" dirty="0"/>
          </a:p>
        </p:txBody>
      </p:sp>
      <p:sp>
        <p:nvSpPr>
          <p:cNvPr id="3" name="Content Placeholder 2"/>
          <p:cNvSpPr>
            <a:spLocks noGrp="1"/>
          </p:cNvSpPr>
          <p:nvPr>
            <p:ph idx="1"/>
          </p:nvPr>
        </p:nvSpPr>
        <p:spPr/>
        <p:txBody>
          <a:bodyPr>
            <a:normAutofit/>
          </a:bodyPr>
          <a:lstStyle/>
          <a:p>
            <a:pPr marL="0" indent="0">
              <a:buNone/>
            </a:pPr>
            <a:endParaRPr lang="en-GB" sz="2400" dirty="0" smtClean="0"/>
          </a:p>
          <a:p>
            <a:pPr marL="0" indent="0">
              <a:buNone/>
            </a:pPr>
            <a:r>
              <a:rPr lang="en-GB" sz="4000" dirty="0" smtClean="0"/>
              <a:t>Not all pain and paralysis caused distress…</a:t>
            </a:r>
          </a:p>
          <a:p>
            <a:pPr marL="0" indent="0">
              <a:buNone/>
            </a:pPr>
            <a:endParaRPr lang="en-GB" sz="4000" dirty="0" smtClean="0"/>
          </a:p>
          <a:p>
            <a:pPr marL="0" indent="0">
              <a:buNone/>
            </a:pPr>
            <a:r>
              <a:rPr lang="en-GB" sz="4000" dirty="0" smtClean="0"/>
              <a:t>….distress was seen with only auditory or tactile sensation (25%)</a:t>
            </a:r>
          </a:p>
        </p:txBody>
      </p:sp>
    </p:spTree>
    <p:extLst>
      <p:ext uri="{BB962C8B-B14F-4D97-AF65-F5344CB8AC3E}">
        <p14:creationId xmlns:p14="http://schemas.microsoft.com/office/powerpoint/2010/main" val="691638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AAGA w/o distress</a:t>
            </a:r>
            <a:endParaRPr lang="en-GB" dirty="0"/>
          </a:p>
        </p:txBody>
      </p:sp>
      <p:sp>
        <p:nvSpPr>
          <p:cNvPr id="3" name="Content Placeholder 2"/>
          <p:cNvSpPr>
            <a:spLocks noGrp="1"/>
          </p:cNvSpPr>
          <p:nvPr>
            <p:ph idx="1"/>
          </p:nvPr>
        </p:nvSpPr>
        <p:spPr/>
        <p:txBody>
          <a:bodyPr/>
          <a:lstStyle/>
          <a:p>
            <a:r>
              <a:rPr lang="en-GB" dirty="0" smtClean="0"/>
              <a:t>xx</a:t>
            </a:r>
            <a:endParaRPr lang="en-GB" dirty="0"/>
          </a:p>
        </p:txBody>
      </p:sp>
      <p:pic>
        <p:nvPicPr>
          <p:cNvPr id="1126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1412776"/>
            <a:ext cx="873252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71600" y="4581128"/>
            <a:ext cx="7200800" cy="2062103"/>
          </a:xfrm>
          <a:prstGeom prst="rect">
            <a:avLst/>
          </a:prstGeom>
          <a:solidFill>
            <a:schemeClr val="bg1"/>
          </a:solidFill>
        </p:spPr>
        <p:txBody>
          <a:bodyPr wrap="square">
            <a:spAutoFit/>
          </a:bodyPr>
          <a:lstStyle/>
          <a:p>
            <a:r>
              <a:rPr lang="en-GB" sz="3200" dirty="0" smtClean="0"/>
              <a:t>After a DTI the patient recalled intubation and the anaesthetist struggling to get the tube down…. They thanks them for their care and attention</a:t>
            </a:r>
            <a:endParaRPr lang="en-GB" sz="3200" dirty="0"/>
          </a:p>
        </p:txBody>
      </p:sp>
      <p:sp>
        <p:nvSpPr>
          <p:cNvPr id="6" name="Rectangle 5"/>
          <p:cNvSpPr/>
          <p:nvPr/>
        </p:nvSpPr>
        <p:spPr>
          <a:xfrm>
            <a:off x="971600" y="1978965"/>
            <a:ext cx="7200800" cy="1569660"/>
          </a:xfrm>
          <a:prstGeom prst="rect">
            <a:avLst/>
          </a:prstGeom>
          <a:solidFill>
            <a:schemeClr val="bg1"/>
          </a:solidFill>
        </p:spPr>
        <p:txBody>
          <a:bodyPr wrap="square">
            <a:spAutoFit/>
          </a:bodyPr>
          <a:lstStyle/>
          <a:p>
            <a:r>
              <a:rPr lang="en-GB" sz="3200" dirty="0" smtClean="0"/>
              <a:t>A patient recalled and quoted a surgeon’s conversation mid operation…..they expressed interest rather than concern</a:t>
            </a:r>
            <a:endParaRPr lang="en-GB" sz="3200" dirty="0"/>
          </a:p>
        </p:txBody>
      </p:sp>
    </p:spTree>
    <p:extLst>
      <p:ext uri="{BB962C8B-B14F-4D97-AF65-F5344CB8AC3E}">
        <p14:creationId xmlns:p14="http://schemas.microsoft.com/office/powerpoint/2010/main" val="31708763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53" y="341784"/>
            <a:ext cx="8229600" cy="1143000"/>
          </a:xfrm>
        </p:spPr>
        <p:txBody>
          <a:bodyPr>
            <a:normAutofit/>
          </a:bodyPr>
          <a:lstStyle/>
          <a:p>
            <a:pPr algn="l"/>
            <a:r>
              <a:rPr lang="en-GB" dirty="0" smtClean="0"/>
              <a:t>Distress without pain/paralysis </a:t>
            </a:r>
            <a:endParaRPr lang="en-GB" dirty="0"/>
          </a:p>
        </p:txBody>
      </p:sp>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2060848"/>
            <a:ext cx="856222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32233" y="2433952"/>
            <a:ext cx="7200800" cy="2062103"/>
          </a:xfrm>
          <a:prstGeom prst="rect">
            <a:avLst/>
          </a:prstGeom>
          <a:solidFill>
            <a:schemeClr val="bg1"/>
          </a:solidFill>
        </p:spPr>
        <p:txBody>
          <a:bodyPr wrap="square">
            <a:spAutoFit/>
          </a:bodyPr>
          <a:lstStyle/>
          <a:p>
            <a:r>
              <a:rPr lang="en-GB" sz="3200" dirty="0" smtClean="0"/>
              <a:t>Awareness of intubation (auditory and tactile)… patient wanted to scream…..patient described ‘being imprisoned on their body’</a:t>
            </a:r>
            <a:endParaRPr lang="en-GB" sz="3200" dirty="0"/>
          </a:p>
        </p:txBody>
      </p:sp>
    </p:spTree>
    <p:extLst>
      <p:ext uri="{BB962C8B-B14F-4D97-AF65-F5344CB8AC3E}">
        <p14:creationId xmlns:p14="http://schemas.microsoft.com/office/powerpoint/2010/main" val="1327320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53" y="341784"/>
            <a:ext cx="8229600" cy="1143000"/>
          </a:xfrm>
        </p:spPr>
        <p:txBody>
          <a:bodyPr>
            <a:normAutofit/>
          </a:bodyPr>
          <a:lstStyle/>
          <a:p>
            <a:pPr algn="l"/>
            <a:r>
              <a:rPr lang="en-GB" dirty="0" smtClean="0"/>
              <a:t>Distress without pain/paralysis </a:t>
            </a:r>
            <a:endParaRPr lang="en-GB" dirty="0"/>
          </a:p>
        </p:txBody>
      </p:sp>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527" y="1673928"/>
            <a:ext cx="8134901" cy="4347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71600" y="2816555"/>
            <a:ext cx="7200800" cy="2062103"/>
          </a:xfrm>
          <a:prstGeom prst="rect">
            <a:avLst/>
          </a:prstGeom>
          <a:solidFill>
            <a:schemeClr val="bg1"/>
          </a:solidFill>
        </p:spPr>
        <p:txBody>
          <a:bodyPr wrap="square">
            <a:spAutoFit/>
          </a:bodyPr>
          <a:lstStyle/>
          <a:p>
            <a:r>
              <a:rPr lang="en-GB" sz="3200" dirty="0" smtClean="0"/>
              <a:t>After tactile AAGA  the patient reported ‘being alive only in their head’  and ‘as if being in a crypt’…..a psychotic episode and PTSD followed</a:t>
            </a:r>
            <a:endParaRPr lang="en-GB" sz="3200" dirty="0"/>
          </a:p>
        </p:txBody>
      </p:sp>
    </p:spTree>
    <p:extLst>
      <p:ext uri="{BB962C8B-B14F-4D97-AF65-F5344CB8AC3E}">
        <p14:creationId xmlns:p14="http://schemas.microsoft.com/office/powerpoint/2010/main" val="37534092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Distress modulation</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Lack of understanding</a:t>
            </a:r>
          </a:p>
          <a:p>
            <a:pPr marL="0" indent="0">
              <a:buNone/>
            </a:pPr>
            <a:r>
              <a:rPr lang="en-GB" dirty="0"/>
              <a:t>	</a:t>
            </a:r>
            <a:r>
              <a:rPr lang="en-GB" dirty="0" smtClean="0"/>
              <a:t>- increased distress</a:t>
            </a:r>
          </a:p>
          <a:p>
            <a:pPr marL="0" indent="0">
              <a:buNone/>
            </a:pPr>
            <a:endParaRPr lang="en-GB" dirty="0"/>
          </a:p>
          <a:p>
            <a:pPr marL="0" indent="0">
              <a:buNone/>
            </a:pPr>
            <a:r>
              <a:rPr lang="en-GB" dirty="0" smtClean="0"/>
              <a:t>Comprehension or explanation</a:t>
            </a:r>
          </a:p>
          <a:p>
            <a:pPr marL="0" indent="0">
              <a:buNone/>
            </a:pPr>
            <a:r>
              <a:rPr lang="en-GB" dirty="0"/>
              <a:t>	</a:t>
            </a:r>
            <a:r>
              <a:rPr lang="en-GB" dirty="0" smtClean="0"/>
              <a:t>- decreased distress  </a:t>
            </a:r>
            <a:endParaRPr lang="en-GB" dirty="0"/>
          </a:p>
        </p:txBody>
      </p:sp>
    </p:spTree>
    <p:extLst>
      <p:ext uri="{BB962C8B-B14F-4D97-AF65-F5344CB8AC3E}">
        <p14:creationId xmlns:p14="http://schemas.microsoft.com/office/powerpoint/2010/main" val="574050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and reassurance</a:t>
            </a:r>
            <a:endParaRPr lang="en-US" dirty="0"/>
          </a:p>
        </p:txBody>
      </p:sp>
      <p:sp>
        <p:nvSpPr>
          <p:cNvPr id="3" name="Content Placeholder 2"/>
          <p:cNvSpPr>
            <a:spLocks noGrp="1"/>
          </p:cNvSpPr>
          <p:nvPr>
            <p:ph sz="half" idx="1"/>
          </p:nvPr>
        </p:nvSpPr>
        <p:spPr>
          <a:xfrm>
            <a:off x="467544" y="2420888"/>
            <a:ext cx="8219256" cy="2764904"/>
          </a:xfrm>
          <a:solidFill>
            <a:srgbClr val="ADF232">
              <a:alpha val="36000"/>
            </a:srgbClr>
          </a:solidFill>
        </p:spPr>
        <p:txBody>
          <a:bodyPr>
            <a:noAutofit/>
          </a:bodyPr>
          <a:lstStyle/>
          <a:p>
            <a:pPr marL="0" indent="0">
              <a:buNone/>
            </a:pPr>
            <a:r>
              <a:rPr lang="en-GB" sz="2400" dirty="0"/>
              <a:t>A patient reported </a:t>
            </a:r>
            <a:r>
              <a:rPr lang="en-GB" sz="2400" dirty="0" smtClean="0"/>
              <a:t>hearing </a:t>
            </a:r>
            <a:r>
              <a:rPr lang="en-GB" sz="2400" dirty="0"/>
              <a:t>voices, and experiencing paralysis and abdominal pain. W</a:t>
            </a:r>
            <a:r>
              <a:rPr lang="en-GB" sz="2400" dirty="0" smtClean="0"/>
              <a:t>anted </a:t>
            </a:r>
            <a:r>
              <a:rPr lang="en-GB" sz="2400" dirty="0"/>
              <a:t>to </a:t>
            </a:r>
            <a:r>
              <a:rPr lang="en-GB" sz="2400" dirty="0" smtClean="0"/>
              <a:t>ask for painkillers </a:t>
            </a:r>
            <a:r>
              <a:rPr lang="en-GB" sz="2400" dirty="0"/>
              <a:t>but could not speak. The pain was unpleasant; but the paralysis was not a great worry because the patient knew </a:t>
            </a:r>
            <a:r>
              <a:rPr lang="en-GB" sz="2400" b="1" dirty="0"/>
              <a:t>“you were supposed to be paralysed during the operation”</a:t>
            </a:r>
            <a:r>
              <a:rPr lang="en-GB" sz="2400" dirty="0"/>
              <a:t>. The patient was later not worried about having another anaesthetic</a:t>
            </a:r>
            <a:r>
              <a:rPr lang="en-GB" sz="2400" dirty="0" smtClean="0"/>
              <a:t>.</a:t>
            </a:r>
            <a:endParaRPr lang="en-GB" sz="2400" dirty="0"/>
          </a:p>
        </p:txBody>
      </p:sp>
      <p:sp>
        <p:nvSpPr>
          <p:cNvPr id="4" name="TextBox 3"/>
          <p:cNvSpPr txBox="1"/>
          <p:nvPr/>
        </p:nvSpPr>
        <p:spPr>
          <a:xfrm>
            <a:off x="467544" y="1700808"/>
            <a:ext cx="2362746" cy="584776"/>
          </a:xfrm>
          <a:prstGeom prst="rect">
            <a:avLst/>
          </a:prstGeom>
          <a:noFill/>
        </p:spPr>
        <p:txBody>
          <a:bodyPr wrap="none" rtlCol="0">
            <a:spAutoFit/>
          </a:bodyPr>
          <a:lstStyle/>
          <a:p>
            <a:r>
              <a:rPr lang="en-US" sz="3200" dirty="0" smtClean="0"/>
              <a:t>During AAGA</a:t>
            </a:r>
            <a:endParaRPr lang="en-US" sz="3200" dirty="0"/>
          </a:p>
        </p:txBody>
      </p:sp>
    </p:spTree>
    <p:extLst>
      <p:ext uri="{BB962C8B-B14F-4D97-AF65-F5344CB8AC3E}">
        <p14:creationId xmlns:p14="http://schemas.microsoft.com/office/powerpoint/2010/main" val="16446370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and reassurance</a:t>
            </a:r>
            <a:endParaRPr lang="en-US" dirty="0"/>
          </a:p>
        </p:txBody>
      </p:sp>
      <p:sp>
        <p:nvSpPr>
          <p:cNvPr id="3" name="Content Placeholder 2"/>
          <p:cNvSpPr>
            <a:spLocks noGrp="1"/>
          </p:cNvSpPr>
          <p:nvPr>
            <p:ph sz="half" idx="1"/>
          </p:nvPr>
        </p:nvSpPr>
        <p:spPr>
          <a:xfrm>
            <a:off x="467544" y="1628800"/>
            <a:ext cx="8219256" cy="3312368"/>
          </a:xfrm>
          <a:solidFill>
            <a:srgbClr val="ADF232">
              <a:alpha val="36000"/>
            </a:srgbClr>
          </a:solidFill>
        </p:spPr>
        <p:txBody>
          <a:bodyPr>
            <a:noAutofit/>
          </a:bodyPr>
          <a:lstStyle/>
          <a:p>
            <a:pPr marL="0" indent="0">
              <a:buNone/>
            </a:pPr>
            <a:r>
              <a:rPr lang="en-GB" sz="2400" dirty="0"/>
              <a:t>A patient was given </a:t>
            </a:r>
            <a:r>
              <a:rPr lang="en-GB" sz="2400" dirty="0" err="1"/>
              <a:t>suxamethonium</a:t>
            </a:r>
            <a:r>
              <a:rPr lang="en-GB" sz="2400" dirty="0"/>
              <a:t> before induction inadvertently. The anaesthetist immediately recognised the error and induced anaesthesia. The patient experienced paralysis, was afraid they were dying from a stroke and had flashbacks for 2-3 days afterwards. However the patient </a:t>
            </a:r>
            <a:r>
              <a:rPr lang="en-US" sz="2400" dirty="0"/>
              <a:t>was very reassured by the </a:t>
            </a:r>
            <a:r>
              <a:rPr lang="en-US" sz="2400" dirty="0" err="1"/>
              <a:t>anaesthetist’s</a:t>
            </a:r>
            <a:r>
              <a:rPr lang="en-US" sz="2400" dirty="0"/>
              <a:t> immediate explanation, </a:t>
            </a:r>
            <a:r>
              <a:rPr lang="en-US" sz="2400" b="1" dirty="0"/>
              <a:t>"I know what’s happening and I can fix it"</a:t>
            </a:r>
            <a:r>
              <a:rPr lang="en-US" sz="2400" dirty="0"/>
              <a:t>, during the critical event and </a:t>
            </a:r>
            <a:r>
              <a:rPr lang="en-GB" sz="2400" dirty="0"/>
              <a:t>had minimal long-term </a:t>
            </a:r>
            <a:r>
              <a:rPr lang="en-GB" sz="2400" dirty="0" err="1"/>
              <a:t>sequelae</a:t>
            </a:r>
            <a:r>
              <a:rPr lang="en-GB" sz="2400" dirty="0"/>
              <a:t>. </a:t>
            </a:r>
          </a:p>
          <a:p>
            <a:pPr marL="0" indent="0">
              <a:buNone/>
            </a:pPr>
            <a:endParaRPr lang="en-GB" sz="2400" dirty="0"/>
          </a:p>
        </p:txBody>
      </p:sp>
    </p:spTree>
    <p:extLst>
      <p:ext uri="{BB962C8B-B14F-4D97-AF65-F5344CB8AC3E}">
        <p14:creationId xmlns:p14="http://schemas.microsoft.com/office/powerpoint/2010/main" val="39464937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and reassurance</a:t>
            </a:r>
            <a:endParaRPr lang="en-US" dirty="0"/>
          </a:p>
        </p:txBody>
      </p:sp>
      <p:sp>
        <p:nvSpPr>
          <p:cNvPr id="3" name="Content Placeholder 2"/>
          <p:cNvSpPr>
            <a:spLocks noGrp="1"/>
          </p:cNvSpPr>
          <p:nvPr>
            <p:ph sz="half" idx="1"/>
          </p:nvPr>
        </p:nvSpPr>
        <p:spPr>
          <a:xfrm>
            <a:off x="467544" y="2492896"/>
            <a:ext cx="8219256" cy="2448272"/>
          </a:xfrm>
          <a:solidFill>
            <a:srgbClr val="ADF232">
              <a:alpha val="38000"/>
            </a:srgbClr>
          </a:solidFill>
        </p:spPr>
        <p:txBody>
          <a:bodyPr>
            <a:noAutofit/>
          </a:bodyPr>
          <a:lstStyle/>
          <a:p>
            <a:pPr marL="0" indent="0">
              <a:buNone/>
            </a:pPr>
            <a:r>
              <a:rPr lang="en-GB" sz="2400" dirty="0"/>
              <a:t>A patient recalled hearing voices, seeing bright lights not being able to move or communicate and being terrified, thinking they were going to die. The patient went home and mentioned it to their family and was reassured when they all apparently had a report of awareness  "</a:t>
            </a:r>
            <a:r>
              <a:rPr lang="en-GB" sz="2400" b="1" dirty="0"/>
              <a:t>…it happens to all my </a:t>
            </a:r>
            <a:r>
              <a:rPr lang="en-GB" sz="2400" b="1" dirty="0" smtClean="0"/>
              <a:t>family – </a:t>
            </a:r>
            <a:r>
              <a:rPr lang="en-GB" sz="2400" b="1" dirty="0"/>
              <a:t>we all wake up. Please can you give me a bit more</a:t>
            </a:r>
            <a:r>
              <a:rPr lang="en-GB" sz="2400" b="1" dirty="0" smtClean="0"/>
              <a:t>?</a:t>
            </a:r>
            <a:r>
              <a:rPr lang="en-GB" sz="2400" dirty="0" smtClean="0"/>
              <a:t>” </a:t>
            </a:r>
            <a:endParaRPr lang="en-GB" sz="2400" dirty="0"/>
          </a:p>
        </p:txBody>
      </p:sp>
      <p:sp>
        <p:nvSpPr>
          <p:cNvPr id="4" name="TextBox 3"/>
          <p:cNvSpPr txBox="1"/>
          <p:nvPr/>
        </p:nvSpPr>
        <p:spPr>
          <a:xfrm>
            <a:off x="467544" y="1700808"/>
            <a:ext cx="2086028" cy="584776"/>
          </a:xfrm>
          <a:prstGeom prst="rect">
            <a:avLst/>
          </a:prstGeom>
          <a:noFill/>
        </p:spPr>
        <p:txBody>
          <a:bodyPr wrap="none" rtlCol="0">
            <a:spAutoFit/>
          </a:bodyPr>
          <a:lstStyle/>
          <a:p>
            <a:r>
              <a:rPr lang="en-US" sz="3200" dirty="0" smtClean="0"/>
              <a:t>After AAGA</a:t>
            </a:r>
            <a:endParaRPr lang="en-US" sz="3200" dirty="0"/>
          </a:p>
        </p:txBody>
      </p:sp>
    </p:spTree>
    <p:extLst>
      <p:ext uri="{BB962C8B-B14F-4D97-AF65-F5344CB8AC3E}">
        <p14:creationId xmlns:p14="http://schemas.microsoft.com/office/powerpoint/2010/main" val="21484821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and reassurance</a:t>
            </a:r>
            <a:endParaRPr lang="en-US" dirty="0"/>
          </a:p>
        </p:txBody>
      </p:sp>
      <p:sp>
        <p:nvSpPr>
          <p:cNvPr id="3" name="Content Placeholder 2"/>
          <p:cNvSpPr>
            <a:spLocks noGrp="1"/>
          </p:cNvSpPr>
          <p:nvPr>
            <p:ph sz="half" idx="1"/>
          </p:nvPr>
        </p:nvSpPr>
        <p:spPr>
          <a:xfrm>
            <a:off x="467544" y="2492896"/>
            <a:ext cx="8219256" cy="2448272"/>
          </a:xfrm>
          <a:solidFill>
            <a:srgbClr val="ADF232">
              <a:alpha val="38000"/>
            </a:srgbClr>
          </a:solidFill>
        </p:spPr>
        <p:txBody>
          <a:bodyPr>
            <a:noAutofit/>
          </a:bodyPr>
          <a:lstStyle/>
          <a:p>
            <a:pPr marL="0" indent="0">
              <a:buNone/>
            </a:pPr>
            <a:r>
              <a:rPr lang="en-GB" sz="2400" dirty="0"/>
              <a:t>Neuromuscular blockade was inadvertently administered without induction agent. The anaesthetist questioned the patient on recovery, who said that they had “felt and heard everything”, felt the tube going in and could not breathe, which was distressing. </a:t>
            </a:r>
            <a:r>
              <a:rPr lang="en-GB" sz="2400" b="1" dirty="0"/>
              <a:t>The anaesthetist apologised</a:t>
            </a:r>
            <a:r>
              <a:rPr lang="en-GB" sz="2400" dirty="0"/>
              <a:t>, and the patient had no adverse </a:t>
            </a:r>
            <a:r>
              <a:rPr lang="en-GB" sz="2400" dirty="0" err="1"/>
              <a:t>sequelae</a:t>
            </a:r>
            <a:r>
              <a:rPr lang="en-GB" sz="2400" dirty="0"/>
              <a:t>. </a:t>
            </a:r>
          </a:p>
          <a:p>
            <a:pPr marL="0" indent="0">
              <a:buNone/>
            </a:pPr>
            <a:r>
              <a:rPr lang="en-GB" sz="2400" i="1" dirty="0"/>
              <a:t> </a:t>
            </a:r>
            <a:endParaRPr lang="en-GB" sz="2400" dirty="0"/>
          </a:p>
        </p:txBody>
      </p:sp>
      <p:sp>
        <p:nvSpPr>
          <p:cNvPr id="4" name="TextBox 3"/>
          <p:cNvSpPr txBox="1"/>
          <p:nvPr/>
        </p:nvSpPr>
        <p:spPr>
          <a:xfrm>
            <a:off x="467544" y="1700808"/>
            <a:ext cx="2086028" cy="584776"/>
          </a:xfrm>
          <a:prstGeom prst="rect">
            <a:avLst/>
          </a:prstGeom>
          <a:noFill/>
        </p:spPr>
        <p:txBody>
          <a:bodyPr wrap="none" rtlCol="0">
            <a:spAutoFit/>
          </a:bodyPr>
          <a:lstStyle/>
          <a:p>
            <a:r>
              <a:rPr lang="en-US" sz="3200" dirty="0" smtClean="0"/>
              <a:t>After AAGA</a:t>
            </a:r>
            <a:endParaRPr lang="en-US" sz="3200" dirty="0"/>
          </a:p>
        </p:txBody>
      </p:sp>
    </p:spTree>
    <p:extLst>
      <p:ext uri="{BB962C8B-B14F-4D97-AF65-F5344CB8AC3E}">
        <p14:creationId xmlns:p14="http://schemas.microsoft.com/office/powerpoint/2010/main" val="934238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746</TotalTime>
  <Words>12418</Words>
  <Application>Microsoft Office PowerPoint</Application>
  <PresentationFormat>On-screen Show (4:3)</PresentationFormat>
  <Paragraphs>1898</Paragraphs>
  <Slides>359</Slides>
  <Notes>75</Notes>
  <HiddenSlides>1</HiddenSlides>
  <MMClips>0</MMClips>
  <ScaleCrop>false</ScaleCrop>
  <HeadingPairs>
    <vt:vector size="4" baseType="variant">
      <vt:variant>
        <vt:lpstr>Theme</vt:lpstr>
      </vt:variant>
      <vt:variant>
        <vt:i4>1</vt:i4>
      </vt:variant>
      <vt:variant>
        <vt:lpstr>Slide Titles</vt:lpstr>
      </vt:variant>
      <vt:variant>
        <vt:i4>359</vt:i4>
      </vt:variant>
    </vt:vector>
  </HeadingPairs>
  <TitlesOfParts>
    <vt:vector size="360" baseType="lpstr">
      <vt:lpstr>Office Theme</vt:lpstr>
      <vt:lpstr>PowerPoint Presentation</vt:lpstr>
      <vt:lpstr>Introduction and Methods</vt:lpstr>
      <vt:lpstr>PowerPoint Presentation</vt:lpstr>
      <vt:lpstr>Contributors </vt:lpstr>
      <vt:lpstr>Contributors – core panel</vt:lpstr>
      <vt:lpstr>PowerPoint Presentation</vt:lpstr>
      <vt:lpstr>Workstreams</vt:lpstr>
      <vt:lpstr>Methods</vt:lpstr>
      <vt:lpstr>Individual and department forms</vt:lpstr>
      <vt:lpstr>PowerPoint Presentation</vt:lpstr>
      <vt:lpstr>April  2013</vt:lpstr>
      <vt:lpstr>PowerPoint Presentation</vt:lpstr>
      <vt:lpstr>PowerPoint Presentation</vt:lpstr>
      <vt:lpstr> UK Activity survey</vt:lpstr>
      <vt:lpstr>UK Activity survey</vt:lpstr>
      <vt:lpstr>NAP5 denominator</vt:lpstr>
      <vt:lpstr>The registry - inclusion  criteria</vt:lpstr>
      <vt:lpstr>Historical cases captured  to balance future missed cases</vt:lpstr>
      <vt:lpstr>The NAP firewall</vt:lpstr>
      <vt:lpstr>PowerPoint Presentation</vt:lpstr>
      <vt:lpstr>NAP5 panel</vt:lpstr>
      <vt:lpstr>First review by min 4</vt:lpstr>
      <vt:lpstr>Structured output for each case</vt:lpstr>
      <vt:lpstr>2nd review by larger group-  moderation</vt:lpstr>
      <vt:lpstr>Structured outputs</vt:lpstr>
      <vt:lpstr>Aware of….. </vt:lpstr>
      <vt:lpstr>PowerPoint Presentation</vt:lpstr>
      <vt:lpstr>Classification: Type of AAGA</vt:lpstr>
      <vt:lpstr>Classification: Evidence</vt:lpstr>
      <vt:lpstr>Classification: patient experience</vt:lpstr>
      <vt:lpstr>Classification: Contributory/ mitigating factors</vt:lpstr>
      <vt:lpstr>Classification</vt:lpstr>
      <vt:lpstr>PowerPoint Presentation</vt:lpstr>
      <vt:lpstr>PowerPoint Presentation</vt:lpstr>
      <vt:lpstr>PowerPoint Presentation</vt:lpstr>
      <vt:lpstr>PowerPoint Presentation</vt:lpstr>
      <vt:lpstr>Summary of review process</vt:lpstr>
      <vt:lpstr>Main results and incidences</vt:lpstr>
      <vt:lpstr>PowerPoint Presentation</vt:lpstr>
      <vt:lpstr>PowerPoint Presentation</vt:lpstr>
      <vt:lpstr>What’s inadmissible? (1)</vt:lpstr>
      <vt:lpstr>PowerPoint Presentation</vt:lpstr>
      <vt:lpstr>Age</vt:lpstr>
      <vt:lpstr>Weight</vt:lpstr>
      <vt:lpstr>ASA</vt:lpstr>
      <vt:lpstr>Phase of anaesthesia</vt:lpstr>
      <vt:lpstr>Types of surgery</vt:lpstr>
      <vt:lpstr>Modes of anaesthesia</vt:lpstr>
      <vt:lpstr>Induction  </vt:lpstr>
      <vt:lpstr>Maintenance</vt:lpstr>
      <vt:lpstr>NMB</vt:lpstr>
      <vt:lpstr>DOA</vt:lpstr>
      <vt:lpstr>“Incidence”</vt:lpstr>
      <vt:lpstr>Incidence subgroups…</vt:lpstr>
      <vt:lpstr>PowerPoint Presentation</vt:lpstr>
      <vt:lpstr>PowerPoint Presentation</vt:lpstr>
      <vt:lpstr>PowerPoint Presentation</vt:lpstr>
      <vt:lpstr>PowerPoint Presentation</vt:lpstr>
      <vt:lpstr>PowerPoint Presentation</vt:lpstr>
      <vt:lpstr>..all incidences</vt:lpstr>
      <vt:lpstr>PowerPoint Presentation</vt:lpstr>
      <vt:lpstr>PowerPoint Presentation</vt:lpstr>
      <vt:lpstr>Conclusions</vt:lpstr>
      <vt:lpstr>Conclusions: incidence</vt:lpstr>
      <vt:lpstr>Patient experiences of AAGA </vt:lpstr>
      <vt:lpstr>A study of patient reports</vt:lpstr>
      <vt:lpstr>Memory for AAGA</vt:lpstr>
      <vt:lpstr>From AAGA to reporting</vt:lpstr>
      <vt:lpstr>How memory works</vt:lpstr>
      <vt:lpstr>Why so few memories?</vt:lpstr>
      <vt:lpstr>Why is recall delayed?</vt:lpstr>
      <vt:lpstr>Can we trust reports of AAGA?</vt:lpstr>
      <vt:lpstr>NAP5 results</vt:lpstr>
      <vt:lpstr>Trustworthy?</vt:lpstr>
      <vt:lpstr>Patients’ experiences</vt:lpstr>
      <vt:lpstr>Neutral reports</vt:lpstr>
      <vt:lpstr>Distress</vt:lpstr>
      <vt:lpstr>Distress</vt:lpstr>
      <vt:lpstr>Distress</vt:lpstr>
      <vt:lpstr>Severe distress</vt:lpstr>
      <vt:lpstr>    Sensations vs phase</vt:lpstr>
      <vt:lpstr>Distress vs duration of experience</vt:lpstr>
      <vt:lpstr>Distress vs duration of experience</vt:lpstr>
      <vt:lpstr>Michigan vs distress - clear relation</vt:lpstr>
      <vt:lpstr>Michigan vs Distress - clear relation</vt:lpstr>
      <vt:lpstr>Duration and delay</vt:lpstr>
      <vt:lpstr>Delays in reporting vs distress</vt:lpstr>
      <vt:lpstr>Distress</vt:lpstr>
      <vt:lpstr>          Causes of distress</vt:lpstr>
      <vt:lpstr>PowerPoint Presentation</vt:lpstr>
      <vt:lpstr>Distress - inhomogeneity</vt:lpstr>
      <vt:lpstr>AAGA w/o distress</vt:lpstr>
      <vt:lpstr>Distress without pain/paralysis </vt:lpstr>
      <vt:lpstr>Distress without pain/paralysis </vt:lpstr>
      <vt:lpstr>Distress modulation</vt:lpstr>
      <vt:lpstr>Understanding and reassurance</vt:lpstr>
      <vt:lpstr>Understanding and reassurance</vt:lpstr>
      <vt:lpstr>Understanding and reassurance</vt:lpstr>
      <vt:lpstr>Understanding and reassurance</vt:lpstr>
      <vt:lpstr>      Lack of understanding</vt:lpstr>
      <vt:lpstr>Comprehension…</vt:lpstr>
      <vt:lpstr>Research implications</vt:lpstr>
      <vt:lpstr>Recommendations</vt:lpstr>
      <vt:lpstr>The psychological  consequences of AAGA</vt:lpstr>
      <vt:lpstr>Sequelae </vt:lpstr>
      <vt:lpstr>  Sequelae</vt:lpstr>
      <vt:lpstr>Michigan vs sequelae</vt:lpstr>
      <vt:lpstr>Delay in reporting vs sequelae</vt:lpstr>
      <vt:lpstr>Delay in reporting vs sequalae</vt:lpstr>
      <vt:lpstr>Delays in reporting vs sequelae</vt:lpstr>
      <vt:lpstr>        Duration vs sequelae</vt:lpstr>
      <vt:lpstr> Distress vs Sequelae</vt:lpstr>
      <vt:lpstr>Distress vs Sequelae</vt:lpstr>
      <vt:lpstr>Distress vs sequelae (SO)</vt:lpstr>
      <vt:lpstr>NAP5 case example 1: catastrophic misattribution</vt:lpstr>
      <vt:lpstr>Cognitive Model  Ehlers &amp; Clark, 2000 </vt:lpstr>
      <vt:lpstr>NAP5 case example 2 : effect of prior knowledge</vt:lpstr>
      <vt:lpstr>NAP5 case example 3: Fear of dying</vt:lpstr>
      <vt:lpstr>NAP5 case example 4: death?</vt:lpstr>
      <vt:lpstr>NAP5 case example 5: death</vt:lpstr>
      <vt:lpstr>NAP5: main findings</vt:lpstr>
      <vt:lpstr>Specific psychological problems following  AAGA (Jones &amp; Wang, 2004)</vt:lpstr>
      <vt:lpstr>DSM: Post-Traumatic Stress Disorder</vt:lpstr>
      <vt:lpstr>Initial management of the  post-aware patient</vt:lpstr>
      <vt:lpstr>Additional notes on the  management of the post-aware patient</vt:lpstr>
      <vt:lpstr>NAP5 pathway</vt:lpstr>
      <vt:lpstr>NAP5 pathway</vt:lpstr>
      <vt:lpstr>Recommendations</vt:lpstr>
      <vt:lpstr>Phases of anaesthesia and AAGA</vt:lpstr>
      <vt:lpstr>Definitions</vt:lpstr>
      <vt:lpstr>Phases</vt:lpstr>
      <vt:lpstr>Causation</vt:lpstr>
      <vt:lpstr>Causation / mechanism</vt:lpstr>
      <vt:lpstr>Experience</vt:lpstr>
      <vt:lpstr>Induction and the gap</vt:lpstr>
      <vt:lpstr>‘Mind the gap’ checklist</vt:lpstr>
      <vt:lpstr>Induction</vt:lpstr>
      <vt:lpstr>Recommendations</vt:lpstr>
      <vt:lpstr>Recommendations</vt:lpstr>
      <vt:lpstr>Recommendations</vt:lpstr>
      <vt:lpstr>Maintenance</vt:lpstr>
      <vt:lpstr>Emergence</vt:lpstr>
      <vt:lpstr>Emergence</vt:lpstr>
      <vt:lpstr>Emergence</vt:lpstr>
      <vt:lpstr>Obstetrics</vt:lpstr>
      <vt:lpstr>Denominator vs numerator data</vt:lpstr>
      <vt:lpstr>Characteristics of obstetric cases</vt:lpstr>
      <vt:lpstr>The incidences</vt:lpstr>
      <vt:lpstr>The obstetric gap</vt:lpstr>
      <vt:lpstr>Was GA needed?</vt:lpstr>
      <vt:lpstr>Episodes of awareness</vt:lpstr>
      <vt:lpstr>Recommendations</vt:lpstr>
      <vt:lpstr>PowerPoint Presentation</vt:lpstr>
      <vt:lpstr>AAGA in cardiothoracic Anaesthesia</vt:lpstr>
      <vt:lpstr>Cardiac Anaesthesia Risks Cardiac surgical patients considered at increased risk of AAGA.  High-risk in cardiac surgical patients deemed particularly vulnerable </vt:lpstr>
      <vt:lpstr>Thoracic Anaesthesia Risks  Thoracic surgical patients are also considered at increased risk of AAGA</vt:lpstr>
      <vt:lpstr>Cardiac Reports</vt:lpstr>
      <vt:lpstr>Cardiac Case Report I</vt:lpstr>
      <vt:lpstr>        Cardiac Case Report II</vt:lpstr>
      <vt:lpstr>Cardiac Summary</vt:lpstr>
      <vt:lpstr>Thoracic Reports</vt:lpstr>
      <vt:lpstr>Thoracic Case Report </vt:lpstr>
      <vt:lpstr>Thoracic Summary</vt:lpstr>
      <vt:lpstr>Depth of Anaesthesia Monitoring</vt:lpstr>
      <vt:lpstr>Discussion I</vt:lpstr>
      <vt:lpstr>Discussion II</vt:lpstr>
      <vt:lpstr>Discussion III</vt:lpstr>
      <vt:lpstr>Recommendations</vt:lpstr>
      <vt:lpstr>AAGA during general anaesthesia in ICU</vt:lpstr>
      <vt:lpstr>Background</vt:lpstr>
      <vt:lpstr>Numerical and case analysis</vt:lpstr>
      <vt:lpstr>Numerical and case analysis</vt:lpstr>
      <vt:lpstr>Numerical and case analysis</vt:lpstr>
      <vt:lpstr>Numerical and case analysis</vt:lpstr>
      <vt:lpstr>Numerical and case analysis</vt:lpstr>
      <vt:lpstr>Numerical and case analysis</vt:lpstr>
      <vt:lpstr>Numerical and case analysis</vt:lpstr>
      <vt:lpstr>Patient experience</vt:lpstr>
      <vt:lpstr>Patient experience</vt:lpstr>
      <vt:lpstr>Incidence</vt:lpstr>
      <vt:lpstr>Learning points</vt:lpstr>
      <vt:lpstr>Learning points</vt:lpstr>
      <vt:lpstr>Research possibilities</vt:lpstr>
      <vt:lpstr>Recommendations</vt:lpstr>
      <vt:lpstr>AAGA in children</vt:lpstr>
      <vt:lpstr>PowerPoint Presentation</vt:lpstr>
      <vt:lpstr>PowerPoint Presentation</vt:lpstr>
      <vt:lpstr>Vignettes: Unassessable or Statement Only </vt:lpstr>
      <vt:lpstr>Vignettes: Unassessable or Statement Only </vt:lpstr>
      <vt:lpstr>Reports not assessable</vt:lpstr>
      <vt:lpstr>PowerPoint Presentation</vt:lpstr>
      <vt:lpstr>Two major findings </vt:lpstr>
      <vt:lpstr>Two major findings </vt:lpstr>
      <vt:lpstr>Incidence?</vt:lpstr>
      <vt:lpstr>? Missing reports</vt:lpstr>
      <vt:lpstr>Why is AAGA reported less in children?</vt:lpstr>
      <vt:lpstr>Paediatric anaesthesia is different to adult anaesthesia?</vt:lpstr>
      <vt:lpstr>Inhalational induction </vt:lpstr>
      <vt:lpstr>Inhalational induction </vt:lpstr>
      <vt:lpstr>Recommendations</vt:lpstr>
      <vt:lpstr>Learning Points </vt:lpstr>
      <vt:lpstr>Drug errors and  awake paralysis</vt:lpstr>
      <vt:lpstr>Learning Objectives</vt:lpstr>
      <vt:lpstr>Background</vt:lpstr>
      <vt:lpstr>Drug Error Definitions</vt:lpstr>
      <vt:lpstr>Results</vt:lpstr>
      <vt:lpstr>Drugs involved and psychological  impact syringe swaps</vt:lpstr>
      <vt:lpstr>Syringe swap 1  suxamethonium versus ondansetron</vt:lpstr>
      <vt:lpstr>Syringe swap 2 cefuroxime versus thiopentone</vt:lpstr>
      <vt:lpstr>Ampoule labelling and drug omission errors</vt:lpstr>
      <vt:lpstr>Drug labelling error 1 suxamethonium versus fentanyl</vt:lpstr>
      <vt:lpstr>Drug labelling error 2 atracurium versus midazolam</vt:lpstr>
      <vt:lpstr>Immediate Impact:  Class A &amp; B vs Class G</vt:lpstr>
      <vt:lpstr>Panel judgements on quality of care  Class A &amp; B vs Class G</vt:lpstr>
      <vt:lpstr>Incidence </vt:lpstr>
      <vt:lpstr>Discussion</vt:lpstr>
      <vt:lpstr>Strategies to reduce drug error </vt:lpstr>
      <vt:lpstr>Strategies to reduce drug error </vt:lpstr>
      <vt:lpstr>Management of drug error</vt:lpstr>
      <vt:lpstr>Management of drug error</vt:lpstr>
      <vt:lpstr>Recommendations</vt:lpstr>
      <vt:lpstr>Sedation and reports of AGAA</vt:lpstr>
      <vt:lpstr>The happy place</vt:lpstr>
      <vt:lpstr>The not so happy place</vt:lpstr>
      <vt:lpstr>Take home message</vt:lpstr>
      <vt:lpstr>The numbers</vt:lpstr>
      <vt:lpstr>The experience</vt:lpstr>
      <vt:lpstr>The outcome</vt:lpstr>
      <vt:lpstr>Causes</vt:lpstr>
      <vt:lpstr>Is this unusual?</vt:lpstr>
      <vt:lpstr>What patients want</vt:lpstr>
      <vt:lpstr>Will I be asleep doctor?</vt:lpstr>
      <vt:lpstr>What is it?</vt:lpstr>
      <vt:lpstr>PowerPoint Presentation</vt:lpstr>
      <vt:lpstr>Recommendations</vt:lpstr>
      <vt:lpstr>TIVA</vt:lpstr>
      <vt:lpstr>Anaesthetic maintenance technique and AAGA</vt:lpstr>
      <vt:lpstr>TIVA and NAP5</vt:lpstr>
      <vt:lpstr>TIVA – optional or required?</vt:lpstr>
      <vt:lpstr>NAP5 reports from TIVA patients</vt:lpstr>
      <vt:lpstr>NAP5 reports from TIVA patients</vt:lpstr>
      <vt:lpstr>IV anaesthesia alone in theatre</vt:lpstr>
      <vt:lpstr>PowerPoint Presentation</vt:lpstr>
      <vt:lpstr>IV anaesthesia alone in theatre</vt:lpstr>
      <vt:lpstr>Anaesthesia induced in theatre</vt:lpstr>
      <vt:lpstr>Anaesthesia induced outside theatre</vt:lpstr>
      <vt:lpstr>Simulations of a typical TCI propofol anaesthetic and of a manual infusion with no initial bolus</vt:lpstr>
      <vt:lpstr>NMB use in TIVA AAGA cases</vt:lpstr>
      <vt:lpstr>Preventability</vt:lpstr>
      <vt:lpstr>Learning points</vt:lpstr>
      <vt:lpstr>Learning points</vt:lpstr>
      <vt:lpstr>PowerPoint Presentation</vt:lpstr>
      <vt:lpstr>PowerPoint Presentation</vt:lpstr>
      <vt:lpstr>Neuromuscular Blockade</vt:lpstr>
      <vt:lpstr>PowerPoint Presentation</vt:lpstr>
      <vt:lpstr>PowerPoint Presentation</vt:lpstr>
      <vt:lpstr>PowerPoint Presentation</vt:lpstr>
      <vt:lpstr>NAP5 Results</vt:lpstr>
      <vt:lpstr>PowerPoint Presentation</vt:lpstr>
      <vt:lpstr>Distress and NMB</vt:lpstr>
      <vt:lpstr>Sequelae and NMB</vt:lpstr>
      <vt:lpstr>PowerPoint Presentation</vt:lpstr>
      <vt:lpstr>PowerPoint Presentation</vt:lpstr>
      <vt:lpstr>PowerPoint Presentation</vt:lpstr>
      <vt:lpstr>PowerPoint Presentation</vt:lpstr>
      <vt:lpstr>Were we studying?</vt:lpstr>
      <vt:lpstr>PowerPoint Presentation</vt:lpstr>
      <vt:lpstr>Recommendations</vt:lpstr>
      <vt:lpstr>Depth of Anaesthesia Monitoring</vt:lpstr>
      <vt:lpstr>An open question:</vt:lpstr>
      <vt:lpstr>NICE</vt:lpstr>
      <vt:lpstr>Headline figures:  don’t tell whole story</vt:lpstr>
      <vt:lpstr>Hazard ratios of anaesthetic techniques</vt:lpstr>
      <vt:lpstr>Ratio of use of DOAs in   Activity Survey vs AAGA cases</vt:lpstr>
      <vt:lpstr>Extra benefit of DOA?</vt:lpstr>
      <vt:lpstr>Caution with DOAs (1)</vt:lpstr>
      <vt:lpstr>Caution (2)</vt:lpstr>
      <vt:lpstr>Caution (3)</vt:lpstr>
      <vt:lpstr>Recommendations</vt:lpstr>
      <vt:lpstr>Patient factors</vt:lpstr>
      <vt:lpstr>Current knowledge</vt:lpstr>
      <vt:lpstr>Gender </vt:lpstr>
      <vt:lpstr>Gender – NAP5</vt:lpstr>
      <vt:lpstr>Age</vt:lpstr>
      <vt:lpstr>Age – NAP5</vt:lpstr>
      <vt:lpstr>Obesity</vt:lpstr>
      <vt:lpstr>Obesity – NAP5</vt:lpstr>
      <vt:lpstr>Difficult airway</vt:lpstr>
      <vt:lpstr>Difficult airway – NAP5</vt:lpstr>
      <vt:lpstr>Difficult airway &amp; obesity</vt:lpstr>
      <vt:lpstr>Genetic resistance</vt:lpstr>
      <vt:lpstr>Genetic resistance – NAP5</vt:lpstr>
      <vt:lpstr> Concomitant drug and alcohol use  </vt:lpstr>
      <vt:lpstr>Urgency of surgery</vt:lpstr>
      <vt:lpstr>Time of day</vt:lpstr>
      <vt:lpstr>PowerPoint Presentation</vt:lpstr>
      <vt:lpstr>PowerPoint Presentation</vt:lpstr>
      <vt:lpstr>NAP5 risk factors</vt:lpstr>
      <vt:lpstr>Thank you</vt:lpstr>
      <vt:lpstr>Human factors and AAGA</vt:lpstr>
      <vt:lpstr>PowerPoint Presentation</vt:lpstr>
      <vt:lpstr>Key points</vt:lpstr>
      <vt:lpstr>What is HF?</vt:lpstr>
      <vt:lpstr>PowerPoint Presentation</vt:lpstr>
      <vt:lpstr>PowerPoint Presentation</vt:lpstr>
      <vt:lpstr>Classification used fro NAP5  – NPSA </vt:lpstr>
      <vt:lpstr>Literature: Sandin</vt:lpstr>
      <vt:lpstr>Literature: Errando</vt:lpstr>
      <vt:lpstr>PowerPoint Presentation</vt:lpstr>
      <vt:lpstr>PowerPoint Presentation</vt:lpstr>
      <vt:lpstr>PowerPoint Presentation</vt:lpstr>
      <vt:lpstr>Mind the gap</vt:lpstr>
      <vt:lpstr>Mind the gap</vt:lpstr>
      <vt:lpstr>PowerPoint Presentation</vt:lpstr>
      <vt:lpstr>Induction - HF</vt:lpstr>
      <vt:lpstr>Induction - HF</vt:lpstr>
      <vt:lpstr>Induction - HF</vt:lpstr>
      <vt:lpstr>PowerPoint Presentation</vt:lpstr>
      <vt:lpstr>Slips and lapses……</vt:lpstr>
      <vt:lpstr>Maintenance and emergence </vt:lpstr>
      <vt:lpstr>Monitoring and emergence</vt:lpstr>
      <vt:lpstr>Monitoring and emergence</vt:lpstr>
      <vt:lpstr>LCs’ reports of HF</vt:lpstr>
      <vt:lpstr>Do you ever rush?</vt:lpstr>
      <vt:lpstr>LCs’ reports of HF</vt:lpstr>
      <vt:lpstr>PowerPoint Presentation</vt:lpstr>
      <vt:lpstr>PowerPoint Presentation</vt:lpstr>
      <vt:lpstr>PowerPoint Presentation</vt:lpstr>
      <vt:lpstr>HF solutions?</vt:lpstr>
      <vt:lpstr>PowerPoint Presentation</vt:lpstr>
      <vt:lpstr>PowerPoint Presentation</vt:lpstr>
      <vt:lpstr>Medicolegal aspects </vt:lpstr>
      <vt:lpstr>Litigation - key points</vt:lpstr>
      <vt:lpstr>Complaints and litigation</vt:lpstr>
      <vt:lpstr>Litigation – pre-requistites</vt:lpstr>
      <vt:lpstr>Quality care?</vt:lpstr>
      <vt:lpstr>PowerPoint Presentation</vt:lpstr>
      <vt:lpstr>PowerPoint Presentation</vt:lpstr>
      <vt:lpstr>Litigation</vt:lpstr>
      <vt:lpstr>NAP5 and res ipsa loquitur</vt:lpstr>
      <vt:lpstr>PowerPoint Presentation</vt:lpstr>
      <vt:lpstr>PowerPoint Presentation</vt:lpstr>
      <vt:lpstr>Consent</vt:lpstr>
      <vt:lpstr>Key points</vt:lpstr>
      <vt:lpstr>Record of consent</vt:lpstr>
      <vt:lpstr>Informed consent </vt:lpstr>
      <vt:lpstr>Informed consent </vt:lpstr>
      <vt:lpstr>PowerPoint Presentation</vt:lpstr>
      <vt:lpstr>Paternalism vs information</vt:lpstr>
      <vt:lpstr>Informed consent </vt:lpstr>
      <vt:lpstr>Consent and sedation</vt:lpstr>
      <vt:lpstr>PowerPoint Presentation</vt:lpstr>
      <vt:lpstr>Informed consent </vt:lpstr>
      <vt:lpstr>PowerPoint Presentation</vt:lpstr>
      <vt:lpstr>The Sury table</vt:lpstr>
      <vt:lpstr>PowerPoint Presentation</vt:lpstr>
      <vt:lpstr>PowerPoint Presentation</vt:lpstr>
      <vt:lpstr>PowerPoint Presentation</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Annique Simpson</cp:lastModifiedBy>
  <cp:revision>82</cp:revision>
  <dcterms:created xsi:type="dcterms:W3CDTF">2014-07-25T06:24:51Z</dcterms:created>
  <dcterms:modified xsi:type="dcterms:W3CDTF">2014-11-24T11:05:25Z</dcterms:modified>
</cp:coreProperties>
</file>